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60" r:id="rId4"/>
    <p:sldId id="259" r:id="rId5"/>
    <p:sldId id="261" r:id="rId6"/>
    <p:sldId id="262" r:id="rId7"/>
    <p:sldId id="276" r:id="rId8"/>
    <p:sldId id="277" r:id="rId9"/>
    <p:sldId id="264" r:id="rId10"/>
    <p:sldId id="265" r:id="rId11"/>
    <p:sldId id="270" r:id="rId12"/>
    <p:sldId id="269" r:id="rId13"/>
    <p:sldId id="271" r:id="rId14"/>
    <p:sldId id="272" r:id="rId15"/>
    <p:sldId id="274" r:id="rId16"/>
    <p:sldId id="275"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36" y="5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r-HR" smtClean="0"/>
              <a:t>Uredite stil naslova matrice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r-HR" smtClean="0"/>
              <a:t>Kliknite da biste uredili stil podnaslova matrice</a:t>
            </a:r>
            <a:endParaRPr lang="en-US" dirty="0"/>
          </a:p>
        </p:txBody>
      </p:sp>
      <p:sp>
        <p:nvSpPr>
          <p:cNvPr id="4" name="Date Placeholder 3"/>
          <p:cNvSpPr>
            <a:spLocks noGrp="1"/>
          </p:cNvSpPr>
          <p:nvPr>
            <p:ph type="dt" sz="half" idx="10"/>
          </p:nvPr>
        </p:nvSpPr>
        <p:spPr/>
        <p:txBody>
          <a:bodyPr/>
          <a:lstStyle/>
          <a:p>
            <a:fld id="{C657B9C1-E88B-4908-B376-4CA195D8F8B2}" type="datetimeFigureOut">
              <a:rPr lang="hr-HR" smtClean="0"/>
              <a:pPr/>
              <a:t>27.4.2018.</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2884AA55-4272-4FC8-8CE0-271A4380DD01}" type="slidenum">
              <a:rPr lang="hr-HR" smtClean="0"/>
              <a:pPr/>
              <a:t>‹#›</a:t>
            </a:fld>
            <a:endParaRPr lang="hr-H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103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C657B9C1-E88B-4908-B376-4CA195D8F8B2}" type="datetimeFigureOut">
              <a:rPr lang="hr-HR" smtClean="0"/>
              <a:pPr/>
              <a:t>27.4.2018.</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2884AA55-4272-4FC8-8CE0-271A4380DD01}" type="slidenum">
              <a:rPr lang="hr-HR" smtClean="0"/>
              <a:pPr/>
              <a:t>‹#›</a:t>
            </a:fld>
            <a:endParaRPr lang="hr-HR" dirty="0"/>
          </a:p>
        </p:txBody>
      </p:sp>
    </p:spTree>
    <p:extLst>
      <p:ext uri="{BB962C8B-B14F-4D97-AF65-F5344CB8AC3E}">
        <p14:creationId xmlns:p14="http://schemas.microsoft.com/office/powerpoint/2010/main" val="3494472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C657B9C1-E88B-4908-B376-4CA195D8F8B2}" type="datetimeFigureOut">
              <a:rPr lang="hr-HR" smtClean="0"/>
              <a:pPr/>
              <a:t>27.4.2018.</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2884AA55-4272-4FC8-8CE0-271A4380DD01}" type="slidenum">
              <a:rPr lang="hr-HR" smtClean="0"/>
              <a:pPr/>
              <a:t>‹#›</a:t>
            </a:fld>
            <a:endParaRPr lang="hr-HR" dirty="0"/>
          </a:p>
        </p:txBody>
      </p:sp>
    </p:spTree>
    <p:extLst>
      <p:ext uri="{BB962C8B-B14F-4D97-AF65-F5344CB8AC3E}">
        <p14:creationId xmlns:p14="http://schemas.microsoft.com/office/powerpoint/2010/main" val="3517624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C657B9C1-E88B-4908-B376-4CA195D8F8B2}" type="datetimeFigureOut">
              <a:rPr lang="hr-HR" smtClean="0"/>
              <a:pPr/>
              <a:t>27.4.2018.</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2884AA55-4272-4FC8-8CE0-271A4380DD01}" type="slidenum">
              <a:rPr lang="hr-HR" smtClean="0"/>
              <a:pPr/>
              <a:t>‹#›</a:t>
            </a:fld>
            <a:endParaRPr lang="hr-HR" dirty="0"/>
          </a:p>
        </p:txBody>
      </p:sp>
    </p:spTree>
    <p:extLst>
      <p:ext uri="{BB962C8B-B14F-4D97-AF65-F5344CB8AC3E}">
        <p14:creationId xmlns:p14="http://schemas.microsoft.com/office/powerpoint/2010/main" val="1964743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r-HR" smtClean="0"/>
              <a:t>Uredite stil naslova matrice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C657B9C1-E88B-4908-B376-4CA195D8F8B2}" type="datetimeFigureOut">
              <a:rPr lang="hr-HR" smtClean="0"/>
              <a:pPr/>
              <a:t>27.4.2018.</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2884AA55-4272-4FC8-8CE0-271A4380DD01}" type="slidenum">
              <a:rPr lang="hr-HR" smtClean="0"/>
              <a:pPr/>
              <a:t>‹#›</a:t>
            </a:fld>
            <a:endParaRPr lang="hr-H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819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r-HR" smtClean="0"/>
              <a:t>Uredite stil naslova matrice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C657B9C1-E88B-4908-B376-4CA195D8F8B2}" type="datetimeFigureOut">
              <a:rPr lang="hr-HR" smtClean="0"/>
              <a:pPr/>
              <a:t>27.4.2018.</a:t>
            </a:fld>
            <a:endParaRPr lang="hr-HR" dirty="0"/>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2884AA55-4272-4FC8-8CE0-271A4380DD01}" type="slidenum">
              <a:rPr lang="hr-HR" smtClean="0"/>
              <a:pPr/>
              <a:t>‹#›</a:t>
            </a:fld>
            <a:endParaRPr lang="hr-HR" dirty="0"/>
          </a:p>
        </p:txBody>
      </p:sp>
    </p:spTree>
    <p:extLst>
      <p:ext uri="{BB962C8B-B14F-4D97-AF65-F5344CB8AC3E}">
        <p14:creationId xmlns:p14="http://schemas.microsoft.com/office/powerpoint/2010/main" val="261153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r-HR" smtClean="0"/>
              <a:t>Uredite stil naslova matrice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1097280" y="2582334"/>
            <a:ext cx="4937760" cy="33782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6217920" y="2582334"/>
            <a:ext cx="4937760" cy="33782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C657B9C1-E88B-4908-B376-4CA195D8F8B2}" type="datetimeFigureOut">
              <a:rPr lang="hr-HR" smtClean="0"/>
              <a:pPr/>
              <a:t>27.4.2018.</a:t>
            </a:fld>
            <a:endParaRPr lang="hr-HR" dirty="0"/>
          </a:p>
        </p:txBody>
      </p:sp>
      <p:sp>
        <p:nvSpPr>
          <p:cNvPr id="8" name="Footer Placeholder 7"/>
          <p:cNvSpPr>
            <a:spLocks noGrp="1"/>
          </p:cNvSpPr>
          <p:nvPr>
            <p:ph type="ftr" sz="quarter" idx="11"/>
          </p:nvPr>
        </p:nvSpPr>
        <p:spPr/>
        <p:txBody>
          <a:bodyPr/>
          <a:lstStyle/>
          <a:p>
            <a:endParaRPr lang="hr-HR" dirty="0"/>
          </a:p>
        </p:txBody>
      </p:sp>
      <p:sp>
        <p:nvSpPr>
          <p:cNvPr id="9" name="Slide Number Placeholder 8"/>
          <p:cNvSpPr>
            <a:spLocks noGrp="1"/>
          </p:cNvSpPr>
          <p:nvPr>
            <p:ph type="sldNum" sz="quarter" idx="12"/>
          </p:nvPr>
        </p:nvSpPr>
        <p:spPr/>
        <p:txBody>
          <a:bodyPr/>
          <a:lstStyle/>
          <a:p>
            <a:fld id="{2884AA55-4272-4FC8-8CE0-271A4380DD01}" type="slidenum">
              <a:rPr lang="hr-HR" smtClean="0"/>
              <a:pPr/>
              <a:t>‹#›</a:t>
            </a:fld>
            <a:endParaRPr lang="hr-HR" dirty="0"/>
          </a:p>
        </p:txBody>
      </p:sp>
    </p:spTree>
    <p:extLst>
      <p:ext uri="{BB962C8B-B14F-4D97-AF65-F5344CB8AC3E}">
        <p14:creationId xmlns:p14="http://schemas.microsoft.com/office/powerpoint/2010/main" val="92824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C657B9C1-E88B-4908-B376-4CA195D8F8B2}" type="datetimeFigureOut">
              <a:rPr lang="hr-HR" smtClean="0"/>
              <a:pPr/>
              <a:t>27.4.2018.</a:t>
            </a:fld>
            <a:endParaRPr lang="hr-HR" dirty="0"/>
          </a:p>
        </p:txBody>
      </p:sp>
      <p:sp>
        <p:nvSpPr>
          <p:cNvPr id="4" name="Footer Placeholder 3"/>
          <p:cNvSpPr>
            <a:spLocks noGrp="1"/>
          </p:cNvSpPr>
          <p:nvPr>
            <p:ph type="ftr" sz="quarter" idx="11"/>
          </p:nvPr>
        </p:nvSpPr>
        <p:spPr/>
        <p:txBody>
          <a:bodyPr/>
          <a:lstStyle/>
          <a:p>
            <a:endParaRPr lang="hr-HR" dirty="0"/>
          </a:p>
        </p:txBody>
      </p:sp>
      <p:sp>
        <p:nvSpPr>
          <p:cNvPr id="5" name="Slide Number Placeholder 4"/>
          <p:cNvSpPr>
            <a:spLocks noGrp="1"/>
          </p:cNvSpPr>
          <p:nvPr>
            <p:ph type="sldNum" sz="quarter" idx="12"/>
          </p:nvPr>
        </p:nvSpPr>
        <p:spPr/>
        <p:txBody>
          <a:bodyPr/>
          <a:lstStyle/>
          <a:p>
            <a:fld id="{2884AA55-4272-4FC8-8CE0-271A4380DD01}" type="slidenum">
              <a:rPr lang="hr-HR" smtClean="0"/>
              <a:pPr/>
              <a:t>‹#›</a:t>
            </a:fld>
            <a:endParaRPr lang="hr-HR" dirty="0"/>
          </a:p>
        </p:txBody>
      </p:sp>
    </p:spTree>
    <p:extLst>
      <p:ext uri="{BB962C8B-B14F-4D97-AF65-F5344CB8AC3E}">
        <p14:creationId xmlns:p14="http://schemas.microsoft.com/office/powerpoint/2010/main" val="249661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657B9C1-E88B-4908-B376-4CA195D8F8B2}" type="datetimeFigureOut">
              <a:rPr lang="hr-HR" smtClean="0"/>
              <a:pPr/>
              <a:t>27.4.2018.</a:t>
            </a:fld>
            <a:endParaRPr lang="hr-HR"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r-HR" dirty="0"/>
          </a:p>
        </p:txBody>
      </p:sp>
      <p:sp>
        <p:nvSpPr>
          <p:cNvPr id="9" name="Slide Number Placeholder 8"/>
          <p:cNvSpPr>
            <a:spLocks noGrp="1"/>
          </p:cNvSpPr>
          <p:nvPr>
            <p:ph type="sldNum" sz="quarter" idx="12"/>
          </p:nvPr>
        </p:nvSpPr>
        <p:spPr/>
        <p:txBody>
          <a:bodyPr/>
          <a:lstStyle/>
          <a:p>
            <a:fld id="{2884AA55-4272-4FC8-8CE0-271A4380DD01}" type="slidenum">
              <a:rPr lang="hr-HR" smtClean="0"/>
              <a:pPr/>
              <a:t>‹#›</a:t>
            </a:fld>
            <a:endParaRPr lang="hr-HR" dirty="0"/>
          </a:p>
        </p:txBody>
      </p:sp>
    </p:spTree>
    <p:extLst>
      <p:ext uri="{BB962C8B-B14F-4D97-AF65-F5344CB8AC3E}">
        <p14:creationId xmlns:p14="http://schemas.microsoft.com/office/powerpoint/2010/main" val="257469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r-HR" smtClean="0"/>
              <a:t>Uredite stil naslova matrice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657B9C1-E88B-4908-B376-4CA195D8F8B2}" type="datetimeFigureOut">
              <a:rPr lang="hr-HR" smtClean="0"/>
              <a:pPr/>
              <a:t>27.4.2018.</a:t>
            </a:fld>
            <a:endParaRPr lang="hr-HR"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r-H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884AA55-4272-4FC8-8CE0-271A4380DD01}" type="slidenum">
              <a:rPr lang="hr-HR" smtClean="0"/>
              <a:pPr/>
              <a:t>‹#›</a:t>
            </a:fld>
            <a:endParaRPr lang="hr-HR" dirty="0"/>
          </a:p>
        </p:txBody>
      </p:sp>
    </p:spTree>
    <p:extLst>
      <p:ext uri="{BB962C8B-B14F-4D97-AF65-F5344CB8AC3E}">
        <p14:creationId xmlns:p14="http://schemas.microsoft.com/office/powerpoint/2010/main" val="385835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dirty="0" smtClean="0"/>
              <a:t>Kliknite ikonu da biste dodali  sliku</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C657B9C1-E88B-4908-B376-4CA195D8F8B2}" type="datetimeFigureOut">
              <a:rPr lang="hr-HR" smtClean="0"/>
              <a:pPr/>
              <a:t>27.4.2018.</a:t>
            </a:fld>
            <a:endParaRPr lang="hr-HR" dirty="0"/>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2884AA55-4272-4FC8-8CE0-271A4380DD01}" type="slidenum">
              <a:rPr lang="hr-HR" smtClean="0"/>
              <a:pPr/>
              <a:t>‹#›</a:t>
            </a:fld>
            <a:endParaRPr lang="hr-HR" dirty="0"/>
          </a:p>
        </p:txBody>
      </p:sp>
    </p:spTree>
    <p:extLst>
      <p:ext uri="{BB962C8B-B14F-4D97-AF65-F5344CB8AC3E}">
        <p14:creationId xmlns:p14="http://schemas.microsoft.com/office/powerpoint/2010/main" val="196447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r-HR" smtClean="0"/>
              <a:t>Uredite stil naslova matrice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657B9C1-E88B-4908-B376-4CA195D8F8B2}" type="datetimeFigureOut">
              <a:rPr lang="hr-HR" smtClean="0"/>
              <a:pPr/>
              <a:t>27.4.2018.</a:t>
            </a:fld>
            <a:endParaRPr lang="hr-HR"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r-HR"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884AA55-4272-4FC8-8CE0-271A4380DD01}" type="slidenum">
              <a:rPr lang="hr-HR" smtClean="0"/>
              <a:pPr/>
              <a:t>‹#›</a:t>
            </a:fld>
            <a:endParaRPr lang="hr-HR"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56194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1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1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jpg"/></Relationships>
</file>

<file path=ppt/slides/_rels/slide1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C092-30C7-4C23-942B-0BB6D3F7A4CF}"/>
              </a:ext>
            </a:extLst>
          </p:cNvPr>
          <p:cNvSpPr>
            <a:spLocks noGrp="1"/>
          </p:cNvSpPr>
          <p:nvPr>
            <p:ph type="ctrTitle"/>
          </p:nvPr>
        </p:nvSpPr>
        <p:spPr/>
        <p:txBody>
          <a:bodyPr>
            <a:normAutofit/>
          </a:bodyPr>
          <a:lstStyle/>
          <a:p>
            <a:pPr algn="ctr"/>
            <a:r>
              <a:rPr lang="hr-HR" b="1" dirty="0"/>
              <a:t>                   </a:t>
            </a:r>
            <a:r>
              <a:rPr lang="hr-HR" sz="1700" b="1" dirty="0"/>
              <a:t>edukativno - ekološki projekt</a:t>
            </a:r>
            <a:r>
              <a:rPr lang="hr-HR" b="1" dirty="0"/>
              <a:t/>
            </a:r>
            <a:br>
              <a:rPr lang="hr-HR" b="1" dirty="0"/>
            </a:br>
            <a:r>
              <a:rPr lang="hr-HR" b="1" dirty="0"/>
              <a:t>                   ŽELIM </a:t>
            </a:r>
            <a:br>
              <a:rPr lang="hr-HR" b="1" dirty="0"/>
            </a:br>
            <a:r>
              <a:rPr lang="hr-HR" b="1" dirty="0"/>
              <a:t>                 STABLO</a:t>
            </a:r>
          </a:p>
        </p:txBody>
      </p:sp>
      <p:sp>
        <p:nvSpPr>
          <p:cNvPr id="3" name="Subtitle 2">
            <a:extLst>
              <a:ext uri="{FF2B5EF4-FFF2-40B4-BE49-F238E27FC236}">
                <a16:creationId xmlns:a16="http://schemas.microsoft.com/office/drawing/2014/main" id="{C0879B35-EB5A-4A82-B434-3861A65DEE1B}"/>
              </a:ext>
            </a:extLst>
          </p:cNvPr>
          <p:cNvSpPr>
            <a:spLocks noGrp="1"/>
          </p:cNvSpPr>
          <p:nvPr>
            <p:ph type="subTitle" idx="1"/>
          </p:nvPr>
        </p:nvSpPr>
        <p:spPr>
          <a:xfrm>
            <a:off x="1097280" y="4695287"/>
            <a:ext cx="10058400" cy="438538"/>
          </a:xfrm>
        </p:spPr>
        <p:txBody>
          <a:bodyPr>
            <a:noAutofit/>
          </a:bodyPr>
          <a:lstStyle/>
          <a:p>
            <a:pPr algn="ctr"/>
            <a:r>
              <a:rPr lang="hr-HR" sz="3000" b="1" dirty="0"/>
              <a:t>OSNOVNA </a:t>
            </a:r>
            <a:r>
              <a:rPr lang="hr-HR" sz="3000" b="1" dirty="0" smtClean="0"/>
              <a:t>ŠKOLA Bol , SPLIT</a:t>
            </a:r>
            <a:endParaRPr lang="hr-HR" sz="3000" b="1" dirty="0"/>
          </a:p>
        </p:txBody>
      </p:sp>
      <p:pic>
        <p:nvPicPr>
          <p:cNvPr id="1026" name="Picture 2" descr="Slikovni rezultat za Å¾elim stablo profil">
            <a:extLst>
              <a:ext uri="{FF2B5EF4-FFF2-40B4-BE49-F238E27FC236}">
                <a16:creationId xmlns:a16="http://schemas.microsoft.com/office/drawing/2014/main" id="{8E67A3C9-DB4E-4575-97E7-6473ACF3E49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273" t="15924" r="30185" b="8647"/>
          <a:stretch/>
        </p:blipFill>
        <p:spPr bwMode="auto">
          <a:xfrm>
            <a:off x="2491274" y="854602"/>
            <a:ext cx="3331029" cy="33748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Slikovni rezultat za profil klett">
            <a:extLst>
              <a:ext uri="{FF2B5EF4-FFF2-40B4-BE49-F238E27FC236}">
                <a16:creationId xmlns:a16="http://schemas.microsoft.com/office/drawing/2014/main" id="{F16E75DF-DE8C-45A1-8D51-2C51D4A4C7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39" t="8664" r="8912" b="8352"/>
          <a:stretch/>
        </p:blipFill>
        <p:spPr bwMode="auto">
          <a:xfrm>
            <a:off x="183723" y="162115"/>
            <a:ext cx="1314684" cy="69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524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EC4C-4331-4BDC-879F-D98049448436}"/>
              </a:ext>
            </a:extLst>
          </p:cNvPr>
          <p:cNvSpPr>
            <a:spLocks noGrp="1"/>
          </p:cNvSpPr>
          <p:nvPr>
            <p:ph type="title"/>
          </p:nvPr>
        </p:nvSpPr>
        <p:spPr>
          <a:xfrm>
            <a:off x="1791478" y="529047"/>
            <a:ext cx="4083697" cy="1094480"/>
          </a:xfrm>
        </p:spPr>
        <p:txBody>
          <a:bodyPr>
            <a:normAutofit/>
          </a:bodyPr>
          <a:lstStyle/>
          <a:p>
            <a:endParaRPr lang="hr-HR" sz="2500" dirty="0">
              <a:latin typeface="Consolas" panose="020B0609020204030204" pitchFamily="49" charset="0"/>
            </a:endParaRPr>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19" y="0"/>
            <a:ext cx="2658881" cy="3545174"/>
          </a:xfrm>
          <a:prstGeom prst="rect">
            <a:avLst/>
          </a:prstGeom>
          <a:ln>
            <a:noFill/>
          </a:ln>
          <a:effectLst>
            <a:softEdge rad="112500"/>
          </a:effectLst>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095" y="94530"/>
            <a:ext cx="3198527" cy="4264702"/>
          </a:xfrm>
          <a:prstGeom prst="rect">
            <a:avLst/>
          </a:prstGeom>
          <a:ln>
            <a:noFill/>
          </a:ln>
          <a:effectLst>
            <a:softEdge rad="112500"/>
          </a:effectLst>
        </p:spPr>
      </p:pic>
      <p:pic>
        <p:nvPicPr>
          <p:cNvPr id="7" name="Slika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049622" y="149901"/>
            <a:ext cx="2478998" cy="2578309"/>
          </a:xfrm>
          <a:prstGeom prst="rect">
            <a:avLst/>
          </a:prstGeom>
          <a:ln>
            <a:noFill/>
          </a:ln>
          <a:effectLst>
            <a:softEdge rad="112500"/>
          </a:effectLst>
        </p:spPr>
      </p:pic>
      <p:pic>
        <p:nvPicPr>
          <p:cNvPr id="8" name="Slika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5468" y="-89130"/>
            <a:ext cx="2792575" cy="3723433"/>
          </a:xfrm>
          <a:prstGeom prst="rect">
            <a:avLst/>
          </a:prstGeom>
          <a:ln>
            <a:noFill/>
          </a:ln>
          <a:effectLst>
            <a:softEdge rad="112500"/>
          </a:effectLst>
        </p:spPr>
      </p:pic>
      <p:pic>
        <p:nvPicPr>
          <p:cNvPr id="9" name="Slika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97650" y="3545174"/>
            <a:ext cx="2289245" cy="3052327"/>
          </a:xfrm>
          <a:prstGeom prst="rect">
            <a:avLst/>
          </a:prstGeom>
          <a:ln>
            <a:noFill/>
          </a:ln>
          <a:effectLst>
            <a:softEdge rad="112500"/>
          </a:effectLst>
        </p:spPr>
      </p:pic>
      <p:pic>
        <p:nvPicPr>
          <p:cNvPr id="11" name="Slika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1052" y="2633521"/>
            <a:ext cx="2972985" cy="3963980"/>
          </a:xfrm>
          <a:prstGeom prst="rect">
            <a:avLst/>
          </a:prstGeom>
          <a:ln>
            <a:noFill/>
          </a:ln>
          <a:effectLst>
            <a:softEdge rad="112500"/>
          </a:effectLst>
        </p:spPr>
      </p:pic>
      <p:pic>
        <p:nvPicPr>
          <p:cNvPr id="13" name="Slika 1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940885" y="3634303"/>
            <a:ext cx="1874075" cy="2498767"/>
          </a:xfrm>
          <a:prstGeom prst="rect">
            <a:avLst/>
          </a:prstGeom>
          <a:ln>
            <a:noFill/>
          </a:ln>
          <a:effectLst>
            <a:softEdge rad="112500"/>
          </a:effectLst>
        </p:spPr>
      </p:pic>
    </p:spTree>
    <p:extLst>
      <p:ext uri="{BB962C8B-B14F-4D97-AF65-F5344CB8AC3E}">
        <p14:creationId xmlns:p14="http://schemas.microsoft.com/office/powerpoint/2010/main" val="3134782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599607" y="149902"/>
            <a:ext cx="3402767" cy="369332"/>
          </a:xfrm>
          <a:prstGeom prst="rect">
            <a:avLst/>
          </a:prstGeom>
          <a:noFill/>
        </p:spPr>
        <p:txBody>
          <a:bodyPr wrap="square" rtlCol="0">
            <a:spAutoFit/>
          </a:bodyPr>
          <a:lstStyle/>
          <a:p>
            <a:r>
              <a:rPr lang="hr-HR" dirty="0" smtClean="0"/>
              <a:t>STRIPOVI</a:t>
            </a:r>
            <a:endParaRPr lang="hr-HR" dirty="0"/>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9448"/>
            <a:ext cx="3198527" cy="4264702"/>
          </a:xfrm>
          <a:prstGeom prst="rect">
            <a:avLst/>
          </a:prstGeom>
          <a:ln>
            <a:noFill/>
          </a:ln>
          <a:effectLst>
            <a:softEdge rad="112500"/>
          </a:effectLst>
        </p:spPr>
      </p:pic>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7817" y="149902"/>
            <a:ext cx="4811842" cy="4047344"/>
          </a:xfrm>
          <a:prstGeom prst="rect">
            <a:avLst/>
          </a:prstGeom>
          <a:ln>
            <a:noFill/>
          </a:ln>
          <a:effectLst>
            <a:softEdge rad="112500"/>
          </a:effectLst>
        </p:spPr>
      </p:pic>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531" y="839448"/>
            <a:ext cx="3586084" cy="5021706"/>
          </a:xfrm>
          <a:prstGeom prst="rect">
            <a:avLst/>
          </a:prstGeom>
          <a:ln>
            <a:noFill/>
          </a:ln>
          <a:effectLst>
            <a:softEdge rad="112500"/>
          </a:effectLst>
        </p:spPr>
      </p:pic>
    </p:spTree>
    <p:extLst>
      <p:ext uri="{BB962C8B-B14F-4D97-AF65-F5344CB8AC3E}">
        <p14:creationId xmlns:p14="http://schemas.microsoft.com/office/powerpoint/2010/main" val="1252575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EC4C-4331-4BDC-879F-D98049448436}"/>
              </a:ext>
            </a:extLst>
          </p:cNvPr>
          <p:cNvSpPr>
            <a:spLocks noGrp="1"/>
          </p:cNvSpPr>
          <p:nvPr>
            <p:ph type="title"/>
          </p:nvPr>
        </p:nvSpPr>
        <p:spPr>
          <a:xfrm>
            <a:off x="1996751" y="529047"/>
            <a:ext cx="6951306" cy="981580"/>
          </a:xfrm>
        </p:spPr>
        <p:txBody>
          <a:bodyPr>
            <a:normAutofit/>
          </a:bodyPr>
          <a:lstStyle/>
          <a:p>
            <a:r>
              <a:rPr lang="hr-HR" sz="3000" dirty="0" smtClean="0">
                <a:latin typeface="Consolas" panose="020B0609020204030204" pitchFamily="49" charset="0"/>
              </a:rPr>
              <a:t>Izrada plakata</a:t>
            </a:r>
            <a:endParaRPr lang="hr-HR" sz="3000" dirty="0">
              <a:latin typeface="Consolas" panose="020B0609020204030204" pitchFamily="49" charset="0"/>
            </a:endParaRPr>
          </a:p>
        </p:txBody>
      </p:sp>
      <p:sp>
        <p:nvSpPr>
          <p:cNvPr id="3" name="TekstniOkvir 2"/>
          <p:cNvSpPr txBox="1"/>
          <p:nvPr/>
        </p:nvSpPr>
        <p:spPr>
          <a:xfrm>
            <a:off x="1334125" y="2503357"/>
            <a:ext cx="3477718" cy="1477328"/>
          </a:xfrm>
          <a:prstGeom prst="rect">
            <a:avLst/>
          </a:prstGeom>
          <a:noFill/>
        </p:spPr>
        <p:txBody>
          <a:bodyPr wrap="square" rtlCol="0">
            <a:spAutoFit/>
          </a:bodyPr>
          <a:lstStyle/>
          <a:p>
            <a:r>
              <a:rPr lang="hr-HR" dirty="0" smtClean="0"/>
              <a:t>Učenici 4.c razreda sa učiteljicom Davorkom Banovac su izrađivali plakate te pisali pjesmice o tome kako biljke izgledaju kroz godišnja doba.</a:t>
            </a:r>
            <a:endParaRPr lang="hr-HR"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1159" y="1668776"/>
            <a:ext cx="4092315" cy="2301927"/>
          </a:xfrm>
          <a:prstGeom prst="rect">
            <a:avLst/>
          </a:prstGeom>
          <a:ln>
            <a:noFill/>
          </a:ln>
          <a:effectLst>
            <a:softEdge rad="112500"/>
          </a:effectLst>
        </p:spPr>
      </p:pic>
      <p:pic>
        <p:nvPicPr>
          <p:cNvPr id="8" name="Slik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6895" y="3859029"/>
            <a:ext cx="4420841" cy="2486723"/>
          </a:xfrm>
          <a:prstGeom prst="rect">
            <a:avLst/>
          </a:prstGeom>
          <a:ln>
            <a:noFill/>
          </a:ln>
          <a:effectLst>
            <a:softEdge rad="112500"/>
          </a:effectLst>
        </p:spPr>
      </p:pic>
      <p:pic>
        <p:nvPicPr>
          <p:cNvPr id="9" name="Slika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876" y="2026481"/>
            <a:ext cx="2365167" cy="4204741"/>
          </a:xfrm>
          <a:prstGeom prst="rect">
            <a:avLst/>
          </a:prstGeom>
          <a:ln>
            <a:noFill/>
          </a:ln>
          <a:effectLst>
            <a:softEdge rad="112500"/>
          </a:effectLst>
        </p:spPr>
      </p:pic>
      <p:pic>
        <p:nvPicPr>
          <p:cNvPr id="10" name="Slika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723" y="3896618"/>
            <a:ext cx="3972395" cy="2411543"/>
          </a:xfrm>
          <a:prstGeom prst="rect">
            <a:avLst/>
          </a:prstGeom>
          <a:ln>
            <a:noFill/>
          </a:ln>
          <a:effectLst>
            <a:softEdge rad="112500"/>
          </a:effectLst>
        </p:spPr>
      </p:pic>
    </p:spTree>
    <p:extLst>
      <p:ext uri="{BB962C8B-B14F-4D97-AF65-F5344CB8AC3E}">
        <p14:creationId xmlns:p14="http://schemas.microsoft.com/office/powerpoint/2010/main" val="684485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EC4C-4331-4BDC-879F-D98049448436}"/>
              </a:ext>
            </a:extLst>
          </p:cNvPr>
          <p:cNvSpPr>
            <a:spLocks noGrp="1"/>
          </p:cNvSpPr>
          <p:nvPr>
            <p:ph type="title" idx="4294967295"/>
          </p:nvPr>
        </p:nvSpPr>
        <p:spPr>
          <a:xfrm>
            <a:off x="0" y="528638"/>
            <a:ext cx="6951663" cy="982662"/>
          </a:xfrm>
        </p:spPr>
        <p:txBody>
          <a:bodyPr>
            <a:normAutofit/>
          </a:bodyPr>
          <a:lstStyle/>
          <a:p>
            <a:r>
              <a:rPr lang="hr-HR" sz="3000" dirty="0" smtClean="0">
                <a:latin typeface="Consolas" panose="020B0609020204030204" pitchFamily="49" charset="0"/>
              </a:rPr>
              <a:t>Priče o microbitu i cvijetu….</a:t>
            </a:r>
            <a:endParaRPr lang="hr-HR" sz="3000" dirty="0">
              <a:latin typeface="Consolas" panose="020B0609020204030204" pitchFamily="49" charset="0"/>
            </a:endParaRPr>
          </a:p>
        </p:txBody>
      </p:sp>
      <p:sp>
        <p:nvSpPr>
          <p:cNvPr id="3" name="TekstniOkvir 2"/>
          <p:cNvSpPr txBox="1"/>
          <p:nvPr/>
        </p:nvSpPr>
        <p:spPr>
          <a:xfrm>
            <a:off x="1439057" y="2428408"/>
            <a:ext cx="2773180" cy="1200329"/>
          </a:xfrm>
          <a:prstGeom prst="rect">
            <a:avLst/>
          </a:prstGeom>
          <a:noFill/>
        </p:spPr>
        <p:txBody>
          <a:bodyPr wrap="square" rtlCol="0">
            <a:spAutoFit/>
          </a:bodyPr>
          <a:lstStyle/>
          <a:p>
            <a:r>
              <a:rPr lang="hr-HR" dirty="0" smtClean="0"/>
              <a:t>Učenici 3.b razreda sa učiteljicom Danijelom Maurac su pisali neobične priče o microbitu i cvijet..</a:t>
            </a:r>
            <a:endParaRPr lang="hr-HR" dirty="0"/>
          </a:p>
        </p:txBody>
      </p:sp>
      <p:sp>
        <p:nvSpPr>
          <p:cNvPr id="4" name="TekstniOkvir 3"/>
          <p:cNvSpPr txBox="1"/>
          <p:nvPr/>
        </p:nvSpPr>
        <p:spPr>
          <a:xfrm>
            <a:off x="5503378" y="2151408"/>
            <a:ext cx="5651291" cy="5170646"/>
          </a:xfrm>
          <a:prstGeom prst="rect">
            <a:avLst/>
          </a:prstGeom>
          <a:noFill/>
        </p:spPr>
        <p:txBody>
          <a:bodyPr wrap="square" rtlCol="0">
            <a:spAutoFit/>
          </a:bodyPr>
          <a:lstStyle/>
          <a:p>
            <a:r>
              <a:rPr lang="hr-HR" sz="2400" b="1" i="1" dirty="0" smtClean="0"/>
              <a:t>„KAKO JE MICROBIT </a:t>
            </a:r>
            <a:r>
              <a:rPr lang="hr-HR" sz="2400" b="1" i="1" dirty="0"/>
              <a:t>SPASIO CVIJET?</a:t>
            </a:r>
          </a:p>
          <a:p>
            <a:r>
              <a:rPr lang="hr-HR" dirty="0" smtClean="0"/>
              <a:t> </a:t>
            </a:r>
            <a:r>
              <a:rPr lang="hr-HR" i="1" dirty="0" smtClean="0"/>
              <a:t>Jednog vrućeg ljetnog dana,cvijet koji je stajao u posudi za cvijeće se počeo sušiti.Vikao je i dozivao pomoć,al ga nitko nije čuo.Listovi su mu se skroz </a:t>
            </a:r>
            <a:r>
              <a:rPr lang="hr-HR" i="1" dirty="0"/>
              <a:t>o</a:t>
            </a:r>
            <a:r>
              <a:rPr lang="hr-HR" i="1" dirty="0" smtClean="0"/>
              <a:t>bjesili. Nakon nekog vremena,ugleda djevojčicu koja se vratila iz škole.Bio je presretan vidjevši je,no uzalud.Djevojčica uđe u kuću i zalupi vratima.Cvijet se rastužio,ali je vidio da je djevojčici iz torbe ispala nekakva pločica.Na njoj je pisalo microbit..Pokušao joj se približiti,ali microbit poskoči.Kad jemicrobit shvatio što je cvijetu,brzo je cijevi pumpe staviou zemlju i počeo zalijevaticvijet.Cvijet je s olakšanjem odahnuo i počeo osjećati kako mu se listovi sve više dižu.Microbit je bio sretan,no vidio je da cvijetu vruće te se odmah programirao za određivanje temeprature zraka i paljenja ventilatora za hlađenje.</a:t>
            </a:r>
          </a:p>
          <a:p>
            <a:r>
              <a:rPr lang="hr-HR" i="1" dirty="0" smtClean="0"/>
              <a:t>Cvijet je bio jako zahvalan microbitu i postali su pravi prijatelji.”</a:t>
            </a:r>
          </a:p>
          <a:p>
            <a:r>
              <a:rPr lang="hr-HR" dirty="0" smtClean="0"/>
              <a:t>                                                                       Ena Budimir,3b</a:t>
            </a:r>
            <a:endParaRPr lang="hr-HR" dirty="0"/>
          </a:p>
        </p:txBody>
      </p:sp>
      <p:pic>
        <p:nvPicPr>
          <p:cNvPr id="11" name="Slika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77718" y="3628738"/>
            <a:ext cx="1878845" cy="2652142"/>
          </a:xfrm>
          <a:prstGeom prst="rect">
            <a:avLst/>
          </a:prstGeom>
          <a:ln>
            <a:noFill/>
          </a:ln>
          <a:effectLst>
            <a:softEdge rad="112500"/>
          </a:effectLst>
        </p:spPr>
      </p:pic>
    </p:spTree>
    <p:extLst>
      <p:ext uri="{BB962C8B-B14F-4D97-AF65-F5344CB8AC3E}">
        <p14:creationId xmlns:p14="http://schemas.microsoft.com/office/powerpoint/2010/main" val="3698568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EC4C-4331-4BDC-879F-D98049448436}"/>
              </a:ext>
            </a:extLst>
          </p:cNvPr>
          <p:cNvSpPr>
            <a:spLocks noGrp="1"/>
          </p:cNvSpPr>
          <p:nvPr>
            <p:ph type="title"/>
          </p:nvPr>
        </p:nvSpPr>
        <p:spPr>
          <a:xfrm>
            <a:off x="1996751" y="529047"/>
            <a:ext cx="6951306" cy="981580"/>
          </a:xfrm>
        </p:spPr>
        <p:txBody>
          <a:bodyPr>
            <a:normAutofit/>
          </a:bodyPr>
          <a:lstStyle/>
          <a:p>
            <a:endParaRPr lang="hr-HR" sz="3000" dirty="0">
              <a:latin typeface="Consolas" panose="020B0609020204030204" pitchFamily="49" charset="0"/>
            </a:endParaRPr>
          </a:p>
        </p:txBody>
      </p:sp>
      <p:sp>
        <p:nvSpPr>
          <p:cNvPr id="3" name="Pravokutnik 2"/>
          <p:cNvSpPr/>
          <p:nvPr/>
        </p:nvSpPr>
        <p:spPr>
          <a:xfrm>
            <a:off x="3048000" y="1859340"/>
            <a:ext cx="6096000" cy="3139321"/>
          </a:xfrm>
          <a:prstGeom prst="rect">
            <a:avLst/>
          </a:prstGeom>
        </p:spPr>
        <p:txBody>
          <a:bodyPr>
            <a:spAutoFit/>
          </a:bodyPr>
          <a:lstStyle/>
          <a:p>
            <a:r>
              <a:rPr lang="hr-HR" dirty="0"/>
              <a:t>„KAKO JE MICROBIT SPASIO CVIJET?</a:t>
            </a:r>
          </a:p>
          <a:p>
            <a:r>
              <a:rPr lang="hr-HR" dirty="0"/>
              <a:t>Bio je vruć dan u pustinj.Jedan cvijet je stajao sam i počeo se sušiti.Bilo mu je vruće i trebao je hitno vode.Mislio je da će umrijeti.Odjednom se ispred njega pojavi čuda pločica.Na njoj je pisalo microbit i nosila je bocu vode.Cvijet je zamolio za malo vode.Microbit se odmah prikačio za korijen cvijeta.Na njemu su počele svijetliti lampice.Odjednom je iz boce počela izlaziti voda.Žedni cvijet je osjetio kako mu se žile i listovi pune vodom i kako se opet vraća u život.Bio je jako sretan pa </a:t>
            </a:r>
            <a:r>
              <a:rPr lang="hr-HR" dirty="0" smtClean="0"/>
              <a:t>je </a:t>
            </a:r>
            <a:r>
              <a:rPr lang="hr-HR" dirty="0"/>
              <a:t>s microbitom nastavio putovanje.”</a:t>
            </a:r>
          </a:p>
          <a:p>
            <a:r>
              <a:rPr lang="hr-HR" dirty="0"/>
              <a:t>                                    </a:t>
            </a:r>
            <a:r>
              <a:rPr lang="hr-HR" dirty="0" smtClean="0"/>
              <a:t>                                          </a:t>
            </a:r>
            <a:r>
              <a:rPr lang="hr-HR" dirty="0"/>
              <a:t>Feđa Đikić,3b.</a:t>
            </a:r>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1632" y="1648918"/>
            <a:ext cx="2620596" cy="4658838"/>
          </a:xfrm>
          <a:prstGeom prst="rect">
            <a:avLst/>
          </a:prstGeom>
          <a:ln>
            <a:noFill/>
          </a:ln>
          <a:effectLst>
            <a:softEdge rad="112500"/>
          </a:effectLst>
        </p:spPr>
      </p:pic>
    </p:spTree>
    <p:extLst>
      <p:ext uri="{BB962C8B-B14F-4D97-AF65-F5344CB8AC3E}">
        <p14:creationId xmlns:p14="http://schemas.microsoft.com/office/powerpoint/2010/main" val="505656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EC4C-4331-4BDC-879F-D98049448436}"/>
              </a:ext>
            </a:extLst>
          </p:cNvPr>
          <p:cNvSpPr>
            <a:spLocks noGrp="1"/>
          </p:cNvSpPr>
          <p:nvPr>
            <p:ph type="title"/>
          </p:nvPr>
        </p:nvSpPr>
        <p:spPr>
          <a:xfrm>
            <a:off x="1996751" y="529047"/>
            <a:ext cx="6951306" cy="981580"/>
          </a:xfrm>
        </p:spPr>
        <p:txBody>
          <a:bodyPr>
            <a:normAutofit/>
          </a:bodyPr>
          <a:lstStyle/>
          <a:p>
            <a:r>
              <a:rPr lang="hr-HR" sz="3000" dirty="0">
                <a:latin typeface="Consolas" panose="020B0609020204030204" pitchFamily="49" charset="0"/>
              </a:rPr>
              <a:t>VI. zaključak</a:t>
            </a:r>
            <a:br>
              <a:rPr lang="hr-HR" sz="3000" dirty="0">
                <a:latin typeface="Consolas" panose="020B0609020204030204" pitchFamily="49" charset="0"/>
              </a:rPr>
            </a:br>
            <a:endParaRPr lang="hr-HR" sz="3000" dirty="0">
              <a:latin typeface="Consolas" panose="020B0609020204030204" pitchFamily="49" charset="0"/>
            </a:endParaRPr>
          </a:p>
        </p:txBody>
      </p:sp>
      <p:pic>
        <p:nvPicPr>
          <p:cNvPr id="3" name="Slika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3847" y="1813810"/>
            <a:ext cx="2154368" cy="3207896"/>
          </a:xfrm>
          <a:prstGeom prst="rect">
            <a:avLst/>
          </a:prstGeom>
          <a:ln>
            <a:noFill/>
          </a:ln>
          <a:effectLst>
            <a:softEdge rad="112500"/>
          </a:effectLst>
        </p:spPr>
      </p:pic>
      <p:pic>
        <p:nvPicPr>
          <p:cNvPr id="4" name="Slika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80569" y="1813810"/>
            <a:ext cx="2071116" cy="3207896"/>
          </a:xfrm>
          <a:prstGeom prst="rect">
            <a:avLst/>
          </a:prstGeom>
          <a:ln>
            <a:noFill/>
          </a:ln>
          <a:effectLst>
            <a:softEdge rad="112500"/>
          </a:effectLst>
        </p:spPr>
      </p:pic>
      <p:pic>
        <p:nvPicPr>
          <p:cNvPr id="8" name="Slika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54256" y="1813810"/>
            <a:ext cx="2323474" cy="3710066"/>
          </a:xfrm>
          <a:prstGeom prst="rect">
            <a:avLst/>
          </a:prstGeom>
          <a:ln>
            <a:noFill/>
          </a:ln>
          <a:effectLst>
            <a:softEdge rad="112500"/>
          </a:effectLst>
        </p:spPr>
      </p:pic>
      <p:sp>
        <p:nvSpPr>
          <p:cNvPr id="9" name="TekstniOkvir 8"/>
          <p:cNvSpPr txBox="1"/>
          <p:nvPr/>
        </p:nvSpPr>
        <p:spPr>
          <a:xfrm>
            <a:off x="5696262" y="2038662"/>
            <a:ext cx="2728210" cy="1754326"/>
          </a:xfrm>
          <a:prstGeom prst="rect">
            <a:avLst/>
          </a:prstGeom>
          <a:noFill/>
        </p:spPr>
        <p:txBody>
          <a:bodyPr wrap="square" rtlCol="0">
            <a:spAutoFit/>
          </a:bodyPr>
          <a:lstStyle/>
          <a:p>
            <a:r>
              <a:rPr lang="hr-HR" dirty="0" smtClean="0"/>
              <a:t>Na početku projekta biljka koju su zalijevali učenici prije je i više narasla.</a:t>
            </a:r>
          </a:p>
          <a:p>
            <a:r>
              <a:rPr lang="hr-HR" dirty="0" smtClean="0"/>
              <a:t>Što je vrijeme protjecalo,i jedna i druga biljka su bile iste.</a:t>
            </a:r>
            <a:endParaRPr lang="hr-HR" dirty="0"/>
          </a:p>
        </p:txBody>
      </p:sp>
    </p:spTree>
    <p:extLst>
      <p:ext uri="{BB962C8B-B14F-4D97-AF65-F5344CB8AC3E}">
        <p14:creationId xmlns:p14="http://schemas.microsoft.com/office/powerpoint/2010/main" val="4017654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EC4C-4331-4BDC-879F-D98049448436}"/>
              </a:ext>
            </a:extLst>
          </p:cNvPr>
          <p:cNvSpPr>
            <a:spLocks noGrp="1"/>
          </p:cNvSpPr>
          <p:nvPr>
            <p:ph type="title"/>
          </p:nvPr>
        </p:nvSpPr>
        <p:spPr>
          <a:xfrm>
            <a:off x="1996751" y="529047"/>
            <a:ext cx="6951306" cy="981580"/>
          </a:xfrm>
        </p:spPr>
        <p:txBody>
          <a:bodyPr>
            <a:normAutofit/>
          </a:bodyPr>
          <a:lstStyle/>
          <a:p>
            <a:r>
              <a:rPr lang="hr-HR" sz="3000" dirty="0" smtClean="0">
                <a:latin typeface="Consolas" panose="020B0609020204030204" pitchFamily="49" charset="0"/>
              </a:rPr>
              <a:t>Zaključak</a:t>
            </a:r>
            <a:endParaRPr lang="hr-HR" sz="3000" dirty="0">
              <a:latin typeface="Consolas" panose="020B0609020204030204" pitchFamily="49" charset="0"/>
            </a:endParaRPr>
          </a:p>
        </p:txBody>
      </p:sp>
      <p:sp>
        <p:nvSpPr>
          <p:cNvPr id="4" name="TekstniOkvir 3"/>
          <p:cNvSpPr txBox="1"/>
          <p:nvPr/>
        </p:nvSpPr>
        <p:spPr>
          <a:xfrm>
            <a:off x="869430" y="1738859"/>
            <a:ext cx="4512039" cy="3970318"/>
          </a:xfrm>
          <a:prstGeom prst="rect">
            <a:avLst/>
          </a:prstGeom>
          <a:noFill/>
        </p:spPr>
        <p:txBody>
          <a:bodyPr wrap="square" rtlCol="0">
            <a:spAutoFit/>
          </a:bodyPr>
          <a:lstStyle/>
          <a:p>
            <a:r>
              <a:rPr lang="hr-HR" dirty="0"/>
              <a:t>UTJECAJ SVJETLOSTI NA BILJKE</a:t>
            </a:r>
          </a:p>
          <a:p>
            <a:r>
              <a:rPr lang="hr-HR" dirty="0"/>
              <a:t>- biljne vrste - u pojedinoj fazi životnog ciklusa potrebna im je određena jačina i trajanje svjetlosti (+ toplina i vlaga), a to je uvjet za prelazak u slijedeću fazu razvoja </a:t>
            </a:r>
          </a:p>
          <a:p>
            <a:r>
              <a:rPr lang="hr-HR" dirty="0"/>
              <a:t>- podjela biljaka prema utjecaju trajanja insolacije na cvatnju: </a:t>
            </a:r>
          </a:p>
          <a:p>
            <a:r>
              <a:rPr lang="hr-HR" dirty="0"/>
              <a:t>a) biljke dugog dana (npr. pšenica – ljeti, kad su dani dugi); </a:t>
            </a:r>
          </a:p>
          <a:p>
            <a:r>
              <a:rPr lang="hr-HR" dirty="0"/>
              <a:t>b) biljke kratkog dana (npr. krizantema - cvjeta u jesen, kad su dani kraći) </a:t>
            </a:r>
          </a:p>
          <a:p>
            <a:r>
              <a:rPr lang="hr-HR" dirty="0"/>
              <a:t>- Sunčeva svjetlost djeluje na otvaranje i zatvaranje puči na listovima , na boju biljke ili okretanje biljke prema Suncu (npr. suncokret) </a:t>
            </a:r>
          </a:p>
        </p:txBody>
      </p:sp>
      <p:sp>
        <p:nvSpPr>
          <p:cNvPr id="8" name="TekstniOkvir 7"/>
          <p:cNvSpPr txBox="1"/>
          <p:nvPr/>
        </p:nvSpPr>
        <p:spPr>
          <a:xfrm>
            <a:off x="6250898" y="2338466"/>
            <a:ext cx="4721902" cy="4247317"/>
          </a:xfrm>
          <a:prstGeom prst="rect">
            <a:avLst/>
          </a:prstGeom>
          <a:noFill/>
        </p:spPr>
        <p:txBody>
          <a:bodyPr wrap="square" rtlCol="0">
            <a:spAutoFit/>
          </a:bodyPr>
          <a:lstStyle/>
          <a:p>
            <a:r>
              <a:rPr lang="hr-HR" dirty="0"/>
              <a:t>UTJECAJ TEMPERATURE NA BILJKE</a:t>
            </a:r>
          </a:p>
          <a:p>
            <a:r>
              <a:rPr lang="hr-HR" dirty="0"/>
              <a:t> - životna aktivnost biljke ovisi o temperaturi → procesi upijanja vode i mineralnih soli preko korijenja, </a:t>
            </a:r>
          </a:p>
          <a:p>
            <a:r>
              <a:rPr lang="hr-HR" dirty="0"/>
              <a:t>- upijanje CO2 - ako temperatura prijeđe kritičnu vrijednost moguće je uvenuće biljke </a:t>
            </a:r>
          </a:p>
          <a:p>
            <a:r>
              <a:rPr lang="hr-HR" dirty="0"/>
              <a:t>- ako je u zraku veća količina vlage, nema vjetra ili je slab → slabija je transpiracija </a:t>
            </a:r>
          </a:p>
          <a:p>
            <a:r>
              <a:rPr lang="hr-HR" dirty="0"/>
              <a:t>- sjeme i mlade biljke s kratkim korijenjem: važna je temperatura površinskog sloja tla - vremenski razmak od sjetve do nicanja mijenja se ovisno o temperaturi tla - za odrasle biljke u vegetacijskom razdoblju važnija je temperatura zraka od temp. tla </a:t>
            </a:r>
          </a:p>
          <a:p>
            <a:r>
              <a:rPr lang="hr-HR" dirty="0"/>
              <a:t>- 4 temperaturna praga važna za život </a:t>
            </a:r>
            <a:r>
              <a:rPr lang="hr-HR" dirty="0" smtClean="0"/>
              <a:t>biljaka</a:t>
            </a:r>
            <a:endParaRPr lang="hr-HR" dirty="0"/>
          </a:p>
        </p:txBody>
      </p:sp>
    </p:spTree>
    <p:extLst>
      <p:ext uri="{BB962C8B-B14F-4D97-AF65-F5344CB8AC3E}">
        <p14:creationId xmlns:p14="http://schemas.microsoft.com/office/powerpoint/2010/main" val="3333694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EC4C-4331-4BDC-879F-D98049448436}"/>
              </a:ext>
            </a:extLst>
          </p:cNvPr>
          <p:cNvSpPr>
            <a:spLocks noGrp="1"/>
          </p:cNvSpPr>
          <p:nvPr>
            <p:ph type="title"/>
          </p:nvPr>
        </p:nvSpPr>
        <p:spPr>
          <a:xfrm>
            <a:off x="1996751" y="529047"/>
            <a:ext cx="6951306" cy="981580"/>
          </a:xfrm>
        </p:spPr>
        <p:txBody>
          <a:bodyPr>
            <a:normAutofit/>
          </a:bodyPr>
          <a:lstStyle/>
          <a:p>
            <a:r>
              <a:rPr lang="hr-HR" sz="3000" dirty="0">
                <a:latin typeface="Consolas" panose="020B0609020204030204" pitchFamily="49" charset="0"/>
              </a:rPr>
              <a:t>Sudionici projekta:</a:t>
            </a:r>
          </a:p>
        </p:txBody>
      </p:sp>
      <p:pic>
        <p:nvPicPr>
          <p:cNvPr id="6" name="Picture 4" descr="Slikovni rezultat za profil klett">
            <a:extLst>
              <a:ext uri="{FF2B5EF4-FFF2-40B4-BE49-F238E27FC236}">
                <a16:creationId xmlns:a16="http://schemas.microsoft.com/office/drawing/2014/main" id="{897D110A-3ACD-41AF-A45A-1ABFB790BEF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39" t="8664" r="8912" b="8352"/>
          <a:stretch/>
        </p:blipFill>
        <p:spPr bwMode="auto">
          <a:xfrm>
            <a:off x="9508829" y="5364471"/>
            <a:ext cx="1268028" cy="6679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A1A980-6C93-4A51-9D18-059DDFF08349}"/>
              </a:ext>
            </a:extLst>
          </p:cNvPr>
          <p:cNvSpPr txBox="1"/>
          <p:nvPr/>
        </p:nvSpPr>
        <p:spPr>
          <a:xfrm>
            <a:off x="8845419" y="5671688"/>
            <a:ext cx="2431783" cy="369332"/>
          </a:xfrm>
          <a:prstGeom prst="rect">
            <a:avLst/>
          </a:prstGeom>
          <a:noFill/>
        </p:spPr>
        <p:txBody>
          <a:bodyPr wrap="square" rtlCol="0">
            <a:spAutoFit/>
          </a:bodyPr>
          <a:lstStyle/>
          <a:p>
            <a:r>
              <a:rPr lang="hr-HR" dirty="0"/>
              <a:t>Hvala                           !                         </a:t>
            </a:r>
          </a:p>
        </p:txBody>
      </p:sp>
      <p:sp>
        <p:nvSpPr>
          <p:cNvPr id="7" name="TekstniOkvir 6"/>
          <p:cNvSpPr txBox="1"/>
          <p:nvPr/>
        </p:nvSpPr>
        <p:spPr>
          <a:xfrm>
            <a:off x="1996751" y="2293495"/>
            <a:ext cx="5693203" cy="2031325"/>
          </a:xfrm>
          <a:prstGeom prst="rect">
            <a:avLst/>
          </a:prstGeom>
          <a:noFill/>
        </p:spPr>
        <p:txBody>
          <a:bodyPr wrap="square" rtlCol="0">
            <a:spAutoFit/>
          </a:bodyPr>
          <a:lstStyle/>
          <a:p>
            <a:pPr marL="285750" indent="-285750">
              <a:buFont typeface="Arial" panose="020B0604020202020204" pitchFamily="34" charset="0"/>
              <a:buChar char="•"/>
            </a:pPr>
            <a:r>
              <a:rPr lang="hr-HR" dirty="0" smtClean="0"/>
              <a:t>Sanda Gudelj, učiteljica razredne nastave i 1.c razr.</a:t>
            </a:r>
          </a:p>
          <a:p>
            <a:pPr marL="285750" indent="-285750">
              <a:buFont typeface="Arial" panose="020B0604020202020204" pitchFamily="34" charset="0"/>
              <a:buChar char="•"/>
            </a:pPr>
            <a:r>
              <a:rPr lang="hr-HR" dirty="0" smtClean="0"/>
              <a:t>Danijela Maurac, učiteljica razredne nastave </a:t>
            </a:r>
            <a:r>
              <a:rPr lang="hr-HR" smtClean="0"/>
              <a:t>i </a:t>
            </a:r>
            <a:r>
              <a:rPr lang="hr-HR" smtClean="0"/>
              <a:t>3.b.razr</a:t>
            </a:r>
            <a:r>
              <a:rPr lang="hr-HR" dirty="0" smtClean="0"/>
              <a:t>.</a:t>
            </a:r>
          </a:p>
          <a:p>
            <a:pPr marL="285750" indent="-285750">
              <a:buFont typeface="Arial" panose="020B0604020202020204" pitchFamily="34" charset="0"/>
              <a:buChar char="•"/>
            </a:pPr>
            <a:r>
              <a:rPr lang="hr-HR" dirty="0" smtClean="0"/>
              <a:t>Verica Aljinović, učiteljica razredne nastave i 4.c razr.</a:t>
            </a:r>
          </a:p>
          <a:p>
            <a:pPr marL="285750" indent="-285750">
              <a:buFont typeface="Arial" panose="020B0604020202020204" pitchFamily="34" charset="0"/>
              <a:buChar char="•"/>
            </a:pPr>
            <a:r>
              <a:rPr lang="hr-HR" dirty="0" smtClean="0"/>
              <a:t>Davorka Banovac, učiteljica razredne nastave i 4.a.razr.</a:t>
            </a:r>
          </a:p>
          <a:p>
            <a:pPr marL="285750" indent="-285750">
              <a:buFont typeface="Arial" panose="020B0604020202020204" pitchFamily="34" charset="0"/>
              <a:buChar char="•"/>
            </a:pPr>
            <a:r>
              <a:rPr lang="hr-HR" dirty="0" smtClean="0"/>
              <a:t>Simona Bijelić, učiteljica informatike i tehničke kulture</a:t>
            </a:r>
          </a:p>
          <a:p>
            <a:pPr marL="285750" indent="-285750">
              <a:buFont typeface="Arial" panose="020B0604020202020204" pitchFamily="34" charset="0"/>
              <a:buChar char="•"/>
            </a:pPr>
            <a:r>
              <a:rPr lang="hr-HR" dirty="0" smtClean="0"/>
              <a:t>Marija Belan, učiteljica biologije i kemije</a:t>
            </a:r>
          </a:p>
          <a:p>
            <a:pPr marL="285750" indent="-285750">
              <a:buFont typeface="Arial" panose="020B0604020202020204" pitchFamily="34" charset="0"/>
              <a:buChar char="•"/>
            </a:pPr>
            <a:r>
              <a:rPr lang="hr-HR" dirty="0" smtClean="0"/>
              <a:t>Tihana Modrić, učiteljica geografije i engleskog jezika</a:t>
            </a:r>
            <a:endParaRPr lang="hr-HR" dirty="0"/>
          </a:p>
        </p:txBody>
      </p:sp>
    </p:spTree>
    <p:extLst>
      <p:ext uri="{BB962C8B-B14F-4D97-AF65-F5344CB8AC3E}">
        <p14:creationId xmlns:p14="http://schemas.microsoft.com/office/powerpoint/2010/main" val="2583974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649B1-B0B8-4FAA-BBC8-CC63CC5E43EF}"/>
              </a:ext>
            </a:extLst>
          </p:cNvPr>
          <p:cNvSpPr>
            <a:spLocks noGrp="1"/>
          </p:cNvSpPr>
          <p:nvPr>
            <p:ph type="title"/>
          </p:nvPr>
        </p:nvSpPr>
        <p:spPr>
          <a:xfrm>
            <a:off x="882676" y="545972"/>
            <a:ext cx="10058400" cy="643813"/>
          </a:xfrm>
        </p:spPr>
        <p:txBody>
          <a:bodyPr>
            <a:normAutofit fontScale="90000"/>
          </a:bodyPr>
          <a:lstStyle/>
          <a:p>
            <a:r>
              <a:rPr lang="hr-HR" dirty="0" smtClean="0">
                <a:latin typeface="Consolas" panose="020B0609020204030204" pitchFamily="49" charset="0"/>
              </a:rPr>
              <a:t>Faze </a:t>
            </a:r>
            <a:r>
              <a:rPr lang="hr-HR" dirty="0">
                <a:latin typeface="Consolas" panose="020B0609020204030204" pitchFamily="49" charset="0"/>
              </a:rPr>
              <a:t>provedbe projekta:</a:t>
            </a:r>
          </a:p>
        </p:txBody>
      </p:sp>
      <p:sp>
        <p:nvSpPr>
          <p:cNvPr id="4" name="Oval 3">
            <a:extLst>
              <a:ext uri="{FF2B5EF4-FFF2-40B4-BE49-F238E27FC236}">
                <a16:creationId xmlns:a16="http://schemas.microsoft.com/office/drawing/2014/main" id="{732DE450-CD68-4422-BB8A-28C1CAEB6FB6}"/>
              </a:ext>
            </a:extLst>
          </p:cNvPr>
          <p:cNvSpPr/>
          <p:nvPr/>
        </p:nvSpPr>
        <p:spPr>
          <a:xfrm>
            <a:off x="1471128" y="2612830"/>
            <a:ext cx="2080530" cy="129708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bg2">
                    <a:lumMod val="10000"/>
                  </a:schemeClr>
                </a:solidFill>
              </a:rPr>
              <a:t>II. Sadnja </a:t>
            </a:r>
            <a:r>
              <a:rPr lang="hr-HR" dirty="0" smtClean="0">
                <a:solidFill>
                  <a:schemeClr val="bg2">
                    <a:lumMod val="10000"/>
                  </a:schemeClr>
                </a:solidFill>
              </a:rPr>
              <a:t>lukovica gladiole</a:t>
            </a:r>
            <a:endParaRPr lang="hr-HR" dirty="0">
              <a:solidFill>
                <a:schemeClr val="bg2">
                  <a:lumMod val="10000"/>
                </a:schemeClr>
              </a:solidFill>
            </a:endParaRPr>
          </a:p>
        </p:txBody>
      </p:sp>
      <p:sp>
        <p:nvSpPr>
          <p:cNvPr id="10" name="Oval 9">
            <a:extLst>
              <a:ext uri="{FF2B5EF4-FFF2-40B4-BE49-F238E27FC236}">
                <a16:creationId xmlns:a16="http://schemas.microsoft.com/office/drawing/2014/main" id="{6E2D67C1-083B-4E86-A4F7-B6AC4005FFD2}"/>
              </a:ext>
            </a:extLst>
          </p:cNvPr>
          <p:cNvSpPr/>
          <p:nvPr/>
        </p:nvSpPr>
        <p:spPr>
          <a:xfrm>
            <a:off x="1555543" y="4530140"/>
            <a:ext cx="2440634" cy="139959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bg2">
                    <a:lumMod val="10000"/>
                  </a:schemeClr>
                </a:solidFill>
              </a:rPr>
              <a:t>I.Programiranje micro:bit-a i spajanje seta za zalijevanje</a:t>
            </a:r>
          </a:p>
        </p:txBody>
      </p:sp>
      <p:sp>
        <p:nvSpPr>
          <p:cNvPr id="11" name="Oval 10">
            <a:extLst>
              <a:ext uri="{FF2B5EF4-FFF2-40B4-BE49-F238E27FC236}">
                <a16:creationId xmlns:a16="http://schemas.microsoft.com/office/drawing/2014/main" id="{BD77C6CB-691D-4C93-A6B7-12B19EA84C5B}"/>
              </a:ext>
            </a:extLst>
          </p:cNvPr>
          <p:cNvSpPr/>
          <p:nvPr/>
        </p:nvSpPr>
        <p:spPr>
          <a:xfrm>
            <a:off x="3362032" y="1196975"/>
            <a:ext cx="2198914" cy="129708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bg2">
                    <a:lumMod val="10000"/>
                  </a:schemeClr>
                </a:solidFill>
              </a:rPr>
              <a:t>III. Proces rasta</a:t>
            </a:r>
            <a:endParaRPr lang="hr-HR" dirty="0">
              <a:solidFill>
                <a:schemeClr val="bg2">
                  <a:lumMod val="10000"/>
                </a:schemeClr>
              </a:solidFill>
            </a:endParaRPr>
          </a:p>
        </p:txBody>
      </p:sp>
      <p:sp>
        <p:nvSpPr>
          <p:cNvPr id="12" name="Oval 11">
            <a:extLst>
              <a:ext uri="{FF2B5EF4-FFF2-40B4-BE49-F238E27FC236}">
                <a16:creationId xmlns:a16="http://schemas.microsoft.com/office/drawing/2014/main" id="{509200E4-C024-4986-A048-42E7A81E72B0}"/>
              </a:ext>
            </a:extLst>
          </p:cNvPr>
          <p:cNvSpPr/>
          <p:nvPr/>
        </p:nvSpPr>
        <p:spPr>
          <a:xfrm>
            <a:off x="6096000" y="1329610"/>
            <a:ext cx="2473967" cy="139959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bg2">
                    <a:lumMod val="10000"/>
                  </a:schemeClr>
                </a:solidFill>
              </a:rPr>
              <a:t>IV. Praćenje rasta biljaka i vođenje bilješki </a:t>
            </a:r>
          </a:p>
        </p:txBody>
      </p:sp>
      <p:sp>
        <p:nvSpPr>
          <p:cNvPr id="13" name="Oval 12">
            <a:extLst>
              <a:ext uri="{FF2B5EF4-FFF2-40B4-BE49-F238E27FC236}">
                <a16:creationId xmlns:a16="http://schemas.microsoft.com/office/drawing/2014/main" id="{1CE0A4B8-49D3-4F23-A144-58721DD093A1}"/>
              </a:ext>
            </a:extLst>
          </p:cNvPr>
          <p:cNvSpPr/>
          <p:nvPr/>
        </p:nvSpPr>
        <p:spPr>
          <a:xfrm>
            <a:off x="7794169" y="4719203"/>
            <a:ext cx="2136709" cy="124084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bg2">
                    <a:lumMod val="10000"/>
                  </a:schemeClr>
                </a:solidFill>
              </a:rPr>
              <a:t>VI. </a:t>
            </a:r>
            <a:r>
              <a:rPr lang="hr-HR" dirty="0" smtClean="0">
                <a:solidFill>
                  <a:schemeClr val="bg2">
                    <a:lumMod val="10000"/>
                  </a:schemeClr>
                </a:solidFill>
              </a:rPr>
              <a:t>zaključak</a:t>
            </a:r>
            <a:endParaRPr lang="hr-HR" dirty="0">
              <a:solidFill>
                <a:schemeClr val="bg2">
                  <a:lumMod val="10000"/>
                </a:schemeClr>
              </a:solidFill>
            </a:endParaRPr>
          </a:p>
        </p:txBody>
      </p:sp>
      <p:sp>
        <p:nvSpPr>
          <p:cNvPr id="15" name="Oval 14">
            <a:extLst>
              <a:ext uri="{FF2B5EF4-FFF2-40B4-BE49-F238E27FC236}">
                <a16:creationId xmlns:a16="http://schemas.microsoft.com/office/drawing/2014/main" id="{95185B4D-B8E0-4C51-832F-71ADAED85480}"/>
              </a:ext>
            </a:extLst>
          </p:cNvPr>
          <p:cNvSpPr/>
          <p:nvPr/>
        </p:nvSpPr>
        <p:spPr>
          <a:xfrm>
            <a:off x="7794169" y="2901684"/>
            <a:ext cx="2136709" cy="124084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bg2">
                    <a:lumMod val="10000"/>
                  </a:schemeClr>
                </a:solidFill>
              </a:rPr>
              <a:t>V. </a:t>
            </a:r>
            <a:r>
              <a:rPr lang="hr-HR" dirty="0" smtClean="0">
                <a:solidFill>
                  <a:schemeClr val="bg2">
                    <a:lumMod val="10000"/>
                  </a:schemeClr>
                </a:solidFill>
              </a:rPr>
              <a:t>Radionice djece i dječji radovi</a:t>
            </a:r>
            <a:endParaRPr lang="hr-HR" dirty="0">
              <a:solidFill>
                <a:schemeClr val="bg2">
                  <a:lumMod val="10000"/>
                </a:schemeClr>
              </a:solidFill>
            </a:endParaRPr>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7108" y="2598519"/>
            <a:ext cx="2517997" cy="33615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94107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EC4C-4331-4BDC-879F-D98049448436}"/>
              </a:ext>
            </a:extLst>
          </p:cNvPr>
          <p:cNvSpPr>
            <a:spLocks noGrp="1"/>
          </p:cNvSpPr>
          <p:nvPr>
            <p:ph type="title"/>
          </p:nvPr>
        </p:nvSpPr>
        <p:spPr>
          <a:xfrm>
            <a:off x="1996751" y="529047"/>
            <a:ext cx="9050694" cy="981580"/>
          </a:xfrm>
        </p:spPr>
        <p:txBody>
          <a:bodyPr>
            <a:normAutofit/>
          </a:bodyPr>
          <a:lstStyle/>
          <a:p>
            <a:r>
              <a:rPr lang="hr-HR" sz="3000" dirty="0">
                <a:latin typeface="Consolas" panose="020B0609020204030204" pitchFamily="49" charset="0"/>
              </a:rPr>
              <a:t>I.Programiranje micro:bit-a i spajanje seta za zalijevanje</a:t>
            </a:r>
          </a:p>
        </p:txBody>
      </p:sp>
      <p:pic>
        <p:nvPicPr>
          <p:cNvPr id="6" name="Picture 5">
            <a:extLst>
              <a:ext uri="{FF2B5EF4-FFF2-40B4-BE49-F238E27FC236}">
                <a16:creationId xmlns:a16="http://schemas.microsoft.com/office/drawing/2014/main" id="{45797EA9-1BD1-43F0-98FB-5FBA1A77C969}"/>
              </a:ext>
            </a:extLst>
          </p:cNvPr>
          <p:cNvPicPr>
            <a:picLocks noChangeAspect="1"/>
          </p:cNvPicPr>
          <p:nvPr/>
        </p:nvPicPr>
        <p:blipFill>
          <a:blip r:embed="rId2" cstate="print"/>
          <a:stretch>
            <a:fillRect/>
          </a:stretch>
        </p:blipFill>
        <p:spPr>
          <a:xfrm>
            <a:off x="1415142" y="1856792"/>
            <a:ext cx="4034648" cy="4368767"/>
          </a:xfrm>
          <a:prstGeom prst="rect">
            <a:avLst/>
          </a:prstGeom>
        </p:spPr>
      </p:pic>
      <p:sp>
        <p:nvSpPr>
          <p:cNvPr id="8" name="TextBox 7">
            <a:extLst>
              <a:ext uri="{FF2B5EF4-FFF2-40B4-BE49-F238E27FC236}">
                <a16:creationId xmlns:a16="http://schemas.microsoft.com/office/drawing/2014/main" id="{B5D2ED4E-6B5D-4FA8-99F1-4BD344C6D0BC}"/>
              </a:ext>
            </a:extLst>
          </p:cNvPr>
          <p:cNvSpPr txBox="1"/>
          <p:nvPr/>
        </p:nvSpPr>
        <p:spPr>
          <a:xfrm>
            <a:off x="5784980" y="1856792"/>
            <a:ext cx="5701004" cy="2862322"/>
          </a:xfrm>
          <a:prstGeom prst="rect">
            <a:avLst/>
          </a:prstGeom>
          <a:noFill/>
        </p:spPr>
        <p:txBody>
          <a:bodyPr wrap="square" rtlCol="0">
            <a:spAutoFit/>
          </a:bodyPr>
          <a:lstStyle/>
          <a:p>
            <a:r>
              <a:rPr lang="hr-HR" i="1" dirty="0"/>
              <a:t>- isprogramirali smo micro:bit za zalijevanje biljke:</a:t>
            </a:r>
          </a:p>
          <a:p>
            <a:pPr marL="285750" indent="-285750">
              <a:buFont typeface="Arial" panose="020B0604020202020204" pitchFamily="34" charset="0"/>
              <a:buChar char="•"/>
            </a:pPr>
            <a:r>
              <a:rPr lang="hr-HR" dirty="0" smtClean="0"/>
              <a:t> pritiskom na gumb </a:t>
            </a:r>
            <a:r>
              <a:rPr lang="hr-HR" dirty="0"/>
              <a:t>A – ispis razine vlage na ekranu</a:t>
            </a:r>
          </a:p>
          <a:p>
            <a:pPr marL="285750" indent="-285750">
              <a:buFont typeface="Arial" panose="020B0604020202020204" pitchFamily="34" charset="0"/>
              <a:buChar char="•"/>
            </a:pPr>
            <a:r>
              <a:rPr lang="hr-HR" dirty="0" smtClean="0"/>
              <a:t> pritiskom na </a:t>
            </a:r>
            <a:r>
              <a:rPr lang="hr-HR" dirty="0"/>
              <a:t>gumb B – zalijevanje biljke na naš zahtjev</a:t>
            </a:r>
          </a:p>
          <a:p>
            <a:pPr marL="285750" indent="-285750">
              <a:buFont typeface="Arial" panose="020B0604020202020204" pitchFamily="34" charset="0"/>
              <a:buChar char="•"/>
            </a:pPr>
            <a:r>
              <a:rPr lang="hr-HR" dirty="0" smtClean="0"/>
              <a:t> </a:t>
            </a:r>
            <a:r>
              <a:rPr lang="hr-HR" dirty="0"/>
              <a:t>zauvijek – svakih 20 sekundi </a:t>
            </a:r>
            <a:r>
              <a:rPr lang="hr-HR" dirty="0" smtClean="0"/>
              <a:t>mjeri </a:t>
            </a:r>
            <a:r>
              <a:rPr lang="hr-HR" dirty="0"/>
              <a:t>se razina vlage u</a:t>
            </a:r>
          </a:p>
          <a:p>
            <a:r>
              <a:rPr lang="hr-HR" dirty="0"/>
              <a:t>              zemlji te prema potrebi uključuje se </a:t>
            </a:r>
            <a:r>
              <a:rPr lang="hr-HR" dirty="0" smtClean="0"/>
              <a:t>zalijevanje ako vlažnost zemlje padne ispod 50%.</a:t>
            </a:r>
            <a:endParaRPr lang="hr-HR" dirty="0"/>
          </a:p>
          <a:p>
            <a:endParaRPr lang="hr-HR" dirty="0"/>
          </a:p>
          <a:p>
            <a:r>
              <a:rPr lang="hr-HR" dirty="0"/>
              <a:t>- mlađim učenicima posebno su zanimljivi smješko i tužko   koji pokazuju je li biljka žedna ili nije</a:t>
            </a:r>
          </a:p>
          <a:p>
            <a:endParaRPr lang="hr-HR" dirty="0"/>
          </a:p>
        </p:txBody>
      </p:sp>
      <p:pic>
        <p:nvPicPr>
          <p:cNvPr id="9" name="Picture 8">
            <a:extLst>
              <a:ext uri="{FF2B5EF4-FFF2-40B4-BE49-F238E27FC236}">
                <a16:creationId xmlns:a16="http://schemas.microsoft.com/office/drawing/2014/main" id="{8123F195-4EA4-42F4-AF34-BF83874371D9}"/>
              </a:ext>
            </a:extLst>
          </p:cNvPr>
          <p:cNvPicPr>
            <a:picLocks noChangeAspect="1"/>
          </p:cNvPicPr>
          <p:nvPr/>
        </p:nvPicPr>
        <p:blipFill>
          <a:blip r:embed="rId3" cstate="print"/>
          <a:stretch>
            <a:fillRect/>
          </a:stretch>
        </p:blipFill>
        <p:spPr>
          <a:xfrm>
            <a:off x="6522098" y="4310742"/>
            <a:ext cx="1905599" cy="1567640"/>
          </a:xfrm>
          <a:prstGeom prst="rect">
            <a:avLst/>
          </a:prstGeom>
        </p:spPr>
      </p:pic>
      <p:pic>
        <p:nvPicPr>
          <p:cNvPr id="14" name="Picture 13">
            <a:extLst>
              <a:ext uri="{FF2B5EF4-FFF2-40B4-BE49-F238E27FC236}">
                <a16:creationId xmlns:a16="http://schemas.microsoft.com/office/drawing/2014/main" id="{A7731498-7DCD-4C18-861C-27FDE263515F}"/>
              </a:ext>
            </a:extLst>
          </p:cNvPr>
          <p:cNvPicPr>
            <a:picLocks noChangeAspect="1"/>
          </p:cNvPicPr>
          <p:nvPr/>
        </p:nvPicPr>
        <p:blipFill>
          <a:blip r:embed="rId4" cstate="print"/>
          <a:stretch>
            <a:fillRect/>
          </a:stretch>
        </p:blipFill>
        <p:spPr>
          <a:xfrm>
            <a:off x="8874789" y="4310742"/>
            <a:ext cx="1923735" cy="1567640"/>
          </a:xfrm>
          <a:prstGeom prst="rect">
            <a:avLst/>
          </a:prstGeom>
        </p:spPr>
      </p:pic>
      <p:pic>
        <p:nvPicPr>
          <p:cNvPr id="3" name="Slika 2"/>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182940" y="314794"/>
            <a:ext cx="1406017" cy="13845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37519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EC4C-4331-4BDC-879F-D98049448436}"/>
              </a:ext>
            </a:extLst>
          </p:cNvPr>
          <p:cNvSpPr>
            <a:spLocks noGrp="1"/>
          </p:cNvSpPr>
          <p:nvPr>
            <p:ph type="title"/>
          </p:nvPr>
        </p:nvSpPr>
        <p:spPr>
          <a:xfrm>
            <a:off x="1996751" y="529047"/>
            <a:ext cx="7753739" cy="981580"/>
          </a:xfrm>
        </p:spPr>
        <p:txBody>
          <a:bodyPr>
            <a:normAutofit/>
          </a:bodyPr>
          <a:lstStyle/>
          <a:p>
            <a:r>
              <a:rPr lang="hr-HR" sz="3000" dirty="0">
                <a:latin typeface="Consolas" panose="020B0609020204030204" pitchFamily="49" charset="0"/>
              </a:rPr>
              <a:t>II</a:t>
            </a:r>
            <a:r>
              <a:rPr lang="hr-HR" sz="3000" dirty="0" smtClean="0">
                <a:latin typeface="Consolas" panose="020B0609020204030204" pitchFamily="49" charset="0"/>
              </a:rPr>
              <a:t>. Sadnja dviju lukovica</a:t>
            </a:r>
            <a:endParaRPr lang="hr-HR" sz="3000" dirty="0">
              <a:latin typeface="Consolas" panose="020B0609020204030204" pitchFamily="49" charset="0"/>
            </a:endParaRPr>
          </a:p>
        </p:txBody>
      </p:sp>
      <p:sp>
        <p:nvSpPr>
          <p:cNvPr id="3" name="TextBox 2">
            <a:extLst>
              <a:ext uri="{FF2B5EF4-FFF2-40B4-BE49-F238E27FC236}">
                <a16:creationId xmlns:a16="http://schemas.microsoft.com/office/drawing/2014/main" id="{DC5FD5EE-A6F0-4AE6-8C3F-062ED46B4FDF}"/>
              </a:ext>
            </a:extLst>
          </p:cNvPr>
          <p:cNvSpPr txBox="1"/>
          <p:nvPr/>
        </p:nvSpPr>
        <p:spPr>
          <a:xfrm>
            <a:off x="6385810" y="1963604"/>
            <a:ext cx="4407108" cy="2031325"/>
          </a:xfrm>
          <a:prstGeom prst="rect">
            <a:avLst/>
          </a:prstGeom>
          <a:noFill/>
        </p:spPr>
        <p:txBody>
          <a:bodyPr wrap="square" rtlCol="0">
            <a:spAutoFit/>
          </a:bodyPr>
          <a:lstStyle/>
          <a:p>
            <a:pPr marL="285750" indent="-285750">
              <a:buFontTx/>
              <a:buChar char="-"/>
            </a:pPr>
            <a:r>
              <a:rPr lang="hr-HR" dirty="0"/>
              <a:t>u </a:t>
            </a:r>
            <a:r>
              <a:rPr lang="hr-HR" dirty="0" smtClean="0"/>
              <a:t>dvije </a:t>
            </a:r>
            <a:r>
              <a:rPr lang="hr-HR" dirty="0"/>
              <a:t>jednake posude s istom vrstom zemlje posadili smo po </a:t>
            </a:r>
            <a:r>
              <a:rPr lang="hr-HR" dirty="0" smtClean="0"/>
              <a:t>2 lukovice:</a:t>
            </a:r>
            <a:endParaRPr lang="hr-HR" dirty="0"/>
          </a:p>
          <a:p>
            <a:r>
              <a:rPr lang="hr-HR" dirty="0"/>
              <a:t>           - jednu posudu zalijevali </a:t>
            </a:r>
            <a:r>
              <a:rPr lang="hr-HR" dirty="0" smtClean="0"/>
              <a:t>smo mi, tj djeca u razredu</a:t>
            </a:r>
          </a:p>
          <a:p>
            <a:r>
              <a:rPr lang="hr-HR" dirty="0" smtClean="0"/>
              <a:t>- Drugu je zalijevao microbit</a:t>
            </a:r>
            <a:endParaRPr lang="hr-HR" dirty="0"/>
          </a:p>
          <a:p>
            <a:pPr marL="285750" indent="-285750">
              <a:buFontTx/>
              <a:buChar char="-"/>
            </a:pPr>
            <a:r>
              <a:rPr lang="hr-HR" dirty="0"/>
              <a:t>učenici su s nestrpljenjem čekali da vide koje će sjemenke prve niknuti</a:t>
            </a:r>
          </a:p>
        </p:txBody>
      </p:sp>
      <p:pic>
        <p:nvPicPr>
          <p:cNvPr id="5" name="Slika 4"/>
          <p:cNvPicPr>
            <a:picLocks noChangeAspect="1"/>
          </p:cNvPicPr>
          <p:nvPr/>
        </p:nvPicPr>
        <p:blipFill>
          <a:blip r:embed="rId2"/>
          <a:stretch>
            <a:fillRect/>
          </a:stretch>
        </p:blipFill>
        <p:spPr>
          <a:xfrm>
            <a:off x="178140" y="126715"/>
            <a:ext cx="1408298" cy="13839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Slika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0571" y="1678739"/>
            <a:ext cx="2830082" cy="19477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Slika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55079" y="1821171"/>
            <a:ext cx="2956304" cy="18053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Slika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71158" y="3994929"/>
            <a:ext cx="2809495" cy="23459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Slika 1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55079" y="3732551"/>
            <a:ext cx="1813429" cy="24807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Slika 1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351487" y="4070609"/>
            <a:ext cx="3672591" cy="22702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Slika 13"/>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15153" y="4362137"/>
            <a:ext cx="2312086" cy="17743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25525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EC4C-4331-4BDC-879F-D98049448436}"/>
              </a:ext>
            </a:extLst>
          </p:cNvPr>
          <p:cNvSpPr>
            <a:spLocks noGrp="1"/>
          </p:cNvSpPr>
          <p:nvPr>
            <p:ph type="title"/>
          </p:nvPr>
        </p:nvSpPr>
        <p:spPr>
          <a:xfrm>
            <a:off x="2368446" y="0"/>
            <a:ext cx="5831174" cy="1364105"/>
          </a:xfrm>
        </p:spPr>
        <p:txBody>
          <a:bodyPr>
            <a:normAutofit fontScale="90000"/>
          </a:bodyPr>
          <a:lstStyle/>
          <a:p>
            <a:r>
              <a:rPr lang="hr-HR" sz="3000" dirty="0" smtClean="0">
                <a:latin typeface="Consolas" panose="020B0609020204030204" pitchFamily="49" charset="0"/>
              </a:rPr>
              <a:t/>
            </a:r>
            <a:br>
              <a:rPr lang="hr-HR" sz="3000" dirty="0" smtClean="0">
                <a:latin typeface="Consolas" panose="020B0609020204030204" pitchFamily="49" charset="0"/>
              </a:rPr>
            </a:br>
            <a:r>
              <a:rPr lang="hr-HR" sz="3000" dirty="0">
                <a:latin typeface="Consolas" panose="020B0609020204030204" pitchFamily="49" charset="0"/>
              </a:rPr>
              <a:t/>
            </a:r>
            <a:br>
              <a:rPr lang="hr-HR" sz="3000" dirty="0">
                <a:latin typeface="Consolas" panose="020B0609020204030204" pitchFamily="49" charset="0"/>
              </a:rPr>
            </a:br>
            <a:r>
              <a:rPr lang="hr-HR" sz="3000" dirty="0" smtClean="0">
                <a:latin typeface="Consolas" panose="020B0609020204030204" pitchFamily="49" charset="0"/>
              </a:rPr>
              <a:t/>
            </a:r>
            <a:br>
              <a:rPr lang="hr-HR" sz="3000" dirty="0" smtClean="0">
                <a:latin typeface="Consolas" panose="020B0609020204030204" pitchFamily="49" charset="0"/>
              </a:rPr>
            </a:br>
            <a:r>
              <a:rPr lang="hr-HR" sz="3000" dirty="0">
                <a:latin typeface="Consolas" panose="020B0609020204030204" pitchFamily="49" charset="0"/>
              </a:rPr>
              <a:t/>
            </a:r>
            <a:br>
              <a:rPr lang="hr-HR" sz="3000" dirty="0">
                <a:latin typeface="Consolas" panose="020B0609020204030204" pitchFamily="49" charset="0"/>
              </a:rPr>
            </a:br>
            <a:r>
              <a:rPr lang="hr-HR" sz="3000" dirty="0" smtClean="0">
                <a:latin typeface="Consolas" panose="020B0609020204030204" pitchFamily="49" charset="0"/>
              </a:rPr>
              <a:t/>
            </a:r>
            <a:br>
              <a:rPr lang="hr-HR" sz="3000" dirty="0" smtClean="0">
                <a:latin typeface="Consolas" panose="020B0609020204030204" pitchFamily="49" charset="0"/>
              </a:rPr>
            </a:br>
            <a:r>
              <a:rPr lang="hr-HR" sz="3000" dirty="0">
                <a:latin typeface="Consolas" panose="020B0609020204030204" pitchFamily="49" charset="0"/>
              </a:rPr>
              <a:t/>
            </a:r>
            <a:br>
              <a:rPr lang="hr-HR" sz="3000" dirty="0">
                <a:latin typeface="Consolas" panose="020B0609020204030204" pitchFamily="49" charset="0"/>
              </a:rPr>
            </a:br>
            <a:r>
              <a:rPr lang="hr-HR" sz="3000" dirty="0" smtClean="0">
                <a:latin typeface="Consolas" panose="020B0609020204030204" pitchFamily="49" charset="0"/>
              </a:rPr>
              <a:t/>
            </a:r>
            <a:br>
              <a:rPr lang="hr-HR" sz="3000" dirty="0" smtClean="0">
                <a:latin typeface="Consolas" panose="020B0609020204030204" pitchFamily="49" charset="0"/>
              </a:rPr>
            </a:br>
            <a:r>
              <a:rPr lang="hr-HR" sz="3000" dirty="0" smtClean="0">
                <a:latin typeface="Consolas" panose="020B0609020204030204" pitchFamily="49" charset="0"/>
              </a:rPr>
              <a:t>III</a:t>
            </a:r>
            <a:r>
              <a:rPr lang="hr-HR" sz="3000" dirty="0">
                <a:latin typeface="Consolas" panose="020B0609020204030204" pitchFamily="49" charset="0"/>
              </a:rPr>
              <a:t>. </a:t>
            </a:r>
            <a:r>
              <a:rPr lang="hr-HR" sz="3000" dirty="0" smtClean="0">
                <a:latin typeface="Consolas" panose="020B0609020204030204" pitchFamily="49" charset="0"/>
              </a:rPr>
              <a:t>Proces rasta-SJEMENKA(LUKOVICA)-KLIJANJE-KLICA</a:t>
            </a:r>
            <a:br>
              <a:rPr lang="hr-HR" sz="3000" dirty="0" smtClean="0">
                <a:latin typeface="Consolas" panose="020B0609020204030204" pitchFamily="49" charset="0"/>
              </a:rPr>
            </a:br>
            <a:r>
              <a:rPr lang="hr-HR" sz="3000" dirty="0" smtClean="0">
                <a:latin typeface="Consolas" panose="020B0609020204030204" pitchFamily="49" charset="0"/>
              </a:rPr>
              <a:t>BIOLOGIJA 7,8,RAZR)</a:t>
            </a:r>
            <a:endParaRPr lang="hr-HR" sz="3000" dirty="0">
              <a:latin typeface="Consolas" panose="020B0609020204030204" pitchFamily="49" charset="0"/>
            </a:endParaRPr>
          </a:p>
        </p:txBody>
      </p:sp>
      <p:sp>
        <p:nvSpPr>
          <p:cNvPr id="3" name="TekstniOkvir 2"/>
          <p:cNvSpPr txBox="1"/>
          <p:nvPr/>
        </p:nvSpPr>
        <p:spPr>
          <a:xfrm>
            <a:off x="944381" y="2308485"/>
            <a:ext cx="4377128" cy="2308324"/>
          </a:xfrm>
          <a:prstGeom prst="rect">
            <a:avLst/>
          </a:prstGeom>
          <a:noFill/>
        </p:spPr>
        <p:txBody>
          <a:bodyPr wrap="square" rtlCol="0">
            <a:spAutoFit/>
          </a:bodyPr>
          <a:lstStyle/>
          <a:p>
            <a:r>
              <a:rPr lang="hr-HR" b="1" dirty="0" smtClean="0"/>
              <a:t>Sjemenka-LUKOVICA</a:t>
            </a:r>
            <a:r>
              <a:rPr lang="hr-HR" dirty="0" smtClean="0"/>
              <a:t>-se stvara oko klice ili zametka mlade biljke nakon oprašivanja i oplodnje.</a:t>
            </a:r>
          </a:p>
          <a:p>
            <a:r>
              <a:rPr lang="hr-HR" dirty="0" smtClean="0"/>
              <a:t>Uloga sjemenke je da štiti i prehranjuje klicu ili „bebu biljku” dokle ona to ne bude mogla raditi samostalno. Da bi lukovica proklijala potrebno je da bude zdrava i ne prestara.</a:t>
            </a:r>
          </a:p>
          <a:p>
            <a:endParaRPr lang="hr-HR" dirty="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8096" y="127256"/>
            <a:ext cx="3200400" cy="15441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kstniOkvir 5"/>
          <p:cNvSpPr txBox="1"/>
          <p:nvPr/>
        </p:nvSpPr>
        <p:spPr>
          <a:xfrm>
            <a:off x="6970426" y="2458387"/>
            <a:ext cx="3912433" cy="1754326"/>
          </a:xfrm>
          <a:prstGeom prst="rect">
            <a:avLst/>
          </a:prstGeom>
          <a:noFill/>
        </p:spPr>
        <p:txBody>
          <a:bodyPr wrap="square" rtlCol="0">
            <a:spAutoFit/>
          </a:bodyPr>
          <a:lstStyle/>
          <a:p>
            <a:r>
              <a:rPr lang="hr-HR" b="1" dirty="0" smtClean="0"/>
              <a:t>Klijanjem</a:t>
            </a:r>
            <a:r>
              <a:rPr lang="hr-HR" dirty="0" smtClean="0"/>
              <a:t> smatramo rast i razvoj mlade biljke iz sjemenke(lukovice).Da bi se taj proces dogodio, lukovice moramo posaditi u vlažnu i ne prehladnu zemlju. Zato lukovice sadimo u proljeće. Za sam proces klijanja svjetlost nije potrebna.</a:t>
            </a:r>
            <a:endParaRPr lang="hr-HR" dirty="0"/>
          </a:p>
        </p:txBody>
      </p:sp>
      <p:sp>
        <p:nvSpPr>
          <p:cNvPr id="7" name="TekstniOkvir 6"/>
          <p:cNvSpPr txBox="1"/>
          <p:nvPr/>
        </p:nvSpPr>
        <p:spPr>
          <a:xfrm>
            <a:off x="944382" y="4856813"/>
            <a:ext cx="10298242" cy="1477328"/>
          </a:xfrm>
          <a:prstGeom prst="rect">
            <a:avLst/>
          </a:prstGeom>
          <a:noFill/>
        </p:spPr>
        <p:txBody>
          <a:bodyPr wrap="square" rtlCol="0">
            <a:spAutoFit/>
          </a:bodyPr>
          <a:lstStyle/>
          <a:p>
            <a:r>
              <a:rPr lang="hr-HR" b="1" dirty="0" smtClean="0"/>
              <a:t>Klica</a:t>
            </a:r>
            <a:r>
              <a:rPr lang="hr-HR" dirty="0" smtClean="0"/>
              <a:t>-”beba biljke” ima svoja dva dijela: KLICIN KORIJEČIĆ-sa njim se ukorjenjuje u zemlju i KLICIN IZDANAK-rastu u stabljiku i prave listove.</a:t>
            </a:r>
          </a:p>
          <a:p>
            <a:r>
              <a:rPr lang="hr-HR" dirty="0" smtClean="0"/>
              <a:t>Kada mlada biljka stvori svoje prave listove koji će je procesom fotosinteze prehranjivati, stvarajući biljne šećere,djelovi lukovice,koji su je do sada prehranjivali,propadaju i biljka nastavlja svoj samostalni rast i razvoj. Za ovaj daljnji proces uz sve navedene uvjete potrebna je i svjetlost.</a:t>
            </a:r>
            <a:endParaRPr lang="hr-HR" dirty="0"/>
          </a:p>
        </p:txBody>
      </p:sp>
      <p:pic>
        <p:nvPicPr>
          <p:cNvPr id="8" name="Slika 7"/>
          <p:cNvPicPr>
            <a:picLocks noChangeAspect="1"/>
          </p:cNvPicPr>
          <p:nvPr/>
        </p:nvPicPr>
        <p:blipFill>
          <a:blip r:embed="rId3"/>
          <a:stretch>
            <a:fillRect/>
          </a:stretch>
        </p:blipFill>
        <p:spPr>
          <a:xfrm>
            <a:off x="190029" y="127256"/>
            <a:ext cx="1759941" cy="1941225"/>
          </a:xfrm>
          <a:prstGeom prst="rect">
            <a:avLst/>
          </a:prstGeom>
        </p:spPr>
      </p:pic>
    </p:spTree>
    <p:extLst>
      <p:ext uri="{BB962C8B-B14F-4D97-AF65-F5344CB8AC3E}">
        <p14:creationId xmlns:p14="http://schemas.microsoft.com/office/powerpoint/2010/main" val="2760484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EC4C-4331-4BDC-879F-D98049448436}"/>
              </a:ext>
            </a:extLst>
          </p:cNvPr>
          <p:cNvSpPr>
            <a:spLocks noGrp="1"/>
          </p:cNvSpPr>
          <p:nvPr>
            <p:ph type="title"/>
          </p:nvPr>
        </p:nvSpPr>
        <p:spPr>
          <a:xfrm>
            <a:off x="1996751" y="529047"/>
            <a:ext cx="8285584" cy="981580"/>
          </a:xfrm>
        </p:spPr>
        <p:txBody>
          <a:bodyPr>
            <a:normAutofit/>
          </a:bodyPr>
          <a:lstStyle/>
          <a:p>
            <a:pPr algn="ctr"/>
            <a:r>
              <a:rPr lang="hr-HR" sz="3000" dirty="0" smtClean="0">
                <a:latin typeface="Consolas" panose="020B0609020204030204" pitchFamily="49" charset="0"/>
              </a:rPr>
              <a:t>IV</a:t>
            </a:r>
            <a:r>
              <a:rPr lang="hr-HR" sz="3000" dirty="0">
                <a:latin typeface="Consolas" panose="020B0609020204030204" pitchFamily="49" charset="0"/>
              </a:rPr>
              <a:t>. Praćenje rasta biljaka i vođenje bilješki </a:t>
            </a:r>
          </a:p>
        </p:txBody>
      </p:sp>
      <p:sp>
        <p:nvSpPr>
          <p:cNvPr id="3" name="TekstniOkvir 2"/>
          <p:cNvSpPr txBox="1"/>
          <p:nvPr/>
        </p:nvSpPr>
        <p:spPr>
          <a:xfrm>
            <a:off x="1439056" y="2293495"/>
            <a:ext cx="4826833" cy="2031325"/>
          </a:xfrm>
          <a:prstGeom prst="rect">
            <a:avLst/>
          </a:prstGeom>
          <a:noFill/>
        </p:spPr>
        <p:txBody>
          <a:bodyPr wrap="square" rtlCol="0">
            <a:spAutoFit/>
          </a:bodyPr>
          <a:lstStyle/>
          <a:p>
            <a:r>
              <a:rPr lang="hr-HR" dirty="0" smtClean="0"/>
              <a:t>Učenici 1.c razreda su sa učiteljicom Sandom Gudelj tijekom projekta pratili rast i razvoj obiju biljaka te zalijevali biljku koja nije bila spojena na microbit. Te su te rezultate upisivali na plakat na kojem je učiteljica nacrtala tablicu sa datumima za praćenje i bilježenje.</a:t>
            </a:r>
          </a:p>
          <a:p>
            <a:endParaRPr lang="hr-HR" dirty="0"/>
          </a:p>
        </p:txBody>
      </p:sp>
      <p:pic>
        <p:nvPicPr>
          <p:cNvPr id="5" name="Slika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59277" y="1814044"/>
            <a:ext cx="2369338" cy="4212157"/>
          </a:xfrm>
          <a:prstGeom prst="rect">
            <a:avLst/>
          </a:prstGeom>
          <a:ln>
            <a:noFill/>
          </a:ln>
          <a:effectLst>
            <a:softEdge rad="112500"/>
          </a:effectLst>
        </p:spPr>
      </p:pic>
      <p:pic>
        <p:nvPicPr>
          <p:cNvPr id="6" name="Slika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728615" y="1791480"/>
            <a:ext cx="2224419" cy="4234721"/>
          </a:xfrm>
          <a:prstGeom prst="rect">
            <a:avLst/>
          </a:prstGeom>
          <a:ln>
            <a:noFill/>
          </a:ln>
          <a:effectLst>
            <a:softEdge rad="112500"/>
          </a:effectLst>
        </p:spPr>
      </p:pic>
      <p:pic>
        <p:nvPicPr>
          <p:cNvPr id="7" name="Slika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0071" y="4049008"/>
            <a:ext cx="3058421" cy="2117360"/>
          </a:xfrm>
          <a:prstGeom prst="rect">
            <a:avLst/>
          </a:prstGeom>
          <a:ln>
            <a:noFill/>
          </a:ln>
          <a:effectLst>
            <a:softEdge rad="112500"/>
          </a:effectLst>
        </p:spPr>
      </p:pic>
      <p:pic>
        <p:nvPicPr>
          <p:cNvPr id="8" name="Slika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77887" y="3883212"/>
            <a:ext cx="1658902" cy="2393094"/>
          </a:xfrm>
          <a:prstGeom prst="rect">
            <a:avLst/>
          </a:prstGeom>
          <a:ln>
            <a:noFill/>
          </a:ln>
          <a:effectLst>
            <a:softEdge rad="112500"/>
          </a:effectLst>
        </p:spPr>
      </p:pic>
      <p:pic>
        <p:nvPicPr>
          <p:cNvPr id="9" name="Slika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17928" y="3775721"/>
            <a:ext cx="1467043" cy="2608077"/>
          </a:xfrm>
          <a:prstGeom prst="rect">
            <a:avLst/>
          </a:prstGeom>
          <a:ln>
            <a:noFill/>
          </a:ln>
          <a:effectLst>
            <a:softEdge rad="112500"/>
          </a:effectLst>
        </p:spPr>
      </p:pic>
    </p:spTree>
    <p:extLst>
      <p:ext uri="{BB962C8B-B14F-4D97-AF65-F5344CB8AC3E}">
        <p14:creationId xmlns:p14="http://schemas.microsoft.com/office/powerpoint/2010/main" val="4243191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EC4C-4331-4BDC-879F-D98049448436}"/>
              </a:ext>
            </a:extLst>
          </p:cNvPr>
          <p:cNvSpPr>
            <a:spLocks noGrp="1"/>
          </p:cNvSpPr>
          <p:nvPr>
            <p:ph type="title"/>
          </p:nvPr>
        </p:nvSpPr>
        <p:spPr>
          <a:xfrm>
            <a:off x="2893100" y="209862"/>
            <a:ext cx="7344263" cy="959371"/>
          </a:xfrm>
        </p:spPr>
        <p:txBody>
          <a:bodyPr>
            <a:normAutofit/>
          </a:bodyPr>
          <a:lstStyle/>
          <a:p>
            <a:pPr algn="ctr"/>
            <a:r>
              <a:rPr lang="hr-HR" sz="3000" dirty="0" smtClean="0">
                <a:latin typeface="Consolas" panose="020B0609020204030204" pitchFamily="49" charset="0"/>
              </a:rPr>
              <a:t>IV</a:t>
            </a:r>
            <a:r>
              <a:rPr lang="hr-HR" sz="3000" dirty="0">
                <a:latin typeface="Consolas" panose="020B0609020204030204" pitchFamily="49" charset="0"/>
              </a:rPr>
              <a:t>. Praćenje rasta biljaka i vođenje bilješki </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6" y="1"/>
            <a:ext cx="2692687" cy="4239774"/>
          </a:xfrm>
          <a:prstGeom prst="rect">
            <a:avLst/>
          </a:prstGeom>
          <a:ln>
            <a:noFill/>
          </a:ln>
          <a:effectLst>
            <a:softEdge rad="112500"/>
          </a:effectLst>
        </p:spPr>
      </p:pic>
      <p:pic>
        <p:nvPicPr>
          <p:cNvPr id="10" name="Slika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761" y="1018018"/>
            <a:ext cx="5171607" cy="2909029"/>
          </a:xfrm>
          <a:prstGeom prst="rect">
            <a:avLst/>
          </a:prstGeom>
          <a:ln>
            <a:noFill/>
          </a:ln>
          <a:effectLst>
            <a:softEdge rad="112500"/>
          </a:effectLst>
        </p:spPr>
      </p:pic>
      <p:pic>
        <p:nvPicPr>
          <p:cNvPr id="11" name="Slika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4180982"/>
            <a:ext cx="4164206" cy="2342366"/>
          </a:xfrm>
          <a:prstGeom prst="rect">
            <a:avLst/>
          </a:prstGeom>
          <a:ln>
            <a:noFill/>
          </a:ln>
          <a:effectLst>
            <a:softEdge rad="112500"/>
          </a:effectLst>
        </p:spPr>
      </p:pic>
      <p:pic>
        <p:nvPicPr>
          <p:cNvPr id="12" name="Slika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130384" y="0"/>
            <a:ext cx="2061616" cy="3665095"/>
          </a:xfrm>
          <a:prstGeom prst="rect">
            <a:avLst/>
          </a:prstGeom>
          <a:ln>
            <a:noFill/>
          </a:ln>
          <a:effectLst>
            <a:softEdge rad="112500"/>
          </a:effectLst>
        </p:spPr>
      </p:pic>
      <p:pic>
        <p:nvPicPr>
          <p:cNvPr id="13" name="Slika 1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216171" y="865616"/>
            <a:ext cx="1914213" cy="3403045"/>
          </a:xfrm>
          <a:prstGeom prst="rect">
            <a:avLst/>
          </a:prstGeom>
          <a:ln>
            <a:noFill/>
          </a:ln>
          <a:effectLst>
            <a:softEdge rad="112500"/>
          </a:effectLst>
        </p:spPr>
      </p:pic>
      <p:pic>
        <p:nvPicPr>
          <p:cNvPr id="14" name="Slika 1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668259" y="4327435"/>
            <a:ext cx="3373180" cy="2195913"/>
          </a:xfrm>
          <a:prstGeom prst="rect">
            <a:avLst/>
          </a:prstGeom>
          <a:ln>
            <a:noFill/>
          </a:ln>
          <a:effectLst>
            <a:softEdge rad="112500"/>
          </a:effectLst>
        </p:spPr>
      </p:pic>
      <p:pic>
        <p:nvPicPr>
          <p:cNvPr id="15" name="Slika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17173" y="3927047"/>
            <a:ext cx="5251086" cy="2953736"/>
          </a:xfrm>
          <a:prstGeom prst="rect">
            <a:avLst/>
          </a:prstGeom>
          <a:ln>
            <a:noFill/>
          </a:ln>
          <a:effectLst>
            <a:softEdge rad="112500"/>
          </a:effectLst>
        </p:spPr>
      </p:pic>
    </p:spTree>
    <p:extLst>
      <p:ext uri="{BB962C8B-B14F-4D97-AF65-F5344CB8AC3E}">
        <p14:creationId xmlns:p14="http://schemas.microsoft.com/office/powerpoint/2010/main" val="1135810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EC4C-4331-4BDC-879F-D98049448436}"/>
              </a:ext>
            </a:extLst>
          </p:cNvPr>
          <p:cNvSpPr>
            <a:spLocks noGrp="1"/>
          </p:cNvSpPr>
          <p:nvPr>
            <p:ph type="title"/>
          </p:nvPr>
        </p:nvSpPr>
        <p:spPr>
          <a:xfrm>
            <a:off x="2893100" y="209862"/>
            <a:ext cx="7344263" cy="959371"/>
          </a:xfrm>
        </p:spPr>
        <p:txBody>
          <a:bodyPr>
            <a:normAutofit/>
          </a:bodyPr>
          <a:lstStyle/>
          <a:p>
            <a:pPr algn="ctr"/>
            <a:r>
              <a:rPr lang="hr-HR" sz="3000" dirty="0" smtClean="0">
                <a:latin typeface="Consolas" panose="020B0609020204030204" pitchFamily="49" charset="0"/>
              </a:rPr>
              <a:t>IV</a:t>
            </a:r>
            <a:r>
              <a:rPr lang="hr-HR" sz="3000" dirty="0">
                <a:latin typeface="Consolas" panose="020B0609020204030204" pitchFamily="49" charset="0"/>
              </a:rPr>
              <a:t>. Praćenje rasta biljaka i vođenje bilješki </a:t>
            </a:r>
          </a:p>
        </p:txBody>
      </p:sp>
      <p:sp>
        <p:nvSpPr>
          <p:cNvPr id="3" name="TekstniOkvir 2"/>
          <p:cNvSpPr txBox="1"/>
          <p:nvPr/>
        </p:nvSpPr>
        <p:spPr>
          <a:xfrm>
            <a:off x="1514008" y="2413416"/>
            <a:ext cx="5351488" cy="1477328"/>
          </a:xfrm>
          <a:prstGeom prst="rect">
            <a:avLst/>
          </a:prstGeom>
          <a:noFill/>
        </p:spPr>
        <p:txBody>
          <a:bodyPr wrap="square" rtlCol="0">
            <a:spAutoFit/>
          </a:bodyPr>
          <a:lstStyle/>
          <a:p>
            <a:r>
              <a:rPr lang="hr-HR" dirty="0" smtClean="0"/>
              <a:t>Iz plakata na kojem je učiteljica bilježila rezultate,vidljivo je kakvo je bilo vanka vrijeme,dali li vrijeme utječe na vlažnost zemlje,ako je koliko posto vlažnosti se smanji,te križićem je obilježeno kada su drugu biljku </a:t>
            </a:r>
            <a:r>
              <a:rPr lang="hr-HR" smtClean="0"/>
              <a:t>zalili učenici.</a:t>
            </a:r>
            <a:endParaRPr lang="hr-HR" dirty="0"/>
          </a:p>
        </p:txBody>
      </p:sp>
      <p:pic>
        <p:nvPicPr>
          <p:cNvPr id="5" name="Slika 4"/>
          <p:cNvPicPr>
            <a:picLocks noChangeAspect="1"/>
          </p:cNvPicPr>
          <p:nvPr/>
        </p:nvPicPr>
        <p:blipFill>
          <a:blip r:embed="rId2"/>
          <a:stretch>
            <a:fillRect/>
          </a:stretch>
        </p:blipFill>
        <p:spPr>
          <a:xfrm>
            <a:off x="7450112" y="1798819"/>
            <a:ext cx="3382027" cy="4512040"/>
          </a:xfrm>
          <a:prstGeom prst="rect">
            <a:avLst/>
          </a:prstGeom>
        </p:spPr>
      </p:pic>
    </p:spTree>
    <p:extLst>
      <p:ext uri="{BB962C8B-B14F-4D97-AF65-F5344CB8AC3E}">
        <p14:creationId xmlns:p14="http://schemas.microsoft.com/office/powerpoint/2010/main" val="3563951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EC4C-4331-4BDC-879F-D98049448436}"/>
              </a:ext>
            </a:extLst>
          </p:cNvPr>
          <p:cNvSpPr>
            <a:spLocks noGrp="1"/>
          </p:cNvSpPr>
          <p:nvPr>
            <p:ph type="title"/>
          </p:nvPr>
        </p:nvSpPr>
        <p:spPr>
          <a:xfrm>
            <a:off x="1791478" y="529047"/>
            <a:ext cx="7622345" cy="1094480"/>
          </a:xfrm>
        </p:spPr>
        <p:txBody>
          <a:bodyPr>
            <a:normAutofit/>
          </a:bodyPr>
          <a:lstStyle/>
          <a:p>
            <a:r>
              <a:rPr lang="hr-HR" sz="2500" dirty="0">
                <a:latin typeface="Consolas" panose="020B0609020204030204" pitchFamily="49" charset="0"/>
              </a:rPr>
              <a:t>V</a:t>
            </a:r>
            <a:r>
              <a:rPr lang="hr-HR" sz="3000" dirty="0">
                <a:latin typeface="Consolas" panose="020B0609020204030204" pitchFamily="49" charset="0"/>
              </a:rPr>
              <a:t>. Radionice djece i dječji radovi</a:t>
            </a:r>
          </a:p>
        </p:txBody>
      </p:sp>
      <p:sp>
        <p:nvSpPr>
          <p:cNvPr id="4" name="TekstniOkvir 3"/>
          <p:cNvSpPr txBox="1"/>
          <p:nvPr/>
        </p:nvSpPr>
        <p:spPr>
          <a:xfrm>
            <a:off x="1394085" y="2428407"/>
            <a:ext cx="3237876" cy="2031325"/>
          </a:xfrm>
          <a:prstGeom prst="rect">
            <a:avLst/>
          </a:prstGeom>
          <a:noFill/>
        </p:spPr>
        <p:txBody>
          <a:bodyPr wrap="square" rtlCol="0">
            <a:spAutoFit/>
          </a:bodyPr>
          <a:lstStyle/>
          <a:p>
            <a:r>
              <a:rPr lang="hr-HR" dirty="0" smtClean="0"/>
              <a:t>Učenici 4.c razreda sa učiteljicom Vericom Aljinović su izrađivali zanimljive stripove i slikali na temu „”Neobičan cvijet”,te tako razmišljali kao će naša biljka izgledati kada izraste uz pomoć microbita.</a:t>
            </a:r>
            <a:endParaRPr lang="hr-HR" dirty="0"/>
          </a:p>
        </p:txBody>
      </p:sp>
      <p:pic>
        <p:nvPicPr>
          <p:cNvPr id="5" name="Slika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8716115" y="1356354"/>
            <a:ext cx="2364777" cy="3153036"/>
          </a:xfrm>
          <a:prstGeom prst="rect">
            <a:avLst/>
          </a:prstGeom>
          <a:ln>
            <a:noFill/>
          </a:ln>
          <a:effectLst>
            <a:softEdge rad="112500"/>
          </a:effectLst>
        </p:spPr>
      </p:pic>
      <p:pic>
        <p:nvPicPr>
          <p:cNvPr id="6" name="Slika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8886668" y="3607633"/>
            <a:ext cx="2323475" cy="3097967"/>
          </a:xfrm>
          <a:prstGeom prst="rect">
            <a:avLst/>
          </a:prstGeom>
          <a:ln>
            <a:noFill/>
          </a:ln>
          <a:effectLst>
            <a:softEdge rad="112500"/>
          </a:effectLst>
        </p:spPr>
      </p:pic>
      <p:pic>
        <p:nvPicPr>
          <p:cNvPr id="7" name="Slika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5206637" y="1473166"/>
            <a:ext cx="2383436" cy="3177914"/>
          </a:xfrm>
          <a:prstGeom prst="rect">
            <a:avLst/>
          </a:prstGeom>
          <a:ln>
            <a:noFill/>
          </a:ln>
          <a:effectLst>
            <a:softEdge rad="112500"/>
          </a:effectLst>
        </p:spPr>
      </p:pic>
      <p:pic>
        <p:nvPicPr>
          <p:cNvPr id="9" name="Slika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5326366" y="3817048"/>
            <a:ext cx="2143977" cy="2858636"/>
          </a:xfrm>
          <a:prstGeom prst="rect">
            <a:avLst/>
          </a:prstGeom>
          <a:ln>
            <a:noFill/>
          </a:ln>
          <a:effectLst>
            <a:softEdge rad="112500"/>
          </a:effectLst>
        </p:spPr>
      </p:pic>
      <p:sp>
        <p:nvSpPr>
          <p:cNvPr id="11" name="TekstniOkvir 10"/>
          <p:cNvSpPr txBox="1"/>
          <p:nvPr/>
        </p:nvSpPr>
        <p:spPr>
          <a:xfrm>
            <a:off x="1394085" y="1870405"/>
            <a:ext cx="2893102" cy="400110"/>
          </a:xfrm>
          <a:prstGeom prst="rect">
            <a:avLst/>
          </a:prstGeom>
          <a:noFill/>
        </p:spPr>
        <p:txBody>
          <a:bodyPr wrap="square" rtlCol="0">
            <a:spAutoFit/>
          </a:bodyPr>
          <a:lstStyle/>
          <a:p>
            <a:r>
              <a:rPr lang="hr-HR" sz="2000" b="1" i="1" dirty="0" smtClean="0"/>
              <a:t>Neobičan cvijet i stripovi</a:t>
            </a:r>
            <a:endParaRPr lang="hr-HR" sz="2000" b="1" i="1" dirty="0"/>
          </a:p>
        </p:txBody>
      </p:sp>
    </p:spTree>
    <p:extLst>
      <p:ext uri="{BB962C8B-B14F-4D97-AF65-F5344CB8AC3E}">
        <p14:creationId xmlns:p14="http://schemas.microsoft.com/office/powerpoint/2010/main" val="2507217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iva">
  <a:themeElements>
    <a:clrScheme name="Retrospektiva">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Retrospect</Template>
  <TotalTime>552</TotalTime>
  <Words>1085</Words>
  <Application>Microsoft Office PowerPoint</Application>
  <PresentationFormat>Široki zaslon</PresentationFormat>
  <Paragraphs>73</Paragraphs>
  <Slides>17</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17</vt:i4>
      </vt:variant>
    </vt:vector>
  </HeadingPairs>
  <TitlesOfParts>
    <vt:vector size="22" baseType="lpstr">
      <vt:lpstr>Arial</vt:lpstr>
      <vt:lpstr>Calibri</vt:lpstr>
      <vt:lpstr>Calibri Light</vt:lpstr>
      <vt:lpstr>Consolas</vt:lpstr>
      <vt:lpstr>Retrospektiva</vt:lpstr>
      <vt:lpstr>                   edukativno - ekološki projekt                    ŽELIM                   STABLO</vt:lpstr>
      <vt:lpstr>Faze provedbe projekta:</vt:lpstr>
      <vt:lpstr>I.Programiranje micro:bit-a i spajanje seta za zalijevanje</vt:lpstr>
      <vt:lpstr>II. Sadnja dviju lukovica</vt:lpstr>
      <vt:lpstr>       III. Proces rasta-SJEMENKA(LUKOVICA)-KLIJANJE-KLICA BIOLOGIJA 7,8,RAZR)</vt:lpstr>
      <vt:lpstr>IV. Praćenje rasta biljaka i vođenje bilješki </vt:lpstr>
      <vt:lpstr>IV. Praćenje rasta biljaka i vođenje bilješki </vt:lpstr>
      <vt:lpstr>IV. Praćenje rasta biljaka i vođenje bilješki </vt:lpstr>
      <vt:lpstr>V. Radionice djece i dječji radovi</vt:lpstr>
      <vt:lpstr>PowerPoint prezentacija</vt:lpstr>
      <vt:lpstr>PowerPoint prezentacija</vt:lpstr>
      <vt:lpstr>Izrada plakata</vt:lpstr>
      <vt:lpstr>Priče o microbitu i cvijetu….</vt:lpstr>
      <vt:lpstr>PowerPoint prezentacija</vt:lpstr>
      <vt:lpstr>VI. zaključak </vt:lpstr>
      <vt:lpstr>Zaključak</vt:lpstr>
      <vt:lpstr>Sudionici projekta: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Edita Brljak</dc:creator>
  <cp:lastModifiedBy>Windows korisnik</cp:lastModifiedBy>
  <cp:revision>65</cp:revision>
  <dcterms:created xsi:type="dcterms:W3CDTF">2018-04-14T19:59:27Z</dcterms:created>
  <dcterms:modified xsi:type="dcterms:W3CDTF">2018-04-27T08:34:11Z</dcterms:modified>
</cp:coreProperties>
</file>