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80" r:id="rId5"/>
    <p:sldId id="270" r:id="rId6"/>
    <p:sldId id="259" r:id="rId7"/>
    <p:sldId id="271" r:id="rId8"/>
    <p:sldId id="272" r:id="rId9"/>
    <p:sldId id="273" r:id="rId10"/>
    <p:sldId id="278" r:id="rId11"/>
    <p:sldId id="275" r:id="rId12"/>
    <p:sldId id="277" r:id="rId13"/>
    <p:sldId id="276" r:id="rId14"/>
    <p:sldId id="279" r:id="rId15"/>
    <p:sldId id="261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13" autoAdjust="0"/>
    <p:restoredTop sz="94660"/>
  </p:normalViewPr>
  <p:slideViewPr>
    <p:cSldViewPr>
      <p:cViewPr>
        <p:scale>
          <a:sx n="67" d="100"/>
          <a:sy n="67" d="100"/>
        </p:scale>
        <p:origin x="-1459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14B8-FD73-4D5A-8C9C-302795C4097A}" type="datetimeFigureOut">
              <a:rPr lang="hr-HR" smtClean="0"/>
              <a:pPr/>
              <a:t>12.4.2018.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3AAC-5012-472C-8E17-72632065C35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teo\Desktop\Bio\Muzik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teo\Desktop\Bio\fireworks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slide" Target="slide3.xml"/><Relationship Id="rId10" Type="http://schemas.openxmlformats.org/officeDocument/2006/relationships/slide" Target="slide11.xml"/><Relationship Id="rId4" Type="http://schemas.openxmlformats.org/officeDocument/2006/relationships/image" Target="../media/image2.gif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51720" y="1916832"/>
            <a:ext cx="6480720" cy="1752600"/>
          </a:xfrm>
        </p:spPr>
        <p:txBody>
          <a:bodyPr>
            <a:normAutofit fontScale="92500" lnSpcReduction="10000"/>
          </a:bodyPr>
          <a:lstStyle/>
          <a:p>
            <a:r>
              <a:rPr lang="hr-HR" sz="4000" b="1" dirty="0" smtClean="0">
                <a:solidFill>
                  <a:schemeClr val="tx1"/>
                </a:solidFill>
              </a:rPr>
              <a:t>Projekt “Želim stablo”</a:t>
            </a:r>
          </a:p>
          <a:p>
            <a:r>
              <a:rPr lang="hr-HR" sz="4000" b="1" dirty="0" smtClean="0">
                <a:solidFill>
                  <a:schemeClr val="tx1"/>
                </a:solidFill>
              </a:rPr>
              <a:t>Tema:</a:t>
            </a:r>
            <a:r>
              <a:rPr lang="hr-HR" sz="4000" dirty="0" smtClean="0">
                <a:solidFill>
                  <a:schemeClr val="tx1"/>
                </a:solidFill>
              </a:rPr>
              <a:t>Praćenje klijanja sjemenki suncokreta</a:t>
            </a:r>
            <a:endParaRPr lang="hr-HR" sz="4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Milos\Desktop\slike\20180227_144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221087"/>
            <a:ext cx="4680520" cy="263279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9144000" y="285728"/>
            <a:ext cx="3214710" cy="857256"/>
            <a:chOff x="9144000" y="285728"/>
            <a:chExt cx="3214710" cy="857256"/>
          </a:xfrm>
        </p:grpSpPr>
        <p:sp>
          <p:nvSpPr>
            <p:cNvPr id="7" name="Rounded Rectangle 6"/>
            <p:cNvSpPr/>
            <p:nvPr/>
          </p:nvSpPr>
          <p:spPr>
            <a:xfrm>
              <a:off x="9144000" y="285728"/>
              <a:ext cx="3214710" cy="85725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                           Sada svira</a:t>
              </a:r>
              <a:endParaRPr lang="hr-HR" dirty="0"/>
            </a:p>
          </p:txBody>
        </p:sp>
        <p:pic>
          <p:nvPicPr>
            <p:cNvPr id="4" name="Picture 2" descr="C:\Users\Mateo\Pictures\pulsing_sound_waves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86908" y="285728"/>
              <a:ext cx="1428760" cy="857256"/>
            </a:xfrm>
            <a:prstGeom prst="rect">
              <a:avLst/>
            </a:prstGeom>
            <a:noFill/>
          </p:spPr>
        </p:pic>
      </p:grpSp>
      <p:pic>
        <p:nvPicPr>
          <p:cNvPr id="12" name="Muz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0001288" y="350043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5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36857 -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0" y="764704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sv-SE" sz="2800" dirty="0" smtClean="0"/>
              <a:t>Kontrolna</a:t>
            </a:r>
            <a:r>
              <a:rPr lang="hr-HR" sz="2800" dirty="0" smtClean="0"/>
              <a:t> lončanica</a:t>
            </a:r>
            <a:r>
              <a:rPr lang="sv-SE" sz="2800" dirty="0" smtClean="0"/>
              <a:t>: </a:t>
            </a:r>
            <a:r>
              <a:rPr lang="sv-SE" sz="2800" dirty="0"/>
              <a:t>1 </a:t>
            </a:r>
            <a:r>
              <a:rPr lang="hr-HR" sz="2800" dirty="0" smtClean="0"/>
              <a:t>isklijala biljka, </a:t>
            </a:r>
            <a:r>
              <a:rPr lang="sv-SE" sz="2800" dirty="0" smtClean="0"/>
              <a:t>visina</a:t>
            </a:r>
            <a:r>
              <a:rPr lang="sv-SE" sz="2800" dirty="0"/>
              <a:t>: 2 cm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836712" y="0"/>
            <a:ext cx="6480720" cy="83671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6.3.2018</a:t>
            </a:r>
            <a:endParaRPr lang="hr-HR" sz="4000" dirty="0">
              <a:solidFill>
                <a:schemeClr val="tx1"/>
              </a:solidFill>
            </a:endParaRPr>
          </a:p>
        </p:txBody>
      </p:sp>
      <p:pic>
        <p:nvPicPr>
          <p:cNvPr id="8" name="Picture 2" descr="Povezana slik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  <p:pic>
        <p:nvPicPr>
          <p:cNvPr id="21506" name="Picture 2" descr="C:\Users\Milos\Desktop\slike\IMG-4dd0add4d3cbee3184ca521873c623b0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643050"/>
            <a:ext cx="4176464" cy="48371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836712" y="0"/>
            <a:ext cx="6480720" cy="83671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9.3.2018.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0" y="76470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r-HR" sz="2800" dirty="0" smtClean="0"/>
              <a:t>Izvršeno zalijevanje,vlažnost je iznosila 794,najveća visina:22cm,srednja</a:t>
            </a:r>
            <a:r>
              <a:rPr lang="hr-HR" sz="2800" dirty="0"/>
              <a:t>: 16 </a:t>
            </a:r>
            <a:r>
              <a:rPr lang="hr-HR" sz="2800" dirty="0" smtClean="0"/>
              <a:t>cm,najmanja</a:t>
            </a:r>
            <a:r>
              <a:rPr lang="hr-HR" sz="2800" dirty="0"/>
              <a:t>: 13 </a:t>
            </a:r>
            <a:r>
              <a:rPr lang="hr-HR" sz="2800" dirty="0" smtClean="0"/>
              <a:t>cm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3" descr="C:\Users\Milos\Desktop\slike\20180409_182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772816"/>
            <a:ext cx="3960440" cy="4871203"/>
          </a:xfrm>
          <a:prstGeom prst="rect">
            <a:avLst/>
          </a:prstGeom>
          <a:noFill/>
        </p:spPr>
      </p:pic>
      <p:pic>
        <p:nvPicPr>
          <p:cNvPr id="8" name="Picture 2" descr="Povezana slik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836712" y="0"/>
            <a:ext cx="6480720" cy="83671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9.3.2018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0" y="764704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sv-SE" sz="2800" dirty="0" smtClean="0"/>
              <a:t>Kontrolna</a:t>
            </a:r>
            <a:r>
              <a:rPr lang="hr-HR" sz="2800" dirty="0" smtClean="0"/>
              <a:t> lončanica</a:t>
            </a:r>
            <a:r>
              <a:rPr lang="sv-SE" sz="2800" dirty="0" smtClean="0"/>
              <a:t>: </a:t>
            </a:r>
            <a:r>
              <a:rPr lang="hr-HR" sz="2800" dirty="0" smtClean="0"/>
              <a:t>8</a:t>
            </a:r>
            <a:r>
              <a:rPr lang="sv-SE" sz="2800" dirty="0" smtClean="0"/>
              <a:t> </a:t>
            </a:r>
            <a:r>
              <a:rPr lang="hr-HR" sz="2800" dirty="0" smtClean="0"/>
              <a:t>isklijala biljke, najveća</a:t>
            </a:r>
            <a:r>
              <a:rPr lang="sv-SE" sz="2800" dirty="0" smtClean="0"/>
              <a:t>: </a:t>
            </a:r>
            <a:r>
              <a:rPr lang="hr-HR" sz="2800" dirty="0" smtClean="0"/>
              <a:t>15</a:t>
            </a:r>
            <a:r>
              <a:rPr lang="sv-SE" sz="2800" dirty="0" smtClean="0"/>
              <a:t> cm</a:t>
            </a:r>
            <a:r>
              <a:rPr lang="hr-HR" sz="2800" dirty="0" smtClean="0"/>
              <a:t>, srednja: 13cm, najmanja: 8.5cm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Mateo\Desktop\slike\20180409_184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785794"/>
            <a:ext cx="4055637" cy="5459512"/>
          </a:xfrm>
          <a:prstGeom prst="rect">
            <a:avLst/>
          </a:prstGeom>
          <a:noFill/>
        </p:spPr>
      </p:pic>
      <p:pic>
        <p:nvPicPr>
          <p:cNvPr id="9" name="Picture 2" descr="Povezana slik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1"/>
      <p:bldP spid="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9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836712" y="0"/>
            <a:ext cx="6480720" cy="83671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14.3.2018.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0" y="1214422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hr-HR" sz="2800" dirty="0" smtClean="0"/>
              <a:t>Ponovno smo vlažnost sa mikro bit sustavom za </a:t>
            </a:r>
          </a:p>
          <a:p>
            <a:pPr lvl="0" algn="ctr">
              <a:spcBef>
                <a:spcPct val="20000"/>
              </a:spcBef>
            </a:pPr>
            <a:r>
              <a:rPr lang="hr-HR" sz="2800" dirty="0" smtClean="0"/>
              <a:t>zalijevanjem iznosila je 900 (bila skoro suha)</a:t>
            </a:r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0" y="292893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r-HR" sz="2800" dirty="0" smtClean="0"/>
              <a:t>Najveća biljka suncokreta iznosila je: 24cm, srednja: 19cm,najmanja: 16cm </a:t>
            </a:r>
          </a:p>
        </p:txBody>
      </p:sp>
      <p:pic>
        <p:nvPicPr>
          <p:cNvPr id="1031" name="Picture 7" descr="C:\Users\Mateo\Desktop\slike\20180409_182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642918"/>
            <a:ext cx="4714908" cy="5799173"/>
          </a:xfrm>
          <a:prstGeom prst="rect">
            <a:avLst/>
          </a:prstGeom>
          <a:noFill/>
        </p:spPr>
      </p:pic>
      <p:pic>
        <p:nvPicPr>
          <p:cNvPr id="18" name="Picture 2" descr="Povezana slik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836712" y="0"/>
            <a:ext cx="6480720" cy="83671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14.3.2018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0" y="764704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sv-SE" sz="2800" dirty="0" smtClean="0"/>
              <a:t>Kontrolna</a:t>
            </a:r>
            <a:r>
              <a:rPr lang="hr-HR" sz="2800" dirty="0" smtClean="0"/>
              <a:t> lončanica</a:t>
            </a:r>
            <a:r>
              <a:rPr lang="sv-SE" sz="2800" dirty="0" smtClean="0"/>
              <a:t>: </a:t>
            </a:r>
            <a:r>
              <a:rPr lang="hr-HR" sz="2800" dirty="0" smtClean="0"/>
              <a:t>8</a:t>
            </a:r>
            <a:r>
              <a:rPr lang="sv-SE" sz="2800" dirty="0" smtClean="0"/>
              <a:t> </a:t>
            </a:r>
            <a:r>
              <a:rPr lang="hr-HR" sz="2800" dirty="0" smtClean="0"/>
              <a:t>isklijala biljke, najveća</a:t>
            </a:r>
            <a:r>
              <a:rPr lang="sv-SE" sz="2800" dirty="0" smtClean="0"/>
              <a:t>: </a:t>
            </a:r>
            <a:r>
              <a:rPr lang="hr-HR" sz="2800" dirty="0" smtClean="0"/>
              <a:t>20</a:t>
            </a:r>
            <a:r>
              <a:rPr lang="sv-SE" sz="2800" dirty="0" smtClean="0"/>
              <a:t> cm</a:t>
            </a:r>
            <a:r>
              <a:rPr lang="hr-HR" sz="2800" dirty="0" smtClean="0"/>
              <a:t>, srednja: 17cm, najmanja: 14cm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Mateo\Desktop\slike\20180409_184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714356"/>
            <a:ext cx="4286280" cy="5635110"/>
          </a:xfrm>
          <a:prstGeom prst="rect">
            <a:avLst/>
          </a:prstGeom>
          <a:noFill/>
        </p:spPr>
      </p:pic>
      <p:pic>
        <p:nvPicPr>
          <p:cNvPr id="9" name="Picture 2" descr="Povezana slik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kovni rezultat za background night n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4341" name="Picture 5" descr="C:\Users\Mateo\Pictures\fireworks-animated-gif-transparent-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643182"/>
            <a:ext cx="2286000" cy="2286000"/>
          </a:xfrm>
          <a:prstGeom prst="rect">
            <a:avLst/>
          </a:prstGeom>
          <a:noFill/>
        </p:spPr>
      </p:pic>
      <p:pic>
        <p:nvPicPr>
          <p:cNvPr id="14340" name="Picture 4" descr="C:\Users\Mateo\Pictures\fireworks-gif-transparent-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00042"/>
            <a:ext cx="2976570" cy="282178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9144000" cy="892977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b="1" dirty="0" smtClean="0">
                <a:solidFill>
                  <a:srgbClr val="FFFF00"/>
                </a:solidFill>
              </a:rPr>
              <a:t>Prezentaciju napravili i programirali: </a:t>
            </a:r>
            <a:r>
              <a:rPr lang="hr-HR" dirty="0" smtClean="0">
                <a:solidFill>
                  <a:srgbClr val="FFFF00"/>
                </a:solidFill>
              </a:rPr>
              <a:t>Mateo Šerer</a:t>
            </a:r>
          </a:p>
          <a:p>
            <a:pPr algn="l"/>
            <a:r>
              <a:rPr lang="hr-HR" dirty="0" smtClean="0">
                <a:solidFill>
                  <a:srgbClr val="FFFF00"/>
                </a:solidFill>
              </a:rPr>
              <a:t>                                                                   Sven Oužecky</a:t>
            </a:r>
          </a:p>
          <a:p>
            <a:pPr algn="l"/>
            <a:r>
              <a:rPr lang="hr-HR" b="1" dirty="0" smtClean="0">
                <a:solidFill>
                  <a:srgbClr val="FFFF00"/>
                </a:solidFill>
              </a:rPr>
              <a:t>Država: Hrvatska</a:t>
            </a:r>
          </a:p>
          <a:p>
            <a:pPr algn="l"/>
            <a:endParaRPr lang="hr-HR" b="1" dirty="0" smtClean="0">
              <a:solidFill>
                <a:srgbClr val="FFFF00"/>
              </a:solidFill>
            </a:endParaRPr>
          </a:p>
          <a:p>
            <a:pPr algn="l"/>
            <a:r>
              <a:rPr lang="hr-HR" b="1" dirty="0" smtClean="0">
                <a:solidFill>
                  <a:srgbClr val="FFFF00"/>
                </a:solidFill>
              </a:rPr>
              <a:t>Grad: Slatina </a:t>
            </a:r>
          </a:p>
          <a:p>
            <a:pPr algn="l"/>
            <a:endParaRPr lang="hr-HR" b="1" dirty="0" smtClean="0">
              <a:solidFill>
                <a:srgbClr val="FFFF00"/>
              </a:solidFill>
            </a:endParaRPr>
          </a:p>
          <a:p>
            <a:pPr algn="l"/>
            <a:r>
              <a:rPr lang="hr-HR" b="1" dirty="0" smtClean="0">
                <a:solidFill>
                  <a:srgbClr val="FFFF00"/>
                </a:solidFill>
              </a:rPr>
              <a:t>Osnovna škola: Josipa Kozarca</a:t>
            </a:r>
          </a:p>
          <a:p>
            <a:pPr algn="l"/>
            <a:endParaRPr lang="hr-HR" b="1" dirty="0" smtClean="0">
              <a:solidFill>
                <a:srgbClr val="FFFF00"/>
              </a:solidFill>
            </a:endParaRPr>
          </a:p>
          <a:p>
            <a:pPr algn="l"/>
            <a:r>
              <a:rPr lang="hr-HR" b="1" dirty="0" smtClean="0">
                <a:solidFill>
                  <a:srgbClr val="FFFF00"/>
                </a:solidFill>
              </a:rPr>
              <a:t>Mentori : </a:t>
            </a:r>
            <a:r>
              <a:rPr lang="hr-HR" dirty="0" smtClean="0">
                <a:solidFill>
                  <a:srgbClr val="FFFF00"/>
                </a:solidFill>
              </a:rPr>
              <a:t>Brankica Safin</a:t>
            </a:r>
          </a:p>
          <a:p>
            <a:pPr algn="l"/>
            <a:r>
              <a:rPr lang="hr-HR" dirty="0" smtClean="0">
                <a:solidFill>
                  <a:srgbClr val="FFFF00"/>
                </a:solidFill>
              </a:rPr>
              <a:t>                  Marko Brijačak</a:t>
            </a:r>
          </a:p>
          <a:p>
            <a:pPr algn="l"/>
            <a:endParaRPr lang="hr-HR" b="1" dirty="0" smtClean="0">
              <a:solidFill>
                <a:srgbClr val="FFFF00"/>
              </a:solidFill>
            </a:endParaRPr>
          </a:p>
          <a:p>
            <a:pPr algn="l"/>
            <a:r>
              <a:rPr lang="hr-HR" b="1" dirty="0" smtClean="0">
                <a:solidFill>
                  <a:srgbClr val="FFFF00"/>
                </a:solidFill>
              </a:rPr>
              <a:t>Mjerili</a:t>
            </a:r>
            <a:r>
              <a:rPr lang="hr-HR" dirty="0" smtClean="0">
                <a:solidFill>
                  <a:srgbClr val="FFFF00"/>
                </a:solidFill>
              </a:rPr>
              <a:t>:Ana Čurić</a:t>
            </a:r>
          </a:p>
          <a:p>
            <a:pPr algn="l"/>
            <a:r>
              <a:rPr lang="hr-HR" dirty="0" smtClean="0">
                <a:solidFill>
                  <a:srgbClr val="FFFF00"/>
                </a:solidFill>
              </a:rPr>
              <a:t>                    Karla Vasiljević</a:t>
            </a:r>
          </a:p>
          <a:p>
            <a:pPr algn="l"/>
            <a:r>
              <a:rPr lang="hr-HR" dirty="0" smtClean="0">
                <a:solidFill>
                  <a:srgbClr val="FFFF00"/>
                </a:solidFill>
              </a:rPr>
              <a:t>                    Ivona Bosec</a:t>
            </a:r>
          </a:p>
          <a:p>
            <a:pPr algn="l"/>
            <a:r>
              <a:rPr lang="hr-HR" dirty="0" smtClean="0">
                <a:solidFill>
                  <a:srgbClr val="FFFF00"/>
                </a:solidFill>
              </a:rPr>
              <a:t>                    Jana Macinger</a:t>
            </a:r>
          </a:p>
          <a:p>
            <a:pPr algn="l"/>
            <a:endParaRPr lang="hr-HR" b="1" dirty="0" smtClean="0">
              <a:solidFill>
                <a:srgbClr val="FFFF00"/>
              </a:solidFill>
            </a:endParaRPr>
          </a:p>
          <a:p>
            <a:pPr algn="l"/>
            <a:r>
              <a:rPr lang="hr-HR" b="1" smtClean="0">
                <a:solidFill>
                  <a:srgbClr val="FFFF00"/>
                </a:solidFill>
              </a:rPr>
              <a:t>Također mjerili: </a:t>
            </a:r>
            <a:r>
              <a:rPr lang="hr-HR" b="1" dirty="0" smtClean="0">
                <a:solidFill>
                  <a:srgbClr val="FFFF00"/>
                </a:solidFill>
              </a:rPr>
              <a:t>Djeca</a:t>
            </a:r>
            <a:endParaRPr lang="hr-HR" dirty="0" smtClean="0">
              <a:solidFill>
                <a:srgbClr val="FFFF00"/>
              </a:solidFill>
            </a:endParaRPr>
          </a:p>
          <a:p>
            <a:pPr algn="l"/>
            <a:endParaRPr lang="hr-HR" dirty="0" smtClean="0">
              <a:solidFill>
                <a:srgbClr val="FFFF00"/>
              </a:solidFill>
            </a:endParaRPr>
          </a:p>
          <a:p>
            <a:pPr algn="l"/>
            <a:endParaRPr lang="hr-HR" dirty="0" smtClean="0">
              <a:solidFill>
                <a:srgbClr val="FFFF00"/>
              </a:solidFill>
            </a:endParaRPr>
          </a:p>
        </p:txBody>
      </p:sp>
      <p:pic>
        <p:nvPicPr>
          <p:cNvPr id="14339" name="Picture 3" descr="C:\Users\Mateo\Pictures\fireworks-gif-transparent-1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571480"/>
            <a:ext cx="2524132" cy="2391615"/>
          </a:xfrm>
          <a:prstGeom prst="rect">
            <a:avLst/>
          </a:prstGeom>
          <a:noFill/>
        </p:spPr>
      </p:pic>
      <p:pic>
        <p:nvPicPr>
          <p:cNvPr id="8" name="Picture 2" descr="Povezana slik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  <p:pic>
        <p:nvPicPr>
          <p:cNvPr id="9" name="firework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9858412" y="350043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)">
                                      <p:cBhvr>
                                        <p:cTn id="15" dur="399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17" dur="3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19" dur="3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21" dur="3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23" dur="3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25" dur="3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27" dur="3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29" dur="3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31" dur="3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33" dur="3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35" dur="3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37" dur="3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2.75741 " pathEditMode="relative" ptsTypes="AA">
                                      <p:cBhvr>
                                        <p:cTn id="39" dur="30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7" name="Picture 16" descr="C:\Users\Mateo\Pictures\0_11ef60_5b7db618_orig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kstniOkvir 4">
            <a:hlinkClick r:id="rId3" action="ppaction://hlinksldjump"/>
          </p:cNvPr>
          <p:cNvSpPr txBox="1"/>
          <p:nvPr/>
        </p:nvSpPr>
        <p:spPr>
          <a:xfrm>
            <a:off x="2699792" y="1886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/>
              <a:t>Menu</a:t>
            </a:r>
            <a:endParaRPr lang="hr-HR" sz="3600" b="1" dirty="0"/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1500166" y="1142984"/>
            <a:ext cx="3214710" cy="50006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Početak projekta</a:t>
            </a:r>
            <a:endParaRPr lang="hr-HR" sz="2400" b="1" dirty="0">
              <a:solidFill>
                <a:schemeClr val="tx1"/>
              </a:solidFill>
            </a:endParaRPr>
          </a:p>
        </p:txBody>
      </p:sp>
      <p:sp>
        <p:nvSpPr>
          <p:cNvPr id="19" name="Pentagon 18">
            <a:hlinkClick r:id="rId6" action="ppaction://hlinksldjump"/>
          </p:cNvPr>
          <p:cNvSpPr/>
          <p:nvPr/>
        </p:nvSpPr>
        <p:spPr>
          <a:xfrm>
            <a:off x="1500166" y="1928802"/>
            <a:ext cx="3214710" cy="50006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Programiranje</a:t>
            </a:r>
            <a:endParaRPr lang="hr-HR" sz="2400" b="1" dirty="0">
              <a:solidFill>
                <a:schemeClr val="tx1"/>
              </a:solidFill>
            </a:endParaRPr>
          </a:p>
        </p:txBody>
      </p:sp>
      <p:sp>
        <p:nvSpPr>
          <p:cNvPr id="20" name="Pentagon 19">
            <a:hlinkClick r:id="rId7" action="ppaction://hlinksldjump"/>
          </p:cNvPr>
          <p:cNvSpPr/>
          <p:nvPr/>
        </p:nvSpPr>
        <p:spPr>
          <a:xfrm>
            <a:off x="1500166" y="2714620"/>
            <a:ext cx="3214710" cy="50006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27.2.2018.</a:t>
            </a:r>
            <a:endParaRPr lang="hr-HR" sz="2400" b="1" dirty="0">
              <a:solidFill>
                <a:schemeClr val="tx1"/>
              </a:solidFill>
            </a:endParaRPr>
          </a:p>
        </p:txBody>
      </p:sp>
      <p:sp>
        <p:nvSpPr>
          <p:cNvPr id="21" name="Pentagon 20">
            <a:hlinkClick r:id="rId8" action="ppaction://hlinksldjump"/>
          </p:cNvPr>
          <p:cNvSpPr/>
          <p:nvPr/>
        </p:nvSpPr>
        <p:spPr>
          <a:xfrm>
            <a:off x="1500166" y="3500438"/>
            <a:ext cx="3214710" cy="50006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2.3.2018.</a:t>
            </a:r>
            <a:endParaRPr lang="hr-HR" sz="2400" b="1" dirty="0">
              <a:solidFill>
                <a:schemeClr val="tx1"/>
              </a:solidFill>
            </a:endParaRPr>
          </a:p>
        </p:txBody>
      </p:sp>
      <p:sp>
        <p:nvSpPr>
          <p:cNvPr id="22" name="Pentagon 21">
            <a:hlinkClick r:id="rId9" action="ppaction://hlinksldjump"/>
          </p:cNvPr>
          <p:cNvSpPr/>
          <p:nvPr/>
        </p:nvSpPr>
        <p:spPr>
          <a:xfrm>
            <a:off x="1500166" y="4286256"/>
            <a:ext cx="3214710" cy="50006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6.3.2018.</a:t>
            </a:r>
            <a:endParaRPr lang="hr-HR" sz="2400" b="1" dirty="0">
              <a:solidFill>
                <a:schemeClr val="tx1"/>
              </a:solidFill>
            </a:endParaRPr>
          </a:p>
        </p:txBody>
      </p:sp>
      <p:sp>
        <p:nvSpPr>
          <p:cNvPr id="23" name="Pentagon 22">
            <a:hlinkClick r:id="rId10" action="ppaction://hlinksldjump"/>
          </p:cNvPr>
          <p:cNvSpPr/>
          <p:nvPr/>
        </p:nvSpPr>
        <p:spPr>
          <a:xfrm>
            <a:off x="1500166" y="5072074"/>
            <a:ext cx="3214710" cy="50006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9.3.2018.</a:t>
            </a:r>
            <a:endParaRPr lang="hr-HR" sz="2400" b="1" dirty="0">
              <a:solidFill>
                <a:schemeClr val="tx1"/>
              </a:solidFill>
            </a:endParaRPr>
          </a:p>
        </p:txBody>
      </p:sp>
      <p:sp>
        <p:nvSpPr>
          <p:cNvPr id="24" name="Pentagon 23">
            <a:hlinkClick r:id="rId11" action="ppaction://hlinksldjump"/>
          </p:cNvPr>
          <p:cNvSpPr/>
          <p:nvPr/>
        </p:nvSpPr>
        <p:spPr>
          <a:xfrm>
            <a:off x="1500166" y="5857892"/>
            <a:ext cx="3214710" cy="50006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14.3.2018.</a:t>
            </a:r>
            <a:endParaRPr lang="hr-HR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9190" y="12144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 slajda</a:t>
            </a:r>
            <a:endParaRPr lang="hr-HR" dirty="0"/>
          </a:p>
        </p:txBody>
      </p:sp>
      <p:sp>
        <p:nvSpPr>
          <p:cNvPr id="26" name="TextBox 25"/>
          <p:cNvSpPr txBox="1"/>
          <p:nvPr/>
        </p:nvSpPr>
        <p:spPr>
          <a:xfrm>
            <a:off x="4929190" y="20002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 slajd</a:t>
            </a:r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4929190" y="27860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 slajda</a:t>
            </a:r>
            <a:endParaRPr lang="hr-HR" dirty="0"/>
          </a:p>
        </p:txBody>
      </p:sp>
      <p:sp>
        <p:nvSpPr>
          <p:cNvPr id="28" name="TextBox 27"/>
          <p:cNvSpPr txBox="1"/>
          <p:nvPr/>
        </p:nvSpPr>
        <p:spPr>
          <a:xfrm>
            <a:off x="4929190" y="357187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 slajd</a:t>
            </a:r>
            <a:endParaRPr lang="hr-HR" dirty="0"/>
          </a:p>
        </p:txBody>
      </p:sp>
      <p:sp>
        <p:nvSpPr>
          <p:cNvPr id="29" name="TextBox 28"/>
          <p:cNvSpPr txBox="1"/>
          <p:nvPr/>
        </p:nvSpPr>
        <p:spPr>
          <a:xfrm>
            <a:off x="4929190" y="435769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 slajda</a:t>
            </a:r>
            <a:endParaRPr lang="hr-HR" dirty="0"/>
          </a:p>
        </p:txBody>
      </p:sp>
      <p:sp>
        <p:nvSpPr>
          <p:cNvPr id="30" name="TextBox 29"/>
          <p:cNvSpPr txBox="1"/>
          <p:nvPr/>
        </p:nvSpPr>
        <p:spPr>
          <a:xfrm>
            <a:off x="4929190" y="514351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 slajda</a:t>
            </a:r>
            <a:endParaRPr lang="hr-HR" dirty="0"/>
          </a:p>
        </p:txBody>
      </p:sp>
      <p:sp>
        <p:nvSpPr>
          <p:cNvPr id="31" name="TextBox 30"/>
          <p:cNvSpPr txBox="1"/>
          <p:nvPr/>
        </p:nvSpPr>
        <p:spPr>
          <a:xfrm>
            <a:off x="4929190" y="592933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 slajda</a:t>
            </a:r>
            <a:endParaRPr lang="hr-HR" dirty="0"/>
          </a:p>
        </p:txBody>
      </p:sp>
      <p:sp>
        <p:nvSpPr>
          <p:cNvPr id="32" name="Rounded Rectangle 31">
            <a:hlinkClick r:id="rId12" action="ppaction://hlinksldjump"/>
          </p:cNvPr>
          <p:cNvSpPr/>
          <p:nvPr/>
        </p:nvSpPr>
        <p:spPr>
          <a:xfrm>
            <a:off x="7715272" y="6072206"/>
            <a:ext cx="1214446" cy="57150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rgbClr val="FFFF00"/>
                </a:solidFill>
              </a:rPr>
              <a:t>Napravili</a:t>
            </a:r>
            <a:endParaRPr lang="hr-H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2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699792" y="1886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Početak projekta</a:t>
            </a:r>
            <a:endParaRPr lang="hr-HR" sz="36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323528" y="112474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Dobili smo </a:t>
            </a:r>
            <a:r>
              <a:rPr lang="hr-HR" sz="2400" dirty="0" err="1" smtClean="0"/>
              <a:t>microbit</a:t>
            </a:r>
            <a:r>
              <a:rPr lang="hr-HR" sz="2400" dirty="0" smtClean="0"/>
              <a:t> sa dodatkom za </a:t>
            </a:r>
            <a:r>
              <a:rPr lang="hr-HR" sz="2400" dirty="0" err="1" smtClean="0"/>
              <a:t>zaljevanje</a:t>
            </a:r>
            <a:r>
              <a:rPr lang="hr-HR" sz="2400" dirty="0" smtClean="0"/>
              <a:t>(pumpu)</a:t>
            </a:r>
          </a:p>
          <a:p>
            <a:r>
              <a:rPr lang="hr-HR" sz="2400" dirty="0"/>
              <a:t>i</a:t>
            </a:r>
            <a:r>
              <a:rPr lang="hr-HR" sz="2400" dirty="0" smtClean="0"/>
              <a:t> žice sa čavlima.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323528" y="220486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Prvo što smo uradili spajali smo </a:t>
            </a:r>
            <a:r>
              <a:rPr lang="hr-HR" sz="2400" dirty="0" err="1" smtClean="0"/>
              <a:t>komponetne</a:t>
            </a:r>
            <a:r>
              <a:rPr lang="hr-HR" sz="2400" dirty="0" smtClean="0"/>
              <a:t> koje smo dobili.  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323528" y="335699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Kad smo spojili </a:t>
            </a:r>
            <a:r>
              <a:rPr lang="hr-HR" sz="2400" dirty="0" err="1" smtClean="0"/>
              <a:t>komponetne</a:t>
            </a:r>
            <a:r>
              <a:rPr lang="hr-HR" sz="2400" dirty="0" smtClean="0"/>
              <a:t> priključili smo </a:t>
            </a:r>
            <a:r>
              <a:rPr lang="hr-HR" sz="2400" dirty="0" err="1" smtClean="0"/>
              <a:t>mikrobit</a:t>
            </a:r>
            <a:r>
              <a:rPr lang="hr-HR" sz="2400" dirty="0" smtClean="0"/>
              <a:t> na računalo i počeli programirati </a:t>
            </a:r>
            <a:endParaRPr lang="hr-HR" sz="2400" dirty="0"/>
          </a:p>
        </p:txBody>
      </p:sp>
      <p:sp>
        <p:nvSpPr>
          <p:cNvPr id="11" name="Zaobljeni pravokutni oblačić 10"/>
          <p:cNvSpPr/>
          <p:nvPr/>
        </p:nvSpPr>
        <p:spPr>
          <a:xfrm>
            <a:off x="4211960" y="4149080"/>
            <a:ext cx="3600400" cy="2088232"/>
          </a:xfrm>
          <a:prstGeom prst="wedgeRoundRectCallout">
            <a:avLst>
              <a:gd name="adj1" fmla="val 17574"/>
              <a:gd name="adj2" fmla="val -6488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micro:bit, novo džepno računalo koje omogućava svakome kodiranje, uređivanje i korištenje raznih dijelova hardvera preko softvera.</a:t>
            </a:r>
            <a:endParaRPr lang="hr-HR" sz="22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Milos\Desktop\slike\20180227_1402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928670"/>
            <a:ext cx="6768752" cy="5076564"/>
          </a:xfrm>
          <a:prstGeom prst="rect">
            <a:avLst/>
          </a:prstGeom>
          <a:noFill/>
        </p:spPr>
      </p:pic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2530" name="Picture 2" descr="Povezana slik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9" grpId="0"/>
      <p:bldP spid="9" grpId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2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2699792" y="1886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Početak projekta</a:t>
            </a:r>
            <a:endParaRPr lang="hr-HR" sz="36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1151112" y="11429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Kupili smo sjemenke suncokreta(Helianthus annuus) </a:t>
            </a:r>
            <a:endParaRPr lang="hr-HR" sz="2400" b="1" dirty="0"/>
          </a:p>
        </p:txBody>
      </p:sp>
      <p:pic>
        <p:nvPicPr>
          <p:cNvPr id="4098" name="Picture 2" descr="C:\Users\Mateo\Desktop\slike\20180227_142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958765"/>
            <a:ext cx="3929090" cy="4899235"/>
          </a:xfrm>
          <a:prstGeom prst="rect">
            <a:avLst/>
          </a:prstGeom>
          <a:noFill/>
        </p:spPr>
      </p:pic>
      <p:pic>
        <p:nvPicPr>
          <p:cNvPr id="15" name="Picture 2" descr="Povezana slik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699792" y="18864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Programiranje</a:t>
            </a:r>
            <a:endParaRPr lang="hr-HR" sz="3600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395536" y="119675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Programirali smo mikrobit da preko čavla mjeri otpor struje tako da izračuna vlažnost zemlje.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467544" y="23488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Programirali smo sveukupno  4 sata u školi.</a:t>
            </a:r>
            <a:endParaRPr lang="hr-HR" sz="2400" dirty="0"/>
          </a:p>
        </p:txBody>
      </p:sp>
      <p:pic>
        <p:nvPicPr>
          <p:cNvPr id="16386" name="Picture 2" descr="C:\Users\Milos\Desktop\slike\20180227_133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96952"/>
            <a:ext cx="5256584" cy="3652639"/>
          </a:xfrm>
          <a:prstGeom prst="rect">
            <a:avLst/>
          </a:prstGeom>
          <a:noFill/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" name="Picture 2" descr="Povezana slik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9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836712" y="0"/>
            <a:ext cx="6480720" cy="83671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27.2.2018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323528" y="980728"/>
            <a:ext cx="8496944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800" dirty="0" smtClean="0"/>
              <a:t>Na taj datum smo uzeli dvije lončanice,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800" dirty="0" smtClean="0"/>
              <a:t>i u njih stavili  zemlju. 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0" y="2564904"/>
            <a:ext cx="91440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800" dirty="0" smtClean="0"/>
              <a:t>U Jednu lončanicu predmetne nastave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800" dirty="0" smtClean="0"/>
              <a:t>su posijali 30 suncokretovih sjemenki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800" dirty="0" smtClean="0"/>
              <a:t> i postavili smo </a:t>
            </a:r>
            <a:r>
              <a:rPr lang="hr-HR" sz="2800" dirty="0" err="1" smtClean="0"/>
              <a:t>mikrobit</a:t>
            </a:r>
            <a:r>
              <a:rPr lang="hr-HR" sz="2800" dirty="0" smtClean="0"/>
              <a:t> za mjerenje </a:t>
            </a:r>
            <a:r>
              <a:rPr lang="hr-HR" sz="2800" dirty="0" err="1" smtClean="0"/>
              <a:t>vlaznosti</a:t>
            </a:r>
            <a:r>
              <a:rPr lang="hr-HR" sz="2800" dirty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sustav natapanja kap</a:t>
            </a:r>
            <a:r>
              <a:rPr kumimoji="0" lang="hr-H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kap.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C:\Users\Milos\Desktop\slike\20180227_142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3026287" cy="5380065"/>
          </a:xfrm>
          <a:prstGeom prst="rect">
            <a:avLst/>
          </a:prstGeom>
          <a:noFill/>
        </p:spPr>
      </p:pic>
      <p:pic>
        <p:nvPicPr>
          <p:cNvPr id="18435" name="Picture 3" descr="C:\Users\Milos\Desktop\slike\20180227_1424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63688" y="764704"/>
            <a:ext cx="3024336" cy="5376598"/>
          </a:xfrm>
          <a:prstGeom prst="rect">
            <a:avLst/>
          </a:prstGeom>
          <a:noFill/>
        </p:spPr>
      </p:pic>
      <p:pic>
        <p:nvPicPr>
          <p:cNvPr id="10" name="Picture 2" descr="Povezana slik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8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836712" y="0"/>
            <a:ext cx="6480720" cy="83671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27.2.2018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0" y="1196752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hr-H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drugu lončanicu su </a:t>
            </a:r>
            <a:r>
              <a:rPr lang="hr-HR" sz="2800" dirty="0" smtClean="0"/>
              <a:t>učenici razredne nastave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r-HR" sz="2800" dirty="0" smtClean="0"/>
              <a:t> </a:t>
            </a:r>
            <a:r>
              <a:rPr kumimoji="0" lang="hr-H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posijali 30 </a:t>
            </a:r>
            <a:r>
              <a:rPr kumimoji="0" lang="hr-HR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suncekretovih</a:t>
            </a:r>
            <a:r>
              <a:rPr kumimoji="0" lang="hr-H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sjemenki ali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 sustava za zalijevanje 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Picture 4" descr="C:\Users\Milos\Desktop\slike\20180228_140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068960"/>
            <a:ext cx="2880320" cy="3521684"/>
          </a:xfrm>
          <a:prstGeom prst="rect">
            <a:avLst/>
          </a:prstGeom>
          <a:noFill/>
        </p:spPr>
      </p:pic>
      <p:pic>
        <p:nvPicPr>
          <p:cNvPr id="17413" name="Picture 5" descr="C:\Users\Milos\Desktop\slike\20180228_140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068960"/>
            <a:ext cx="2952328" cy="3528392"/>
          </a:xfrm>
          <a:prstGeom prst="rect">
            <a:avLst/>
          </a:prstGeom>
          <a:noFill/>
        </p:spPr>
      </p:pic>
      <p:pic>
        <p:nvPicPr>
          <p:cNvPr id="9" name="Picture 2" descr="Povezana slik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836712" y="0"/>
            <a:ext cx="6480720" cy="83671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2.3.2018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0" y="980728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r-HR" sz="2800" dirty="0" smtClean="0"/>
              <a:t>Izmjerili smo vlažnost sa mikro bit sustavom za </a:t>
            </a:r>
          </a:p>
          <a:p>
            <a:pPr lvl="0" algn="ctr">
              <a:spcBef>
                <a:spcPct val="20000"/>
              </a:spcBef>
            </a:pPr>
            <a:r>
              <a:rPr lang="hr-HR" sz="2800" dirty="0" smtClean="0"/>
              <a:t>zalijevanjem iznosila je 900 (bila skoro suha)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9" name="Picture 3" descr="C:\Users\Milos\Desktop\slike\20180227_14275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07704" y="2276872"/>
            <a:ext cx="5400600" cy="5452251"/>
          </a:xfrm>
          <a:prstGeom prst="rect">
            <a:avLst/>
          </a:prstGeom>
          <a:noFill/>
        </p:spPr>
      </p:pic>
      <p:pic>
        <p:nvPicPr>
          <p:cNvPr id="8" name="Picture 2" descr="Povezana slik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los\Desktop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1" name="Picture 5" descr="C:\Users\Mateo\Pictures\0_11ef60_5b7db618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836712" y="0"/>
            <a:ext cx="6480720" cy="836712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6.3.2018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0" y="764704"/>
            <a:ext cx="91440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r-HR" sz="2800" dirty="0" smtClean="0"/>
              <a:t>Sljedeće mjerenje vlažnosti s mikro bit sustavom s zalijevanjem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odnaslov 2"/>
          <p:cNvSpPr txBox="1">
            <a:spLocks/>
          </p:cNvSpPr>
          <p:nvPr/>
        </p:nvSpPr>
        <p:spPr>
          <a:xfrm>
            <a:off x="0" y="2000240"/>
            <a:ext cx="91440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r-HR" sz="2800" dirty="0" smtClean="0"/>
              <a:t>Vlažnost je iznosila 776, isklijale su 23 biljke ,izvršeno je mjerenje visine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Podnaslov 2"/>
          <p:cNvSpPr txBox="1">
            <a:spLocks/>
          </p:cNvSpPr>
          <p:nvPr/>
        </p:nvSpPr>
        <p:spPr>
          <a:xfrm>
            <a:off x="142844" y="3357562"/>
            <a:ext cx="91440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hr-HR" sz="2800" dirty="0" smtClean="0"/>
              <a:t>najveća visina mlade biljke iznosila je:16cm </a:t>
            </a:r>
            <a:r>
              <a:rPr lang="hr-HR" sz="2800" dirty="0"/>
              <a:t>srednja: 6 cm najmanja: 2 </a:t>
            </a:r>
            <a:r>
              <a:rPr lang="hr-HR" sz="2800" dirty="0" smtClean="0"/>
              <a:t>cm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Povezana slik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0"/>
            <a:ext cx="2428892" cy="851690"/>
          </a:xfrm>
          <a:prstGeom prst="rect">
            <a:avLst/>
          </a:prstGeom>
          <a:noFill/>
        </p:spPr>
      </p:pic>
      <p:pic>
        <p:nvPicPr>
          <p:cNvPr id="20483" name="Picture 3" descr="C:\Users\Milos\Desktop\slike\IMG-4dd0add4d3cbee3184ca521873c623b0-V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85984" y="857232"/>
            <a:ext cx="4609418" cy="56711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385</Words>
  <Application>Microsoft Office PowerPoint</Application>
  <PresentationFormat>On-screen Show (4:3)</PresentationFormat>
  <Paragraphs>77</Paragraphs>
  <Slides>15</Slides>
  <Notes>0</Notes>
  <HiddenSlides>13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tema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Milos</dc:creator>
  <cp:lastModifiedBy>Mateo</cp:lastModifiedBy>
  <cp:revision>42</cp:revision>
  <dcterms:created xsi:type="dcterms:W3CDTF">2018-04-09T13:50:54Z</dcterms:created>
  <dcterms:modified xsi:type="dcterms:W3CDTF">2018-04-12T15:35:11Z</dcterms:modified>
</cp:coreProperties>
</file>