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rts/style1.xml" ContentType="application/vnd.ms-office.chartstyle+xml"/>
  <Override PartName="/ppt/charts/colors1.xml" ContentType="application/vnd.ms-office.chartcolorstyle+xml"/>
  <Override PartName="/ppt/charts/style2.xml" ContentType="application/vnd.ms-office.chartstyle+xml"/>
  <Override PartName="/ppt/charts/colors2.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sldIdLst>
    <p:sldId id="256" r:id="rId2"/>
    <p:sldId id="260" r:id="rId3"/>
    <p:sldId id="257" r:id="rId4"/>
    <p:sldId id="275" r:id="rId5"/>
    <p:sldId id="271" r:id="rId6"/>
    <p:sldId id="272" r:id="rId7"/>
    <p:sldId id="273" r:id="rId8"/>
    <p:sldId id="274" r:id="rId9"/>
    <p:sldId id="258" r:id="rId10"/>
    <p:sldId id="259" r:id="rId11"/>
    <p:sldId id="262" r:id="rId12"/>
    <p:sldId id="267" r:id="rId13"/>
    <p:sldId id="263" r:id="rId14"/>
    <p:sldId id="268" r:id="rId15"/>
    <p:sldId id="264" r:id="rId16"/>
    <p:sldId id="265" r:id="rId17"/>
    <p:sldId id="266" r:id="rId18"/>
    <p:sldId id="270" r:id="rId19"/>
    <p:sldId id="269" r:id="rId20"/>
  </p:sldIdLst>
  <p:sldSz cx="12192000" cy="6858000"/>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695EA6-8D57-4DED-A0C6-8FECA382CA18}" v="3" dt="2018-05-08T20:09:28.7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80" d="100"/>
          <a:sy n="80" d="100"/>
        </p:scale>
        <p:origin x="-72" y="-34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hr-H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hr-HR"/>
              <a:t>VISINA BILJAKA</a:t>
            </a:r>
          </a:p>
        </c:rich>
      </c:tx>
      <c:layout/>
      <c:overlay val="0"/>
      <c:spPr>
        <a:noFill/>
        <a:ln>
          <a:noFill/>
        </a:ln>
        <a:effectLst/>
      </c:spPr>
    </c:title>
    <c:autoTitleDeleted val="0"/>
    <c:plotArea>
      <c:layout/>
      <c:lineChart>
        <c:grouping val="standard"/>
        <c:varyColors val="0"/>
        <c:ser>
          <c:idx val="0"/>
          <c:order val="0"/>
          <c:tx>
            <c:strRef>
              <c:f>List1!$B$1</c:f>
              <c:strCache>
                <c:ptCount val="1"/>
                <c:pt idx="0">
                  <c:v>Suha Vicia 2.r</c:v>
                </c:pt>
              </c:strCache>
            </c:strRef>
          </c:tx>
          <c:spPr>
            <a:ln w="31750" cap="rnd">
              <a:solidFill>
                <a:schemeClr val="accent1"/>
              </a:solidFill>
              <a:round/>
            </a:ln>
            <a:effectLst/>
          </c:spPr>
          <c:marker>
            <c:symbol val="circle"/>
            <c:size val="17"/>
            <c:spPr>
              <a:solidFill>
                <a:schemeClr val="accen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sr-Latn-R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List1!$A$2:$A$9</c:f>
              <c:strCache>
                <c:ptCount val="5"/>
                <c:pt idx="0">
                  <c:v>1.mjerenje</c:v>
                </c:pt>
                <c:pt idx="1">
                  <c:v>2.mjerenje</c:v>
                </c:pt>
                <c:pt idx="2">
                  <c:v>3.mjerenje</c:v>
                </c:pt>
                <c:pt idx="3">
                  <c:v>4.mjerenje</c:v>
                </c:pt>
                <c:pt idx="4">
                  <c:v>5.mjerenje</c:v>
                </c:pt>
              </c:strCache>
            </c:strRef>
          </c:cat>
          <c:val>
            <c:numRef>
              <c:f>List1!$B$2:$B$9</c:f>
              <c:numCache>
                <c:formatCode>General</c:formatCode>
                <c:ptCount val="8"/>
                <c:pt idx="0">
                  <c:v>3</c:v>
                </c:pt>
                <c:pt idx="1">
                  <c:v>7</c:v>
                </c:pt>
                <c:pt idx="2">
                  <c:v>9</c:v>
                </c:pt>
                <c:pt idx="3">
                  <c:v>13</c:v>
                </c:pt>
                <c:pt idx="4">
                  <c:v>17</c:v>
                </c:pt>
              </c:numCache>
            </c:numRef>
          </c:val>
          <c:smooth val="0"/>
          <c:extLst xmlns:c16r2="http://schemas.microsoft.com/office/drawing/2015/06/chart">
            <c:ext xmlns:c16="http://schemas.microsoft.com/office/drawing/2014/chart" uri="{C3380CC4-5D6E-409C-BE32-E72D297353CC}">
              <c16:uniqueId val="{00000000-43BC-4BAC-979D-D780E8FC963F}"/>
            </c:ext>
          </c:extLst>
        </c:ser>
        <c:ser>
          <c:idx val="1"/>
          <c:order val="1"/>
          <c:tx>
            <c:strRef>
              <c:f>List1!$C$1</c:f>
              <c:strCache>
                <c:ptCount val="1"/>
                <c:pt idx="0">
                  <c:v>Suha Vicia 4.r</c:v>
                </c:pt>
              </c:strCache>
            </c:strRef>
          </c:tx>
          <c:spPr>
            <a:ln w="31750" cap="rnd">
              <a:solidFill>
                <a:schemeClr val="accent2"/>
              </a:solidFill>
              <a:round/>
            </a:ln>
            <a:effectLst/>
          </c:spPr>
          <c:marker>
            <c:symbol val="circle"/>
            <c:size val="17"/>
            <c:spPr>
              <a:solidFill>
                <a:schemeClr val="accent2"/>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sr-Latn-R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List1!$A$2:$A$9</c:f>
              <c:strCache>
                <c:ptCount val="5"/>
                <c:pt idx="0">
                  <c:v>1.mjerenje</c:v>
                </c:pt>
                <c:pt idx="1">
                  <c:v>2.mjerenje</c:v>
                </c:pt>
                <c:pt idx="2">
                  <c:v>3.mjerenje</c:v>
                </c:pt>
                <c:pt idx="3">
                  <c:v>4.mjerenje</c:v>
                </c:pt>
                <c:pt idx="4">
                  <c:v>5.mjerenje</c:v>
                </c:pt>
              </c:strCache>
            </c:strRef>
          </c:cat>
          <c:val>
            <c:numRef>
              <c:f>List1!$C$2:$C$9</c:f>
              <c:numCache>
                <c:formatCode>General</c:formatCode>
                <c:ptCount val="8"/>
                <c:pt idx="0">
                  <c:v>3</c:v>
                </c:pt>
                <c:pt idx="1">
                  <c:v>4</c:v>
                </c:pt>
                <c:pt idx="2">
                  <c:v>16</c:v>
                </c:pt>
                <c:pt idx="3">
                  <c:v>18</c:v>
                </c:pt>
                <c:pt idx="4">
                  <c:v>21</c:v>
                </c:pt>
              </c:numCache>
            </c:numRef>
          </c:val>
          <c:smooth val="0"/>
          <c:extLst xmlns:c16r2="http://schemas.microsoft.com/office/drawing/2015/06/chart">
            <c:ext xmlns:c16="http://schemas.microsoft.com/office/drawing/2014/chart" uri="{C3380CC4-5D6E-409C-BE32-E72D297353CC}">
              <c16:uniqueId val="{00000001-43BC-4BAC-979D-D780E8FC963F}"/>
            </c:ext>
          </c:extLst>
        </c:ser>
        <c:ser>
          <c:idx val="2"/>
          <c:order val="2"/>
          <c:tx>
            <c:strRef>
              <c:f>List1!$D$1</c:f>
              <c:strCache>
                <c:ptCount val="1"/>
                <c:pt idx="0">
                  <c:v>Namočeni Phaseolus 2.r</c:v>
                </c:pt>
              </c:strCache>
            </c:strRef>
          </c:tx>
          <c:spPr>
            <a:ln w="31750" cap="rnd">
              <a:solidFill>
                <a:schemeClr val="accent3"/>
              </a:solidFill>
              <a:round/>
            </a:ln>
            <a:effectLst/>
          </c:spPr>
          <c:marker>
            <c:symbol val="circle"/>
            <c:size val="17"/>
            <c:spPr>
              <a:solidFill>
                <a:schemeClr val="accent3"/>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sr-Latn-R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List1!$A$2:$A$9</c:f>
              <c:strCache>
                <c:ptCount val="5"/>
                <c:pt idx="0">
                  <c:v>1.mjerenje</c:v>
                </c:pt>
                <c:pt idx="1">
                  <c:v>2.mjerenje</c:v>
                </c:pt>
                <c:pt idx="2">
                  <c:v>3.mjerenje</c:v>
                </c:pt>
                <c:pt idx="3">
                  <c:v>4.mjerenje</c:v>
                </c:pt>
                <c:pt idx="4">
                  <c:v>5.mjerenje</c:v>
                </c:pt>
              </c:strCache>
            </c:strRef>
          </c:cat>
          <c:val>
            <c:numRef>
              <c:f>List1!$D$2:$D$9</c:f>
              <c:numCache>
                <c:formatCode>General</c:formatCode>
                <c:ptCount val="8"/>
                <c:pt idx="0">
                  <c:v>5</c:v>
                </c:pt>
                <c:pt idx="1">
                  <c:v>10</c:v>
                </c:pt>
                <c:pt idx="2">
                  <c:v>13</c:v>
                </c:pt>
                <c:pt idx="3">
                  <c:v>15</c:v>
                </c:pt>
                <c:pt idx="4">
                  <c:v>17</c:v>
                </c:pt>
              </c:numCache>
            </c:numRef>
          </c:val>
          <c:smooth val="0"/>
          <c:extLst xmlns:c16r2="http://schemas.microsoft.com/office/drawing/2015/06/chart">
            <c:ext xmlns:c16="http://schemas.microsoft.com/office/drawing/2014/chart" uri="{C3380CC4-5D6E-409C-BE32-E72D297353CC}">
              <c16:uniqueId val="{00000002-43BC-4BAC-979D-D780E8FC963F}"/>
            </c:ext>
          </c:extLst>
        </c:ser>
        <c:ser>
          <c:idx val="3"/>
          <c:order val="3"/>
          <c:tx>
            <c:strRef>
              <c:f>List1!$E$1</c:f>
              <c:strCache>
                <c:ptCount val="1"/>
                <c:pt idx="0">
                  <c:v>Namočeni Phaseolus 4.r</c:v>
                </c:pt>
              </c:strCache>
            </c:strRef>
          </c:tx>
          <c:spPr>
            <a:ln w="31750" cap="rnd">
              <a:solidFill>
                <a:schemeClr val="accent4"/>
              </a:solidFill>
              <a:round/>
            </a:ln>
            <a:effectLst/>
          </c:spPr>
          <c:marker>
            <c:symbol val="circle"/>
            <c:size val="17"/>
            <c:spPr>
              <a:solidFill>
                <a:schemeClr val="accent4"/>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sr-Latn-R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List1!$A$2:$A$9</c:f>
              <c:strCache>
                <c:ptCount val="5"/>
                <c:pt idx="0">
                  <c:v>1.mjerenje</c:v>
                </c:pt>
                <c:pt idx="1">
                  <c:v>2.mjerenje</c:v>
                </c:pt>
                <c:pt idx="2">
                  <c:v>3.mjerenje</c:v>
                </c:pt>
                <c:pt idx="3">
                  <c:v>4.mjerenje</c:v>
                </c:pt>
                <c:pt idx="4">
                  <c:v>5.mjerenje</c:v>
                </c:pt>
              </c:strCache>
            </c:strRef>
          </c:cat>
          <c:val>
            <c:numRef>
              <c:f>List1!$E$2:$E$9</c:f>
              <c:numCache>
                <c:formatCode>General</c:formatCode>
                <c:ptCount val="8"/>
                <c:pt idx="0">
                  <c:v>9</c:v>
                </c:pt>
                <c:pt idx="1">
                  <c:v>12</c:v>
                </c:pt>
                <c:pt idx="2">
                  <c:v>15</c:v>
                </c:pt>
                <c:pt idx="3">
                  <c:v>16</c:v>
                </c:pt>
                <c:pt idx="4">
                  <c:v>18</c:v>
                </c:pt>
              </c:numCache>
            </c:numRef>
          </c:val>
          <c:smooth val="0"/>
          <c:extLst xmlns:c16r2="http://schemas.microsoft.com/office/drawing/2015/06/chart">
            <c:ext xmlns:c16="http://schemas.microsoft.com/office/drawing/2014/chart" uri="{C3380CC4-5D6E-409C-BE32-E72D297353CC}">
              <c16:uniqueId val="{00000003-43BC-4BAC-979D-D780E8FC963F}"/>
            </c:ext>
          </c:extLst>
        </c:ser>
        <c:ser>
          <c:idx val="4"/>
          <c:order val="4"/>
          <c:tx>
            <c:strRef>
              <c:f>List1!$F$1</c:f>
              <c:strCache>
                <c:ptCount val="1"/>
                <c:pt idx="0">
                  <c:v>Microbit Phaseolus</c:v>
                </c:pt>
              </c:strCache>
            </c:strRef>
          </c:tx>
          <c:spPr>
            <a:ln w="31750" cap="rnd">
              <a:solidFill>
                <a:schemeClr val="accent5"/>
              </a:solidFill>
              <a:round/>
            </a:ln>
            <a:effectLst/>
          </c:spPr>
          <c:marker>
            <c:symbol val="circle"/>
            <c:size val="17"/>
            <c:spPr>
              <a:solidFill>
                <a:schemeClr val="accent5"/>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sr-Latn-R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List1!$A$2:$A$9</c:f>
              <c:strCache>
                <c:ptCount val="5"/>
                <c:pt idx="0">
                  <c:v>1.mjerenje</c:v>
                </c:pt>
                <c:pt idx="1">
                  <c:v>2.mjerenje</c:v>
                </c:pt>
                <c:pt idx="2">
                  <c:v>3.mjerenje</c:v>
                </c:pt>
                <c:pt idx="3">
                  <c:v>4.mjerenje</c:v>
                </c:pt>
                <c:pt idx="4">
                  <c:v>5.mjerenje</c:v>
                </c:pt>
              </c:strCache>
            </c:strRef>
          </c:cat>
          <c:val>
            <c:numRef>
              <c:f>List1!$F$2:$F$9</c:f>
              <c:numCache>
                <c:formatCode>General</c:formatCode>
                <c:ptCount val="8"/>
                <c:pt idx="0">
                  <c:v>4</c:v>
                </c:pt>
                <c:pt idx="1">
                  <c:v>8</c:v>
                </c:pt>
                <c:pt idx="2">
                  <c:v>12</c:v>
                </c:pt>
                <c:pt idx="3">
                  <c:v>17</c:v>
                </c:pt>
                <c:pt idx="4">
                  <c:v>24</c:v>
                </c:pt>
              </c:numCache>
            </c:numRef>
          </c:val>
          <c:smooth val="0"/>
          <c:extLst xmlns:c16r2="http://schemas.microsoft.com/office/drawing/2015/06/chart">
            <c:ext xmlns:c16="http://schemas.microsoft.com/office/drawing/2014/chart" uri="{C3380CC4-5D6E-409C-BE32-E72D297353CC}">
              <c16:uniqueId val="{00000004-43BC-4BAC-979D-D780E8FC963F}"/>
            </c:ext>
          </c:extLst>
        </c:ser>
        <c:dLbls>
          <c:dLblPos val="ctr"/>
          <c:showLegendKey val="0"/>
          <c:showVal val="1"/>
          <c:showCatName val="0"/>
          <c:showSerName val="0"/>
          <c:showPercent val="0"/>
          <c:showBubbleSize val="0"/>
        </c:dLbls>
        <c:marker val="1"/>
        <c:smooth val="0"/>
        <c:axId val="159558656"/>
        <c:axId val="159568640"/>
      </c:lineChart>
      <c:catAx>
        <c:axId val="15955865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sr-Latn-RS"/>
          </a:p>
        </c:txPr>
        <c:crossAx val="159568640"/>
        <c:crosses val="autoZero"/>
        <c:auto val="1"/>
        <c:lblAlgn val="ctr"/>
        <c:lblOffset val="100"/>
        <c:noMultiLvlLbl val="0"/>
      </c:catAx>
      <c:valAx>
        <c:axId val="159568640"/>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159558656"/>
        <c:crosses val="autoZero"/>
        <c:crossBetween val="between"/>
      </c:valAx>
      <c:spPr>
        <a:noFill/>
        <a:ln>
          <a:noFill/>
        </a:ln>
        <a:effectLst/>
      </c:spPr>
    </c:plotArea>
    <c:legend>
      <c:legendPos val="b"/>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sr-Latn-R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sr-Latn-R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hr-H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hr-HR"/>
              <a:t>BROJ LISTOVA</a:t>
            </a:r>
          </a:p>
        </c:rich>
      </c:tx>
      <c:layout/>
      <c:overlay val="0"/>
      <c:spPr>
        <a:noFill/>
        <a:ln>
          <a:noFill/>
        </a:ln>
        <a:effectLst/>
      </c:sp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List1!$B$1</c:f>
              <c:strCache>
                <c:ptCount val="1"/>
                <c:pt idx="0">
                  <c:v>Namočeni Phaseolus 2.r</c:v>
                </c:pt>
              </c:strCache>
            </c:strRef>
          </c:tx>
          <c:spPr>
            <a:solidFill>
              <a:schemeClr val="accent1"/>
            </a:solidFill>
            <a:ln>
              <a:noFill/>
            </a:ln>
            <a:effectLst/>
            <a:sp3d/>
          </c:spPr>
          <c:invertIfNegative val="0"/>
          <c:cat>
            <c:strRef>
              <c:f>List1!$A$2:$A$5</c:f>
              <c:strCache>
                <c:ptCount val="1"/>
                <c:pt idx="0">
                  <c:v>Broj listova</c:v>
                </c:pt>
              </c:strCache>
            </c:strRef>
          </c:cat>
          <c:val>
            <c:numRef>
              <c:f>List1!$B$2:$B$5</c:f>
              <c:numCache>
                <c:formatCode>General</c:formatCode>
                <c:ptCount val="4"/>
                <c:pt idx="0">
                  <c:v>11</c:v>
                </c:pt>
              </c:numCache>
            </c:numRef>
          </c:val>
          <c:extLst xmlns:c16r2="http://schemas.microsoft.com/office/drawing/2015/06/chart">
            <c:ext xmlns:c16="http://schemas.microsoft.com/office/drawing/2014/chart" uri="{C3380CC4-5D6E-409C-BE32-E72D297353CC}">
              <c16:uniqueId val="{00000000-0FA8-4900-85A2-1B60D01D0E00}"/>
            </c:ext>
          </c:extLst>
        </c:ser>
        <c:ser>
          <c:idx val="1"/>
          <c:order val="1"/>
          <c:tx>
            <c:strRef>
              <c:f>List1!$C$1</c:f>
              <c:strCache>
                <c:ptCount val="1"/>
                <c:pt idx="0">
                  <c:v>Namočeni Phaseolus 2.r2</c:v>
                </c:pt>
              </c:strCache>
            </c:strRef>
          </c:tx>
          <c:spPr>
            <a:solidFill>
              <a:schemeClr val="accent2"/>
            </a:solidFill>
            <a:ln>
              <a:noFill/>
            </a:ln>
            <a:effectLst/>
            <a:sp3d/>
          </c:spPr>
          <c:invertIfNegative val="0"/>
          <c:cat>
            <c:strRef>
              <c:f>List1!$A$2:$A$5</c:f>
              <c:strCache>
                <c:ptCount val="1"/>
                <c:pt idx="0">
                  <c:v>Broj listova</c:v>
                </c:pt>
              </c:strCache>
            </c:strRef>
          </c:cat>
          <c:val>
            <c:numRef>
              <c:f>List1!$C$2:$C$5</c:f>
              <c:numCache>
                <c:formatCode>General</c:formatCode>
                <c:ptCount val="4"/>
                <c:pt idx="0">
                  <c:v>2</c:v>
                </c:pt>
              </c:numCache>
            </c:numRef>
          </c:val>
          <c:extLst xmlns:c16r2="http://schemas.microsoft.com/office/drawing/2015/06/chart">
            <c:ext xmlns:c16="http://schemas.microsoft.com/office/drawing/2014/chart" uri="{C3380CC4-5D6E-409C-BE32-E72D297353CC}">
              <c16:uniqueId val="{00000001-0FA8-4900-85A2-1B60D01D0E00}"/>
            </c:ext>
          </c:extLst>
        </c:ser>
        <c:ser>
          <c:idx val="2"/>
          <c:order val="2"/>
          <c:tx>
            <c:strRef>
              <c:f>List1!$D$1</c:f>
              <c:strCache>
                <c:ptCount val="1"/>
                <c:pt idx="0">
                  <c:v>Microbit Phaseolus</c:v>
                </c:pt>
              </c:strCache>
            </c:strRef>
          </c:tx>
          <c:spPr>
            <a:solidFill>
              <a:schemeClr val="accent3"/>
            </a:solidFill>
            <a:ln>
              <a:noFill/>
            </a:ln>
            <a:effectLst/>
            <a:sp3d/>
          </c:spPr>
          <c:invertIfNegative val="0"/>
          <c:cat>
            <c:strRef>
              <c:f>List1!$A$2:$A$5</c:f>
              <c:strCache>
                <c:ptCount val="1"/>
                <c:pt idx="0">
                  <c:v>Broj listova</c:v>
                </c:pt>
              </c:strCache>
            </c:strRef>
          </c:cat>
          <c:val>
            <c:numRef>
              <c:f>List1!$D$2:$D$5</c:f>
              <c:numCache>
                <c:formatCode>General</c:formatCode>
                <c:ptCount val="4"/>
                <c:pt idx="0">
                  <c:v>2</c:v>
                </c:pt>
              </c:numCache>
            </c:numRef>
          </c:val>
          <c:extLst xmlns:c16r2="http://schemas.microsoft.com/office/drawing/2015/06/chart">
            <c:ext xmlns:c16="http://schemas.microsoft.com/office/drawing/2014/chart" uri="{C3380CC4-5D6E-409C-BE32-E72D297353CC}">
              <c16:uniqueId val="{00000002-0FA8-4900-85A2-1B60D01D0E00}"/>
            </c:ext>
          </c:extLst>
        </c:ser>
        <c:dLbls>
          <c:showLegendKey val="0"/>
          <c:showVal val="0"/>
          <c:showCatName val="0"/>
          <c:showSerName val="0"/>
          <c:showPercent val="0"/>
          <c:showBubbleSize val="0"/>
        </c:dLbls>
        <c:gapWidth val="150"/>
        <c:shape val="box"/>
        <c:axId val="158794880"/>
        <c:axId val="158796416"/>
        <c:axId val="0"/>
      </c:bar3DChart>
      <c:catAx>
        <c:axId val="15879488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r-Latn-RS"/>
          </a:p>
        </c:txPr>
        <c:crossAx val="158796416"/>
        <c:crosses val="autoZero"/>
        <c:auto val="1"/>
        <c:lblAlgn val="ctr"/>
        <c:lblOffset val="100"/>
        <c:noMultiLvlLbl val="0"/>
      </c:catAx>
      <c:valAx>
        <c:axId val="1587964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r-Latn-RS"/>
          </a:p>
        </c:txPr>
        <c:crossAx val="15879488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r-Latn-R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r-Latn-R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styleClr val="auto"/>
    </cs:fillRef>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971FB43-724D-437A-A5E8-1D673BA80D2D}" type="datetimeFigureOut">
              <a:rPr lang="hr-HR" smtClean="0"/>
              <a:t>9.5.2018.</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0C4202B4-9E9C-4ADB-9FE3-5F44E6437AB1}" type="slidenum">
              <a:rPr lang="hr-HR" smtClean="0"/>
              <a:t>‹#›</a:t>
            </a:fld>
            <a:endParaRPr lang="hr-HR"/>
          </a:p>
        </p:txBody>
      </p:sp>
    </p:spTree>
    <p:extLst>
      <p:ext uri="{BB962C8B-B14F-4D97-AF65-F5344CB8AC3E}">
        <p14:creationId xmlns:p14="http://schemas.microsoft.com/office/powerpoint/2010/main" val="817217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971FB43-724D-437A-A5E8-1D673BA80D2D}" type="datetimeFigureOut">
              <a:rPr lang="hr-HR" smtClean="0"/>
              <a:t>9.5.2018.</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0C4202B4-9E9C-4ADB-9FE3-5F44E6437AB1}" type="slidenum">
              <a:rPr lang="hr-HR" smtClean="0"/>
              <a:t>‹#›</a:t>
            </a:fld>
            <a:endParaRPr lang="hr-HR"/>
          </a:p>
        </p:txBody>
      </p:sp>
    </p:spTree>
    <p:extLst>
      <p:ext uri="{BB962C8B-B14F-4D97-AF65-F5344CB8AC3E}">
        <p14:creationId xmlns:p14="http://schemas.microsoft.com/office/powerpoint/2010/main" val="1737822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971FB43-724D-437A-A5E8-1D673BA80D2D}" type="datetimeFigureOut">
              <a:rPr lang="hr-HR" smtClean="0"/>
              <a:t>9.5.2018.</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0C4202B4-9E9C-4ADB-9FE3-5F44E6437AB1}" type="slidenum">
              <a:rPr lang="hr-HR" smtClean="0"/>
              <a:t>‹#›</a:t>
            </a:fld>
            <a:endParaRPr lang="hr-H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latin typeface="Arial"/>
              </a:rPr>
              <a:t>”</a:t>
            </a:r>
            <a:endParaRPr lang="en-US">
              <a:solidFill>
                <a:schemeClr val="accent1">
                  <a:lumMod val="60000"/>
                  <a:lumOff val="40000"/>
                </a:schemeClr>
              </a:solidFill>
              <a:latin typeface="Arial"/>
            </a:endParaRPr>
          </a:p>
        </p:txBody>
      </p:sp>
    </p:spTree>
    <p:extLst>
      <p:ext uri="{BB962C8B-B14F-4D97-AF65-F5344CB8AC3E}">
        <p14:creationId xmlns:p14="http://schemas.microsoft.com/office/powerpoint/2010/main" val="37249698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971FB43-724D-437A-A5E8-1D673BA80D2D}" type="datetimeFigureOut">
              <a:rPr lang="hr-HR" smtClean="0"/>
              <a:t>9.5.2018.</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0C4202B4-9E9C-4ADB-9FE3-5F44E6437AB1}" type="slidenum">
              <a:rPr lang="hr-HR" smtClean="0"/>
              <a:t>‹#›</a:t>
            </a:fld>
            <a:endParaRPr lang="hr-HR"/>
          </a:p>
        </p:txBody>
      </p:sp>
    </p:spTree>
    <p:extLst>
      <p:ext uri="{BB962C8B-B14F-4D97-AF65-F5344CB8AC3E}">
        <p14:creationId xmlns:p14="http://schemas.microsoft.com/office/powerpoint/2010/main" val="1960201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971FB43-724D-437A-A5E8-1D673BA80D2D}" type="datetimeFigureOut">
              <a:rPr lang="hr-HR" smtClean="0"/>
              <a:t>9.5.2018.</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0C4202B4-9E9C-4ADB-9FE3-5F44E6437AB1}" type="slidenum">
              <a:rPr lang="hr-HR" smtClean="0"/>
              <a:t>‹#›</a:t>
            </a:fld>
            <a:endParaRPr lang="hr-H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785198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971FB43-724D-437A-A5E8-1D673BA80D2D}" type="datetimeFigureOut">
              <a:rPr lang="hr-HR" smtClean="0"/>
              <a:t>9.5.2018.</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0C4202B4-9E9C-4ADB-9FE3-5F44E6437AB1}" type="slidenum">
              <a:rPr lang="hr-HR" smtClean="0"/>
              <a:t>‹#›</a:t>
            </a:fld>
            <a:endParaRPr lang="hr-HR"/>
          </a:p>
        </p:txBody>
      </p:sp>
    </p:spTree>
    <p:extLst>
      <p:ext uri="{BB962C8B-B14F-4D97-AF65-F5344CB8AC3E}">
        <p14:creationId xmlns:p14="http://schemas.microsoft.com/office/powerpoint/2010/main" val="13421134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71FB43-724D-437A-A5E8-1D673BA80D2D}" type="datetimeFigureOut">
              <a:rPr lang="hr-HR" smtClean="0"/>
              <a:t>9.5.2018.</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0C4202B4-9E9C-4ADB-9FE3-5F44E6437AB1}" type="slidenum">
              <a:rPr lang="hr-HR" smtClean="0"/>
              <a:t>‹#›</a:t>
            </a:fld>
            <a:endParaRPr lang="hr-HR"/>
          </a:p>
        </p:txBody>
      </p:sp>
    </p:spTree>
    <p:extLst>
      <p:ext uri="{BB962C8B-B14F-4D97-AF65-F5344CB8AC3E}">
        <p14:creationId xmlns:p14="http://schemas.microsoft.com/office/powerpoint/2010/main" val="12886270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71FB43-724D-437A-A5E8-1D673BA80D2D}" type="datetimeFigureOut">
              <a:rPr lang="hr-HR" smtClean="0"/>
              <a:t>9.5.2018.</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0C4202B4-9E9C-4ADB-9FE3-5F44E6437AB1}" type="slidenum">
              <a:rPr lang="hr-HR" smtClean="0"/>
              <a:t>‹#›</a:t>
            </a:fld>
            <a:endParaRPr lang="hr-HR"/>
          </a:p>
        </p:txBody>
      </p:sp>
    </p:spTree>
    <p:extLst>
      <p:ext uri="{BB962C8B-B14F-4D97-AF65-F5344CB8AC3E}">
        <p14:creationId xmlns:p14="http://schemas.microsoft.com/office/powerpoint/2010/main" val="3311760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71FB43-724D-437A-A5E8-1D673BA80D2D}" type="datetimeFigureOut">
              <a:rPr lang="hr-HR" smtClean="0"/>
              <a:t>9.5.2018.</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0C4202B4-9E9C-4ADB-9FE3-5F44E6437AB1}" type="slidenum">
              <a:rPr lang="hr-HR" smtClean="0"/>
              <a:t>‹#›</a:t>
            </a:fld>
            <a:endParaRPr lang="hr-HR"/>
          </a:p>
        </p:txBody>
      </p:sp>
    </p:spTree>
    <p:extLst>
      <p:ext uri="{BB962C8B-B14F-4D97-AF65-F5344CB8AC3E}">
        <p14:creationId xmlns:p14="http://schemas.microsoft.com/office/powerpoint/2010/main" val="327683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971FB43-724D-437A-A5E8-1D673BA80D2D}" type="datetimeFigureOut">
              <a:rPr lang="hr-HR" smtClean="0"/>
              <a:t>9.5.2018.</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0C4202B4-9E9C-4ADB-9FE3-5F44E6437AB1}" type="slidenum">
              <a:rPr lang="hr-HR" smtClean="0"/>
              <a:t>‹#›</a:t>
            </a:fld>
            <a:endParaRPr lang="hr-HR"/>
          </a:p>
        </p:txBody>
      </p:sp>
    </p:spTree>
    <p:extLst>
      <p:ext uri="{BB962C8B-B14F-4D97-AF65-F5344CB8AC3E}">
        <p14:creationId xmlns:p14="http://schemas.microsoft.com/office/powerpoint/2010/main" val="3159412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71FB43-724D-437A-A5E8-1D673BA80D2D}" type="datetimeFigureOut">
              <a:rPr lang="hr-HR" smtClean="0"/>
              <a:t>9.5.2018.</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0C4202B4-9E9C-4ADB-9FE3-5F44E6437AB1}" type="slidenum">
              <a:rPr lang="hr-HR" smtClean="0"/>
              <a:t>‹#›</a:t>
            </a:fld>
            <a:endParaRPr lang="hr-HR"/>
          </a:p>
        </p:txBody>
      </p:sp>
    </p:spTree>
    <p:extLst>
      <p:ext uri="{BB962C8B-B14F-4D97-AF65-F5344CB8AC3E}">
        <p14:creationId xmlns:p14="http://schemas.microsoft.com/office/powerpoint/2010/main" val="3514395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971FB43-724D-437A-A5E8-1D673BA80D2D}" type="datetimeFigureOut">
              <a:rPr lang="hr-HR" smtClean="0"/>
              <a:t>9.5.2018.</a:t>
            </a:fld>
            <a:endParaRPr lang="hr-HR"/>
          </a:p>
        </p:txBody>
      </p:sp>
      <p:sp>
        <p:nvSpPr>
          <p:cNvPr id="8" name="Footer Placeholder 7"/>
          <p:cNvSpPr>
            <a:spLocks noGrp="1"/>
          </p:cNvSpPr>
          <p:nvPr>
            <p:ph type="ftr" sz="quarter" idx="11"/>
          </p:nvPr>
        </p:nvSpPr>
        <p:spPr/>
        <p:txBody>
          <a:bodyPr/>
          <a:lstStyle/>
          <a:p>
            <a:endParaRPr lang="hr-HR"/>
          </a:p>
        </p:txBody>
      </p:sp>
      <p:sp>
        <p:nvSpPr>
          <p:cNvPr id="9" name="Slide Number Placeholder 8"/>
          <p:cNvSpPr>
            <a:spLocks noGrp="1"/>
          </p:cNvSpPr>
          <p:nvPr>
            <p:ph type="sldNum" sz="quarter" idx="12"/>
          </p:nvPr>
        </p:nvSpPr>
        <p:spPr/>
        <p:txBody>
          <a:bodyPr/>
          <a:lstStyle/>
          <a:p>
            <a:fld id="{0C4202B4-9E9C-4ADB-9FE3-5F44E6437AB1}" type="slidenum">
              <a:rPr lang="hr-HR" smtClean="0"/>
              <a:t>‹#›</a:t>
            </a:fld>
            <a:endParaRPr lang="hr-HR"/>
          </a:p>
        </p:txBody>
      </p:sp>
    </p:spTree>
    <p:extLst>
      <p:ext uri="{BB962C8B-B14F-4D97-AF65-F5344CB8AC3E}">
        <p14:creationId xmlns:p14="http://schemas.microsoft.com/office/powerpoint/2010/main" val="2486779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F971FB43-724D-437A-A5E8-1D673BA80D2D}" type="datetimeFigureOut">
              <a:rPr lang="hr-HR" smtClean="0"/>
              <a:t>9.5.2018.</a:t>
            </a:fld>
            <a:endParaRPr lang="hr-HR"/>
          </a:p>
        </p:txBody>
      </p:sp>
      <p:sp>
        <p:nvSpPr>
          <p:cNvPr id="4" name="Footer Placeholder 3"/>
          <p:cNvSpPr>
            <a:spLocks noGrp="1"/>
          </p:cNvSpPr>
          <p:nvPr>
            <p:ph type="ftr" sz="quarter" idx="11"/>
          </p:nvPr>
        </p:nvSpPr>
        <p:spPr/>
        <p:txBody>
          <a:bodyPr/>
          <a:lstStyle/>
          <a:p>
            <a:endParaRPr lang="hr-HR"/>
          </a:p>
        </p:txBody>
      </p:sp>
      <p:sp>
        <p:nvSpPr>
          <p:cNvPr id="5" name="Slide Number Placeholder 4"/>
          <p:cNvSpPr>
            <a:spLocks noGrp="1"/>
          </p:cNvSpPr>
          <p:nvPr>
            <p:ph type="sldNum" sz="quarter" idx="12"/>
          </p:nvPr>
        </p:nvSpPr>
        <p:spPr/>
        <p:txBody>
          <a:bodyPr/>
          <a:lstStyle/>
          <a:p>
            <a:fld id="{0C4202B4-9E9C-4ADB-9FE3-5F44E6437AB1}" type="slidenum">
              <a:rPr lang="hr-HR" smtClean="0"/>
              <a:t>‹#›</a:t>
            </a:fld>
            <a:endParaRPr lang="hr-HR"/>
          </a:p>
        </p:txBody>
      </p:sp>
    </p:spTree>
    <p:extLst>
      <p:ext uri="{BB962C8B-B14F-4D97-AF65-F5344CB8AC3E}">
        <p14:creationId xmlns:p14="http://schemas.microsoft.com/office/powerpoint/2010/main" val="3647883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71FB43-724D-437A-A5E8-1D673BA80D2D}" type="datetimeFigureOut">
              <a:rPr lang="hr-HR" smtClean="0"/>
              <a:t>9.5.2018.</a:t>
            </a:fld>
            <a:endParaRPr lang="hr-HR"/>
          </a:p>
        </p:txBody>
      </p:sp>
      <p:sp>
        <p:nvSpPr>
          <p:cNvPr id="3" name="Footer Placeholder 2"/>
          <p:cNvSpPr>
            <a:spLocks noGrp="1"/>
          </p:cNvSpPr>
          <p:nvPr>
            <p:ph type="ftr" sz="quarter" idx="11"/>
          </p:nvPr>
        </p:nvSpPr>
        <p:spPr/>
        <p:txBody>
          <a:bodyPr/>
          <a:lstStyle/>
          <a:p>
            <a:endParaRPr lang="hr-HR"/>
          </a:p>
        </p:txBody>
      </p:sp>
      <p:sp>
        <p:nvSpPr>
          <p:cNvPr id="4" name="Slide Number Placeholder 3"/>
          <p:cNvSpPr>
            <a:spLocks noGrp="1"/>
          </p:cNvSpPr>
          <p:nvPr>
            <p:ph type="sldNum" sz="quarter" idx="12"/>
          </p:nvPr>
        </p:nvSpPr>
        <p:spPr/>
        <p:txBody>
          <a:bodyPr/>
          <a:lstStyle/>
          <a:p>
            <a:fld id="{0C4202B4-9E9C-4ADB-9FE3-5F44E6437AB1}" type="slidenum">
              <a:rPr lang="hr-HR" smtClean="0"/>
              <a:t>‹#›</a:t>
            </a:fld>
            <a:endParaRPr lang="hr-HR"/>
          </a:p>
        </p:txBody>
      </p:sp>
    </p:spTree>
    <p:extLst>
      <p:ext uri="{BB962C8B-B14F-4D97-AF65-F5344CB8AC3E}">
        <p14:creationId xmlns:p14="http://schemas.microsoft.com/office/powerpoint/2010/main" val="1661587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971FB43-724D-437A-A5E8-1D673BA80D2D}" type="datetimeFigureOut">
              <a:rPr lang="hr-HR" smtClean="0"/>
              <a:t>9.5.2018.</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0C4202B4-9E9C-4ADB-9FE3-5F44E6437AB1}" type="slidenum">
              <a:rPr lang="hr-HR" smtClean="0"/>
              <a:t>‹#›</a:t>
            </a:fld>
            <a:endParaRPr lang="hr-HR"/>
          </a:p>
        </p:txBody>
      </p:sp>
    </p:spTree>
    <p:extLst>
      <p:ext uri="{BB962C8B-B14F-4D97-AF65-F5344CB8AC3E}">
        <p14:creationId xmlns:p14="http://schemas.microsoft.com/office/powerpoint/2010/main" val="1882489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971FB43-724D-437A-A5E8-1D673BA80D2D}" type="datetimeFigureOut">
              <a:rPr lang="hr-HR" smtClean="0"/>
              <a:t>9.5.2018.</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0C4202B4-9E9C-4ADB-9FE3-5F44E6437AB1}" type="slidenum">
              <a:rPr lang="hr-HR" smtClean="0"/>
              <a:t>‹#›</a:t>
            </a:fld>
            <a:endParaRPr lang="hr-HR"/>
          </a:p>
        </p:txBody>
      </p:sp>
    </p:spTree>
    <p:extLst>
      <p:ext uri="{BB962C8B-B14F-4D97-AF65-F5344CB8AC3E}">
        <p14:creationId xmlns:p14="http://schemas.microsoft.com/office/powerpoint/2010/main" val="3616113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971FB43-724D-437A-A5E8-1D673BA80D2D}" type="datetimeFigureOut">
              <a:rPr lang="hr-HR" smtClean="0"/>
              <a:t>9.5.2018.</a:t>
            </a:fld>
            <a:endParaRPr lang="hr-H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hr-H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0C4202B4-9E9C-4ADB-9FE3-5F44E6437AB1}" type="slidenum">
              <a:rPr lang="hr-HR" smtClean="0"/>
              <a:t>‹#›</a:t>
            </a:fld>
            <a:endParaRPr lang="hr-HR"/>
          </a:p>
        </p:txBody>
      </p:sp>
    </p:spTree>
    <p:extLst>
      <p:ext uri="{BB962C8B-B14F-4D97-AF65-F5344CB8AC3E}">
        <p14:creationId xmlns:p14="http://schemas.microsoft.com/office/powerpoint/2010/main" val="32044989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6.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hyperlink" Target="https://www.storyjumper.com/book/index/53455135/5ad2a07e8bfe9" TargetMode="External"/><Relationship Id="rId2" Type="http://schemas.openxmlformats.org/officeDocument/2006/relationships/image" Target="../media/image30.jpeg"/><Relationship Id="rId1" Type="http://schemas.openxmlformats.org/officeDocument/2006/relationships/slideLayout" Target="../slideLayouts/slideLayout6.xml"/><Relationship Id="rId4" Type="http://schemas.openxmlformats.org/officeDocument/2006/relationships/image" Target="../media/image13.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1.xml"/><Relationship Id="rId1" Type="http://schemas.openxmlformats.org/officeDocument/2006/relationships/video" Target="https://www.youtube.com/embed/iWAavzUbwIA" TargetMode="External"/><Relationship Id="rId4" Type="http://schemas.openxmlformats.org/officeDocument/2006/relationships/image" Target="../media/image13.g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vase of flowers on a table&#10;&#10;Description generated with very high confidence">
            <a:extLst>
              <a:ext uri="{FF2B5EF4-FFF2-40B4-BE49-F238E27FC236}">
                <a16:creationId xmlns="" xmlns:a16="http://schemas.microsoft.com/office/drawing/2014/main" id="{00145DF4-7844-48AF-99F6-3D34E15B96F5}"/>
              </a:ext>
            </a:extLst>
          </p:cNvPr>
          <p:cNvPicPr>
            <a:picLocks noChangeAspect="1"/>
          </p:cNvPicPr>
          <p:nvPr/>
        </p:nvPicPr>
        <p:blipFill rotWithShape="1">
          <a:blip r:embed="rId2"/>
          <a:srcRect l="8006" r="7741" b="-3"/>
          <a:stretch/>
        </p:blipFill>
        <p:spPr>
          <a:xfrm>
            <a:off x="6492113" y="10"/>
            <a:ext cx="5699887" cy="405923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p:spPr>
      </p:pic>
      <p:sp>
        <p:nvSpPr>
          <p:cNvPr id="2" name="Naslov 1"/>
          <p:cNvSpPr>
            <a:spLocks noGrp="1"/>
          </p:cNvSpPr>
          <p:nvPr>
            <p:ph type="ctrTitle"/>
          </p:nvPr>
        </p:nvSpPr>
        <p:spPr>
          <a:xfrm>
            <a:off x="-646216" y="465965"/>
            <a:ext cx="6939722" cy="1737360"/>
          </a:xfrm>
        </p:spPr>
        <p:txBody>
          <a:bodyPr anchor="ctr">
            <a:normAutofit/>
          </a:bodyPr>
          <a:lstStyle/>
          <a:p>
            <a:pPr algn="r"/>
            <a:r>
              <a:rPr lang="hr-HR">
                <a:cs typeface="Calibri Light"/>
              </a:rPr>
              <a:t>BIT (i) GRAH</a:t>
            </a:r>
            <a:br>
              <a:rPr lang="hr-HR">
                <a:cs typeface="Calibri Light"/>
              </a:rPr>
            </a:br>
            <a:endParaRPr lang="en-US"/>
          </a:p>
        </p:txBody>
      </p:sp>
      <p:sp>
        <p:nvSpPr>
          <p:cNvPr id="3" name="Podnaslov 2"/>
          <p:cNvSpPr>
            <a:spLocks noGrp="1"/>
          </p:cNvSpPr>
          <p:nvPr>
            <p:ph type="subTitle" idx="1"/>
          </p:nvPr>
        </p:nvSpPr>
        <p:spPr>
          <a:xfrm>
            <a:off x="569308" y="1505056"/>
            <a:ext cx="6356269" cy="1737360"/>
          </a:xfrm>
        </p:spPr>
        <p:txBody>
          <a:bodyPr vert="horz" lIns="91440" tIns="45720" rIns="91440" bIns="45720" rtlCol="0" anchor="ctr">
            <a:normAutofit/>
          </a:bodyPr>
          <a:lstStyle/>
          <a:p>
            <a:pPr algn="l"/>
            <a:r>
              <a:rPr lang="hr-HR" sz="4000" b="1">
                <a:cs typeface="Calibri"/>
              </a:rPr>
              <a:t>OŠ Frana Galovića</a:t>
            </a:r>
          </a:p>
          <a:p>
            <a:pPr algn="l"/>
            <a:r>
              <a:rPr lang="hr-HR">
                <a:cs typeface="Calibri"/>
              </a:rPr>
              <a:t>Učenici 2.b, 4.a i 5.a razreda</a:t>
            </a:r>
          </a:p>
        </p:txBody>
      </p:sp>
      <p:sp>
        <p:nvSpPr>
          <p:cNvPr id="5" name="TextBox 4">
            <a:extLst>
              <a:ext uri="{FF2B5EF4-FFF2-40B4-BE49-F238E27FC236}">
                <a16:creationId xmlns="" xmlns:a16="http://schemas.microsoft.com/office/drawing/2014/main" id="{B3DF5151-04B9-4F9E-8FA1-A906D4FF4EDF}"/>
              </a:ext>
            </a:extLst>
          </p:cNvPr>
          <p:cNvSpPr txBox="1"/>
          <p:nvPr/>
        </p:nvSpPr>
        <p:spPr>
          <a:xfrm>
            <a:off x="83126" y="4731327"/>
            <a:ext cx="2743200" cy="175432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MENTORI</a:t>
            </a:r>
            <a:r>
              <a:rPr lang="en-US">
                <a:cs typeface="Calibri"/>
              </a:rPr>
              <a:t>:</a:t>
            </a:r>
            <a:endParaRPr lang="en-US"/>
          </a:p>
          <a:p>
            <a:pPr algn="ctr"/>
            <a:r>
              <a:rPr lang="en-US" err="1">
                <a:cs typeface="Calibri"/>
              </a:rPr>
              <a:t>Martinko</a:t>
            </a:r>
            <a:r>
              <a:rPr lang="en-US">
                <a:cs typeface="Calibri"/>
              </a:rPr>
              <a:t> Darko</a:t>
            </a:r>
          </a:p>
          <a:p>
            <a:pPr algn="ctr"/>
            <a:r>
              <a:rPr lang="en-US">
                <a:cs typeface="Calibri"/>
              </a:rPr>
              <a:t>Minarik </a:t>
            </a:r>
            <a:r>
              <a:rPr lang="en-US" err="1">
                <a:cs typeface="Calibri"/>
              </a:rPr>
              <a:t>Sanja</a:t>
            </a:r>
          </a:p>
          <a:p>
            <a:pPr algn="ctr"/>
            <a:r>
              <a:rPr lang="en-US" err="1">
                <a:cs typeface="Calibri"/>
              </a:rPr>
              <a:t>Orešković</a:t>
            </a:r>
            <a:r>
              <a:rPr lang="en-US">
                <a:cs typeface="Calibri"/>
              </a:rPr>
              <a:t> Tatjana</a:t>
            </a:r>
          </a:p>
          <a:p>
            <a:pPr algn="ctr"/>
            <a:r>
              <a:rPr lang="en-US" err="1">
                <a:cs typeface="Calibri"/>
              </a:rPr>
              <a:t>Povalec</a:t>
            </a:r>
            <a:r>
              <a:rPr lang="en-US">
                <a:cs typeface="Calibri"/>
              </a:rPr>
              <a:t> Melita</a:t>
            </a:r>
          </a:p>
          <a:p>
            <a:pPr algn="ctr"/>
            <a:r>
              <a:rPr lang="en-US" err="1">
                <a:cs typeface="Calibri"/>
              </a:rPr>
              <a:t>Tomašević</a:t>
            </a:r>
            <a:r>
              <a:rPr lang="en-US">
                <a:cs typeface="Calibri"/>
              </a:rPr>
              <a:t> Ivana</a:t>
            </a:r>
          </a:p>
        </p:txBody>
      </p:sp>
      <p:pic>
        <p:nvPicPr>
          <p:cNvPr id="7" name="Picture 7">
            <a:extLst>
              <a:ext uri="{FF2B5EF4-FFF2-40B4-BE49-F238E27FC236}">
                <a16:creationId xmlns="" xmlns:a16="http://schemas.microsoft.com/office/drawing/2014/main" id="{4452E8F0-116E-4D78-BF03-6E300268A300}"/>
              </a:ext>
            </a:extLst>
          </p:cNvPr>
          <p:cNvPicPr>
            <a:picLocks noChangeAspect="1"/>
          </p:cNvPicPr>
          <p:nvPr/>
        </p:nvPicPr>
        <p:blipFill>
          <a:blip r:embed="rId3"/>
          <a:stretch>
            <a:fillRect/>
          </a:stretch>
        </p:blipFill>
        <p:spPr>
          <a:xfrm>
            <a:off x="3879272" y="2613891"/>
            <a:ext cx="5694218" cy="3888509"/>
          </a:xfrm>
          <a:prstGeom prst="rect">
            <a:avLst/>
          </a:prstGeom>
        </p:spPr>
      </p:pic>
    </p:spTree>
    <p:extLst>
      <p:ext uri="{BB962C8B-B14F-4D97-AF65-F5344CB8AC3E}">
        <p14:creationId xmlns:p14="http://schemas.microsoft.com/office/powerpoint/2010/main" val="4147140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A9C902A-F834-41E9-8927-5F7A1511E9AF}"/>
              </a:ext>
            </a:extLst>
          </p:cNvPr>
          <p:cNvSpPr>
            <a:spLocks noGrp="1"/>
          </p:cNvSpPr>
          <p:nvPr>
            <p:ph type="ctrTitle"/>
          </p:nvPr>
        </p:nvSpPr>
        <p:spPr>
          <a:xfrm>
            <a:off x="786631" y="2446097"/>
            <a:ext cx="8972281" cy="815030"/>
          </a:xfrm>
        </p:spPr>
        <p:txBody>
          <a:bodyPr/>
          <a:lstStyle/>
          <a:p>
            <a:pPr algn="l"/>
            <a:r>
              <a:rPr lang="en-US" sz="3200" err="1"/>
              <a:t>Dogovorili</a:t>
            </a:r>
            <a:r>
              <a:rPr lang="en-US" sz="3200"/>
              <a:t> </a:t>
            </a:r>
            <a:r>
              <a:rPr lang="en-US" sz="3200" err="1"/>
              <a:t>smo</a:t>
            </a:r>
            <a:r>
              <a:rPr lang="en-US" sz="3200"/>
              <a:t> </a:t>
            </a:r>
            <a:r>
              <a:rPr lang="en-US" sz="3200" err="1"/>
              <a:t>kako</a:t>
            </a:r>
            <a:r>
              <a:rPr lang="en-US" sz="3200"/>
              <a:t> </a:t>
            </a:r>
            <a:r>
              <a:rPr lang="en-US" sz="3200" err="1"/>
              <a:t>ćemo</a:t>
            </a:r>
            <a:r>
              <a:rPr lang="en-US" sz="3200"/>
              <a:t> </a:t>
            </a:r>
            <a:r>
              <a:rPr lang="en-US" sz="3200" err="1"/>
              <a:t>sijati</a:t>
            </a:r>
            <a:r>
              <a:rPr lang="en-US" sz="3200"/>
              <a:t> </a:t>
            </a:r>
            <a:r>
              <a:rPr lang="en-US" sz="3200" err="1"/>
              <a:t>sjemenke</a:t>
            </a:r>
            <a:r>
              <a:rPr lang="en-US" sz="3200"/>
              <a:t>:</a:t>
            </a:r>
            <a:br>
              <a:rPr lang="en-US" sz="3200"/>
            </a:br>
            <a:r>
              <a:rPr lang="en-US" sz="3200"/>
              <a:t>10 </a:t>
            </a:r>
            <a:r>
              <a:rPr lang="en-US" sz="3200" err="1"/>
              <a:t>sjemenki</a:t>
            </a:r>
            <a:r>
              <a:rPr lang="en-US" sz="3200"/>
              <a:t> (</a:t>
            </a:r>
            <a:r>
              <a:rPr lang="en-US" sz="3200" err="1"/>
              <a:t>namočene</a:t>
            </a:r>
            <a:r>
              <a:rPr lang="en-US" sz="3200"/>
              <a:t> </a:t>
            </a:r>
            <a:r>
              <a:rPr lang="en-US" sz="3200" err="1"/>
              <a:t>i</a:t>
            </a:r>
            <a:r>
              <a:rPr lang="en-US" sz="3200"/>
              <a:t> </a:t>
            </a:r>
            <a:r>
              <a:rPr lang="en-US" sz="3200" err="1"/>
              <a:t>nenamočene</a:t>
            </a:r>
            <a:r>
              <a:rPr lang="en-US" sz="3200"/>
              <a:t>)</a:t>
            </a:r>
            <a:br>
              <a:rPr lang="en-US" sz="3200"/>
            </a:br>
            <a:r>
              <a:rPr lang="en-US" sz="3200" err="1"/>
              <a:t>ista</a:t>
            </a:r>
            <a:r>
              <a:rPr lang="en-US" sz="3200"/>
              <a:t> </a:t>
            </a:r>
            <a:r>
              <a:rPr lang="en-US" sz="3200" err="1"/>
              <a:t>veličina</a:t>
            </a:r>
            <a:r>
              <a:rPr lang="en-US" sz="3200"/>
              <a:t> </a:t>
            </a:r>
            <a:r>
              <a:rPr lang="en-US" sz="3200" err="1"/>
              <a:t>tegli</a:t>
            </a:r>
            <a:r>
              <a:rPr lang="en-US" sz="3200"/>
              <a:t/>
            </a:r>
            <a:br>
              <a:rPr lang="en-US" sz="3200"/>
            </a:br>
            <a:r>
              <a:rPr lang="en-US" sz="3200" err="1"/>
              <a:t>ista</a:t>
            </a:r>
            <a:r>
              <a:rPr lang="en-US" sz="3200"/>
              <a:t> </a:t>
            </a:r>
            <a:r>
              <a:rPr lang="en-US" sz="3200" err="1"/>
              <a:t>količina</a:t>
            </a:r>
            <a:r>
              <a:rPr lang="en-US" sz="3200"/>
              <a:t> </a:t>
            </a:r>
            <a:r>
              <a:rPr lang="en-US" sz="3200" err="1"/>
              <a:t>zemlje</a:t>
            </a:r>
            <a:r>
              <a:rPr lang="en-US" sz="3200"/>
              <a:t> </a:t>
            </a:r>
            <a:r>
              <a:rPr lang="en-US" sz="3200" err="1"/>
              <a:t>i</a:t>
            </a:r>
            <a:r>
              <a:rPr lang="en-US" sz="3200"/>
              <a:t> </a:t>
            </a:r>
            <a:r>
              <a:rPr lang="en-US" sz="3200" err="1"/>
              <a:t>početna</a:t>
            </a:r>
            <a:r>
              <a:rPr lang="en-US" sz="3200"/>
              <a:t> </a:t>
            </a:r>
            <a:r>
              <a:rPr lang="en-US" sz="3200" err="1"/>
              <a:t>količina</a:t>
            </a:r>
            <a:r>
              <a:rPr lang="en-US" sz="3200"/>
              <a:t> </a:t>
            </a:r>
            <a:r>
              <a:rPr lang="en-US" sz="3200" err="1"/>
              <a:t>vode</a:t>
            </a:r>
            <a:r>
              <a:rPr lang="en-US" sz="3200"/>
              <a:t/>
            </a:r>
            <a:br>
              <a:rPr lang="en-US" sz="3200"/>
            </a:br>
            <a:r>
              <a:rPr lang="en-US" sz="3200" err="1"/>
              <a:t>isti</a:t>
            </a:r>
            <a:r>
              <a:rPr lang="en-US" sz="3200"/>
              <a:t> </a:t>
            </a:r>
            <a:r>
              <a:rPr lang="en-US" sz="3200" err="1"/>
              <a:t>ostali</a:t>
            </a:r>
            <a:r>
              <a:rPr lang="en-US" sz="3200"/>
              <a:t> </a:t>
            </a:r>
            <a:r>
              <a:rPr lang="en-US" sz="3200" err="1"/>
              <a:t>uvjeti</a:t>
            </a:r>
            <a:r>
              <a:rPr lang="en-US" sz="3200"/>
              <a:t> (</a:t>
            </a:r>
            <a:r>
              <a:rPr lang="en-US" sz="3200" err="1"/>
              <a:t>temperatura</a:t>
            </a:r>
            <a:r>
              <a:rPr lang="en-US" sz="3200"/>
              <a:t>, </a:t>
            </a:r>
            <a:r>
              <a:rPr lang="en-US" sz="3200" err="1"/>
              <a:t>svjetlost</a:t>
            </a:r>
            <a:r>
              <a:rPr lang="en-US" sz="3200"/>
              <a:t>, </a:t>
            </a:r>
            <a:r>
              <a:rPr lang="en-US" sz="3200" err="1"/>
              <a:t>zrak</a:t>
            </a:r>
            <a:r>
              <a:rPr lang="en-US" sz="3200"/>
              <a:t>)</a:t>
            </a:r>
            <a:br>
              <a:rPr lang="en-US" sz="3200"/>
            </a:br>
            <a:r>
              <a:rPr lang="en-US" sz="3200" err="1"/>
              <a:t>promjenjivi</a:t>
            </a:r>
            <a:r>
              <a:rPr lang="en-US" sz="3200"/>
              <a:t> </a:t>
            </a:r>
            <a:r>
              <a:rPr lang="en-US" sz="3200" err="1"/>
              <a:t>uvjet</a:t>
            </a:r>
            <a:r>
              <a:rPr lang="en-US" sz="3200"/>
              <a:t> </a:t>
            </a:r>
            <a:r>
              <a:rPr lang="en-US" sz="3200" err="1"/>
              <a:t>je</a:t>
            </a:r>
            <a:r>
              <a:rPr lang="en-US" sz="3200"/>
              <a:t> </a:t>
            </a:r>
            <a:r>
              <a:rPr lang="en-US" sz="3200" err="1"/>
              <a:t>voda</a:t>
            </a:r>
          </a:p>
        </p:txBody>
      </p:sp>
      <p:pic>
        <p:nvPicPr>
          <p:cNvPr id="4" name="Picture 4">
            <a:extLst>
              <a:ext uri="{FF2B5EF4-FFF2-40B4-BE49-F238E27FC236}">
                <a16:creationId xmlns="" xmlns:a16="http://schemas.microsoft.com/office/drawing/2014/main" id="{ACEA53BB-6596-417A-9EA5-A4A3D5C48B23}"/>
              </a:ext>
            </a:extLst>
          </p:cNvPr>
          <p:cNvPicPr>
            <a:picLocks noChangeAspect="1"/>
          </p:cNvPicPr>
          <p:nvPr/>
        </p:nvPicPr>
        <p:blipFill>
          <a:blip r:embed="rId2"/>
          <a:stretch>
            <a:fillRect/>
          </a:stretch>
        </p:blipFill>
        <p:spPr>
          <a:xfrm>
            <a:off x="637309" y="3433330"/>
            <a:ext cx="4946072" cy="2803813"/>
          </a:xfrm>
          <a:prstGeom prst="rect">
            <a:avLst/>
          </a:prstGeom>
        </p:spPr>
      </p:pic>
      <p:pic>
        <p:nvPicPr>
          <p:cNvPr id="6" name="Picture 6" descr="A group of people sitting at a table&#10;&#10;Description generated with high confidence">
            <a:extLst>
              <a:ext uri="{FF2B5EF4-FFF2-40B4-BE49-F238E27FC236}">
                <a16:creationId xmlns="" xmlns:a16="http://schemas.microsoft.com/office/drawing/2014/main" id="{D29F0CD9-55B9-4AB0-B4F6-FCAAEFAD9BF3}"/>
              </a:ext>
            </a:extLst>
          </p:cNvPr>
          <p:cNvPicPr>
            <a:picLocks noChangeAspect="1"/>
          </p:cNvPicPr>
          <p:nvPr/>
        </p:nvPicPr>
        <p:blipFill>
          <a:blip r:embed="rId3"/>
          <a:stretch>
            <a:fillRect/>
          </a:stretch>
        </p:blipFill>
        <p:spPr>
          <a:xfrm>
            <a:off x="5902036" y="2934566"/>
            <a:ext cx="5888181" cy="3302577"/>
          </a:xfrm>
          <a:prstGeom prst="rect">
            <a:avLst/>
          </a:prstGeom>
        </p:spPr>
      </p:pic>
    </p:spTree>
    <p:extLst>
      <p:ext uri="{BB962C8B-B14F-4D97-AF65-F5344CB8AC3E}">
        <p14:creationId xmlns:p14="http://schemas.microsoft.com/office/powerpoint/2010/main" val="15836181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C01DFCB-CA92-41C3-B95C-FB16CC01C733}"/>
              </a:ext>
            </a:extLst>
          </p:cNvPr>
          <p:cNvSpPr>
            <a:spLocks noGrp="1"/>
          </p:cNvSpPr>
          <p:nvPr>
            <p:ph type="title"/>
          </p:nvPr>
        </p:nvSpPr>
        <p:spPr/>
        <p:txBody>
          <a:bodyPr>
            <a:normAutofit fontScale="90000"/>
          </a:bodyPr>
          <a:lstStyle/>
          <a:p>
            <a:r>
              <a:rPr lang="en-US" err="1"/>
              <a:t>Istražili</a:t>
            </a:r>
            <a:r>
              <a:rPr lang="en-US"/>
              <a:t> </a:t>
            </a:r>
            <a:r>
              <a:rPr lang="en-US" err="1"/>
              <a:t>smo</a:t>
            </a:r>
            <a:r>
              <a:rPr lang="en-US"/>
              <a:t>...</a:t>
            </a:r>
            <a:br>
              <a:rPr lang="en-US"/>
            </a:br>
            <a:r>
              <a:rPr lang="en-US" sz="2400"/>
              <a:t>- </a:t>
            </a:r>
            <a:r>
              <a:rPr lang="en-US" sz="2400" err="1"/>
              <a:t>klijanje</a:t>
            </a:r>
            <a:r>
              <a:rPr lang="en-US" sz="2400"/>
              <a:t> </a:t>
            </a:r>
            <a:r>
              <a:rPr lang="en-US" sz="2400" err="1"/>
              <a:t>sjemenki</a:t>
            </a:r>
            <a:r>
              <a:rPr lang="en-US" sz="2400"/>
              <a:t> </a:t>
            </a:r>
            <a:r>
              <a:rPr lang="en-US" sz="2400" err="1"/>
              <a:t>namočenih</a:t>
            </a:r>
            <a:r>
              <a:rPr lang="en-US" sz="2400"/>
              <a:t> </a:t>
            </a:r>
            <a:r>
              <a:rPr lang="en-US" sz="2400" err="1"/>
              <a:t>i</a:t>
            </a:r>
            <a:r>
              <a:rPr lang="en-US" sz="2400"/>
              <a:t> </a:t>
            </a:r>
            <a:r>
              <a:rPr lang="en-US" sz="2400" err="1"/>
              <a:t>nenamočenih</a:t>
            </a:r>
            <a:r>
              <a:rPr lang="en-US" sz="2400"/>
              <a:t/>
            </a:r>
            <a:br>
              <a:rPr lang="en-US" sz="2400"/>
            </a:br>
            <a:r>
              <a:rPr lang="en-US" sz="2400"/>
              <a:t>- </a:t>
            </a:r>
            <a:r>
              <a:rPr lang="en-US" sz="2400" err="1"/>
              <a:t>klijanje</a:t>
            </a:r>
            <a:r>
              <a:rPr lang="en-US" sz="2400"/>
              <a:t> </a:t>
            </a:r>
            <a:r>
              <a:rPr lang="en-US" sz="2400" err="1"/>
              <a:t>sjemenki</a:t>
            </a:r>
            <a:r>
              <a:rPr lang="en-US" sz="2400"/>
              <a:t> </a:t>
            </a:r>
            <a:r>
              <a:rPr lang="en-US" sz="2400" err="1"/>
              <a:t>zalijevanih</a:t>
            </a:r>
            <a:r>
              <a:rPr lang="en-US" sz="2400"/>
              <a:t> </a:t>
            </a:r>
            <a:r>
              <a:rPr lang="en-US" sz="2400" err="1"/>
              <a:t>microbit</a:t>
            </a:r>
            <a:r>
              <a:rPr lang="en-US" sz="2400"/>
              <a:t> </a:t>
            </a:r>
            <a:r>
              <a:rPr lang="en-US" sz="2400" err="1"/>
              <a:t>kompletom</a:t>
            </a:r>
            <a:r>
              <a:rPr lang="en-US" sz="2400"/>
              <a:t/>
            </a:r>
            <a:br>
              <a:rPr lang="en-US" sz="2400"/>
            </a:br>
            <a:r>
              <a:rPr lang="en-US" sz="2400"/>
              <a:t>- </a:t>
            </a:r>
            <a:r>
              <a:rPr lang="en-US" sz="2400" err="1"/>
              <a:t>rast</a:t>
            </a:r>
            <a:r>
              <a:rPr lang="en-US" sz="2400"/>
              <a:t> </a:t>
            </a:r>
            <a:r>
              <a:rPr lang="hr-HR" sz="2400"/>
              <a:t>i</a:t>
            </a:r>
            <a:r>
              <a:rPr lang="en-US" sz="2400"/>
              <a:t> </a:t>
            </a:r>
            <a:r>
              <a:rPr lang="en-US" sz="2400" err="1"/>
              <a:t>broj</a:t>
            </a:r>
            <a:r>
              <a:rPr lang="en-US" sz="2400"/>
              <a:t> </a:t>
            </a:r>
            <a:r>
              <a:rPr lang="en-US" sz="2400" err="1"/>
              <a:t>listova</a:t>
            </a:r>
            <a:r>
              <a:rPr lang="en-US" sz="2400"/>
              <a:t/>
            </a:r>
            <a:br>
              <a:rPr lang="en-US" sz="2400"/>
            </a:br>
            <a:r>
              <a:rPr lang="hr-HR" sz="2400"/>
              <a:t/>
            </a:r>
            <a:br>
              <a:rPr lang="hr-HR" sz="2400"/>
            </a:br>
            <a:r>
              <a:rPr lang="hr-HR" sz="3200"/>
              <a:t>Praćenje…</a:t>
            </a:r>
            <a:r>
              <a:rPr lang="hr-HR" sz="2400"/>
              <a:t/>
            </a:r>
            <a:br>
              <a:rPr lang="hr-HR" sz="2400"/>
            </a:br>
            <a:r>
              <a:rPr lang="en-US" sz="2400"/>
              <a:t>- </a:t>
            </a:r>
            <a:r>
              <a:rPr lang="en-US" sz="2400" err="1"/>
              <a:t>bilježili</a:t>
            </a:r>
            <a:r>
              <a:rPr lang="en-US" sz="2400"/>
              <a:t> </a:t>
            </a:r>
            <a:r>
              <a:rPr lang="en-US" sz="2400" err="1"/>
              <a:t>smo</a:t>
            </a:r>
            <a:r>
              <a:rPr lang="en-US" sz="2400"/>
              <a:t> </a:t>
            </a:r>
            <a:r>
              <a:rPr lang="en-US" sz="2400" err="1"/>
              <a:t>zapažanja</a:t>
            </a:r>
            <a:r>
              <a:rPr lang="hr-HR" sz="2400"/>
              <a:t/>
            </a:r>
            <a:br>
              <a:rPr lang="hr-HR" sz="2400"/>
            </a:br>
            <a:r>
              <a:rPr lang="hr-HR" sz="2400"/>
              <a:t>utorkom i petkom u tablicu</a:t>
            </a:r>
            <a:br>
              <a:rPr lang="hr-HR" sz="2400"/>
            </a:br>
            <a:r>
              <a:rPr lang="hr-HR" sz="2400"/>
              <a:t>- zalijevali smo s 1 dl vode prema</a:t>
            </a:r>
            <a:br>
              <a:rPr lang="hr-HR" sz="2400"/>
            </a:br>
            <a:r>
              <a:rPr lang="hr-HR" sz="2400"/>
              <a:t>procjeni kada je potrebno</a:t>
            </a:r>
            <a:br>
              <a:rPr lang="hr-HR" sz="2400"/>
            </a:br>
            <a:r>
              <a:rPr lang="hr-HR" sz="2400"/>
              <a:t>- </a:t>
            </a:r>
            <a:r>
              <a:rPr lang="hr-HR" sz="2400" err="1"/>
              <a:t>microbit</a:t>
            </a:r>
            <a:r>
              <a:rPr lang="hr-HR" sz="2400"/>
              <a:t> smo programirali za zalijevanje</a:t>
            </a:r>
            <a:r>
              <a:rPr lang="en-US" sz="2400"/>
              <a:t/>
            </a:r>
            <a:br>
              <a:rPr lang="en-US" sz="2400"/>
            </a:br>
            <a:r>
              <a:rPr lang="hr-HR" sz="2400"/>
              <a:t>- bilježili smo temperaturu</a:t>
            </a:r>
            <a:endParaRPr lang="en-US"/>
          </a:p>
        </p:txBody>
      </p:sp>
      <p:pic>
        <p:nvPicPr>
          <p:cNvPr id="4" name="Picture 4" descr="A close up of a piece of paper&#10;&#10;Description generated with high confidence">
            <a:extLst>
              <a:ext uri="{FF2B5EF4-FFF2-40B4-BE49-F238E27FC236}">
                <a16:creationId xmlns="" xmlns:a16="http://schemas.microsoft.com/office/drawing/2014/main" id="{38AFA49F-E065-4DD7-9062-DCF0AFA017F1}"/>
              </a:ext>
            </a:extLst>
          </p:cNvPr>
          <p:cNvPicPr>
            <a:picLocks noChangeAspect="1"/>
          </p:cNvPicPr>
          <p:nvPr/>
        </p:nvPicPr>
        <p:blipFill>
          <a:blip r:embed="rId2"/>
          <a:stretch>
            <a:fillRect/>
          </a:stretch>
        </p:blipFill>
        <p:spPr>
          <a:xfrm>
            <a:off x="6236891" y="2027582"/>
            <a:ext cx="5852102" cy="4392293"/>
          </a:xfrm>
          <a:prstGeom prst="rect">
            <a:avLst/>
          </a:prstGeom>
        </p:spPr>
      </p:pic>
    </p:spTree>
    <p:extLst>
      <p:ext uri="{BB962C8B-B14F-4D97-AF65-F5344CB8AC3E}">
        <p14:creationId xmlns:p14="http://schemas.microsoft.com/office/powerpoint/2010/main" val="24504275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 xmlns:a16="http://schemas.microsoft.com/office/drawing/2014/main" id="{1933904A-837A-4966-839D-8763013A66A9}"/>
              </a:ext>
            </a:extLst>
          </p:cNvPr>
          <p:cNvSpPr>
            <a:spLocks noGrp="1"/>
          </p:cNvSpPr>
          <p:nvPr>
            <p:ph type="title"/>
          </p:nvPr>
        </p:nvSpPr>
        <p:spPr/>
        <p:txBody>
          <a:bodyPr/>
          <a:lstStyle/>
          <a:p>
            <a:r>
              <a:rPr lang="hr-HR"/>
              <a:t>Klijanje…</a:t>
            </a:r>
          </a:p>
        </p:txBody>
      </p:sp>
      <p:pic>
        <p:nvPicPr>
          <p:cNvPr id="4" name="Slika 3">
            <a:extLst>
              <a:ext uri="{FF2B5EF4-FFF2-40B4-BE49-F238E27FC236}">
                <a16:creationId xmlns="" xmlns:a16="http://schemas.microsoft.com/office/drawing/2014/main" id="{71EF5A00-EC7D-4AE5-A103-81A7ADC509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007" y="1160206"/>
            <a:ext cx="3052916" cy="5088194"/>
          </a:xfrm>
          <a:prstGeom prst="rect">
            <a:avLst/>
          </a:prstGeom>
        </p:spPr>
      </p:pic>
      <p:pic>
        <p:nvPicPr>
          <p:cNvPr id="6" name="Slika 5">
            <a:extLst>
              <a:ext uri="{FF2B5EF4-FFF2-40B4-BE49-F238E27FC236}">
                <a16:creationId xmlns="" xmlns:a16="http://schemas.microsoft.com/office/drawing/2014/main" id="{47E27983-E28A-48C7-8B99-321E272D8A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2269" y="724311"/>
            <a:ext cx="5604387" cy="4203290"/>
          </a:xfrm>
          <a:prstGeom prst="rect">
            <a:avLst/>
          </a:prstGeom>
        </p:spPr>
      </p:pic>
      <p:pic>
        <p:nvPicPr>
          <p:cNvPr id="8" name="Slika 7">
            <a:extLst>
              <a:ext uri="{FF2B5EF4-FFF2-40B4-BE49-F238E27FC236}">
                <a16:creationId xmlns="" xmlns:a16="http://schemas.microsoft.com/office/drawing/2014/main" id="{2FD9B757-A25D-4C21-B32E-B8B7C43D01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09270" y="1930400"/>
            <a:ext cx="3609667" cy="4812889"/>
          </a:xfrm>
          <a:prstGeom prst="rect">
            <a:avLst/>
          </a:prstGeom>
        </p:spPr>
      </p:pic>
    </p:spTree>
    <p:extLst>
      <p:ext uri="{BB962C8B-B14F-4D97-AF65-F5344CB8AC3E}">
        <p14:creationId xmlns:p14="http://schemas.microsoft.com/office/powerpoint/2010/main" val="31178069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D27B3D5-37A2-44A0-BD8A-568671A43AB8}"/>
              </a:ext>
            </a:extLst>
          </p:cNvPr>
          <p:cNvSpPr>
            <a:spLocks noGrp="1"/>
          </p:cNvSpPr>
          <p:nvPr>
            <p:ph type="title"/>
          </p:nvPr>
        </p:nvSpPr>
        <p:spPr>
          <a:xfrm>
            <a:off x="677335" y="263106"/>
            <a:ext cx="8596668" cy="644014"/>
          </a:xfrm>
        </p:spPr>
        <p:txBody>
          <a:bodyPr>
            <a:normAutofit fontScale="90000"/>
          </a:bodyPr>
          <a:lstStyle/>
          <a:p>
            <a:r>
              <a:rPr lang="en-US" err="1"/>
              <a:t>Klijanje</a:t>
            </a:r>
            <a:r>
              <a:rPr lang="en-US"/>
              <a:t>...</a:t>
            </a:r>
            <a:br>
              <a:rPr lang="en-US"/>
            </a:br>
            <a:endParaRPr lang="en-US"/>
          </a:p>
        </p:txBody>
      </p:sp>
      <p:pic>
        <p:nvPicPr>
          <p:cNvPr id="5" name="Slika 4">
            <a:extLst>
              <a:ext uri="{FF2B5EF4-FFF2-40B4-BE49-F238E27FC236}">
                <a16:creationId xmlns="" xmlns:a16="http://schemas.microsoft.com/office/drawing/2014/main" id="{81B1C475-D3D1-4FB9-971E-01E9E4101F2A}"/>
              </a:ext>
            </a:extLst>
          </p:cNvPr>
          <p:cNvPicPr>
            <a:picLocks noChangeAspect="1"/>
          </p:cNvPicPr>
          <p:nvPr/>
        </p:nvPicPr>
        <p:blipFill>
          <a:blip r:embed="rId2"/>
          <a:stretch>
            <a:fillRect/>
          </a:stretch>
        </p:blipFill>
        <p:spPr>
          <a:xfrm>
            <a:off x="677335" y="1253614"/>
            <a:ext cx="9054917" cy="5341280"/>
          </a:xfrm>
          <a:prstGeom prst="rect">
            <a:avLst/>
          </a:prstGeom>
        </p:spPr>
      </p:pic>
    </p:spTree>
    <p:extLst>
      <p:ext uri="{BB962C8B-B14F-4D97-AF65-F5344CB8AC3E}">
        <p14:creationId xmlns:p14="http://schemas.microsoft.com/office/powerpoint/2010/main" val="13171284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 xmlns:a16="http://schemas.microsoft.com/office/drawing/2014/main" id="{1750EBC0-B983-4364-ACCA-DA30026D737A}"/>
              </a:ext>
            </a:extLst>
          </p:cNvPr>
          <p:cNvSpPr>
            <a:spLocks noGrp="1"/>
          </p:cNvSpPr>
          <p:nvPr>
            <p:ph type="title"/>
          </p:nvPr>
        </p:nvSpPr>
        <p:spPr>
          <a:xfrm>
            <a:off x="0" y="104874"/>
            <a:ext cx="8596668" cy="1320800"/>
          </a:xfrm>
        </p:spPr>
        <p:txBody>
          <a:bodyPr/>
          <a:lstStyle/>
          <a:p>
            <a:r>
              <a:rPr lang="hr-HR"/>
              <a:t>Rasti razvoj…</a:t>
            </a:r>
          </a:p>
        </p:txBody>
      </p:sp>
      <p:pic>
        <p:nvPicPr>
          <p:cNvPr id="4" name="Slika 3">
            <a:extLst>
              <a:ext uri="{FF2B5EF4-FFF2-40B4-BE49-F238E27FC236}">
                <a16:creationId xmlns="" xmlns:a16="http://schemas.microsoft.com/office/drawing/2014/main" id="{E5C080CE-7376-45A2-9407-9A0AC22181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66761"/>
            <a:ext cx="2105087" cy="3508478"/>
          </a:xfrm>
          <a:prstGeom prst="rect">
            <a:avLst/>
          </a:prstGeom>
        </p:spPr>
      </p:pic>
      <p:pic>
        <p:nvPicPr>
          <p:cNvPr id="6" name="Slika 5">
            <a:extLst>
              <a:ext uri="{FF2B5EF4-FFF2-40B4-BE49-F238E27FC236}">
                <a16:creationId xmlns="" xmlns:a16="http://schemas.microsoft.com/office/drawing/2014/main" id="{D351E8B1-E463-4F41-AFEA-705C838F7C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2543" y="3428999"/>
            <a:ext cx="2105088" cy="3508481"/>
          </a:xfrm>
          <a:prstGeom prst="rect">
            <a:avLst/>
          </a:prstGeom>
        </p:spPr>
      </p:pic>
      <p:pic>
        <p:nvPicPr>
          <p:cNvPr id="8" name="Slika 7">
            <a:extLst>
              <a:ext uri="{FF2B5EF4-FFF2-40B4-BE49-F238E27FC236}">
                <a16:creationId xmlns="" xmlns:a16="http://schemas.microsoft.com/office/drawing/2014/main" id="{67D76AB4-6A57-43C0-AEC7-A798BF6301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1713" y="620952"/>
            <a:ext cx="2517128" cy="4195213"/>
          </a:xfrm>
          <a:prstGeom prst="rect">
            <a:avLst/>
          </a:prstGeom>
        </p:spPr>
      </p:pic>
      <p:pic>
        <p:nvPicPr>
          <p:cNvPr id="12" name="Slika 11">
            <a:extLst>
              <a:ext uri="{FF2B5EF4-FFF2-40B4-BE49-F238E27FC236}">
                <a16:creationId xmlns="" xmlns:a16="http://schemas.microsoft.com/office/drawing/2014/main" id="{40048D43-DAAE-453B-96DC-2134D592D1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40692" y="2063136"/>
            <a:ext cx="4772000" cy="3579000"/>
          </a:xfrm>
          <a:prstGeom prst="rect">
            <a:avLst/>
          </a:prstGeom>
        </p:spPr>
      </p:pic>
      <p:pic>
        <p:nvPicPr>
          <p:cNvPr id="14" name="Slika 13">
            <a:extLst>
              <a:ext uri="{FF2B5EF4-FFF2-40B4-BE49-F238E27FC236}">
                <a16:creationId xmlns="" xmlns:a16="http://schemas.microsoft.com/office/drawing/2014/main" id="{C1E09455-E6DF-4F8E-B479-EC9014D8E21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15185" y="103354"/>
            <a:ext cx="3578790" cy="2684092"/>
          </a:xfrm>
          <a:prstGeom prst="rect">
            <a:avLst/>
          </a:prstGeom>
        </p:spPr>
      </p:pic>
      <p:pic>
        <p:nvPicPr>
          <p:cNvPr id="10" name="Slika 9">
            <a:extLst>
              <a:ext uri="{FF2B5EF4-FFF2-40B4-BE49-F238E27FC236}">
                <a16:creationId xmlns="" xmlns:a16="http://schemas.microsoft.com/office/drawing/2014/main" id="{94C2F7E6-89D1-4B95-A4AB-AD3E9115996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91838" y="3598607"/>
            <a:ext cx="4345858" cy="3259393"/>
          </a:xfrm>
          <a:prstGeom prst="rect">
            <a:avLst/>
          </a:prstGeom>
        </p:spPr>
      </p:pic>
    </p:spTree>
    <p:extLst>
      <p:ext uri="{BB962C8B-B14F-4D97-AF65-F5344CB8AC3E}">
        <p14:creationId xmlns:p14="http://schemas.microsoft.com/office/powerpoint/2010/main" val="37436102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 xmlns:a16="http://schemas.microsoft.com/office/drawing/2014/main" id="{57136079-5CA3-45A6-90C0-69F796C9FC8F}"/>
              </a:ext>
            </a:extLst>
          </p:cNvPr>
          <p:cNvSpPr>
            <a:spLocks noGrp="1"/>
          </p:cNvSpPr>
          <p:nvPr>
            <p:ph type="title"/>
          </p:nvPr>
        </p:nvSpPr>
        <p:spPr>
          <a:xfrm>
            <a:off x="677335" y="263106"/>
            <a:ext cx="8596668" cy="644014"/>
          </a:xfrm>
        </p:spPr>
        <p:txBody>
          <a:bodyPr>
            <a:normAutofit fontScale="90000"/>
          </a:bodyPr>
          <a:lstStyle/>
          <a:p>
            <a:r>
              <a:rPr lang="hr-HR"/>
              <a:t>Rast</a:t>
            </a:r>
            <a:r>
              <a:rPr lang="en-US"/>
              <a:t>...</a:t>
            </a:r>
            <a:br>
              <a:rPr lang="en-US"/>
            </a:br>
            <a:endParaRPr lang="en-US"/>
          </a:p>
        </p:txBody>
      </p:sp>
      <p:pic>
        <p:nvPicPr>
          <p:cNvPr id="11" name="Slika 10">
            <a:extLst>
              <a:ext uri="{FF2B5EF4-FFF2-40B4-BE49-F238E27FC236}">
                <a16:creationId xmlns="" xmlns:a16="http://schemas.microsoft.com/office/drawing/2014/main" id="{AB70B8FE-1ADE-4CF3-ADFF-5E1D21269A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46873" y="0"/>
            <a:ext cx="3245127" cy="4326835"/>
          </a:xfrm>
          <a:prstGeom prst="rect">
            <a:avLst/>
          </a:prstGeom>
        </p:spPr>
      </p:pic>
      <p:graphicFrame>
        <p:nvGraphicFramePr>
          <p:cNvPr id="8" name="Grafikon 7">
            <a:extLst>
              <a:ext uri="{FF2B5EF4-FFF2-40B4-BE49-F238E27FC236}">
                <a16:creationId xmlns="" xmlns:a16="http://schemas.microsoft.com/office/drawing/2014/main" id="{0B10D980-E5E5-4396-9A44-4BA4733468AD}"/>
              </a:ext>
            </a:extLst>
          </p:cNvPr>
          <p:cNvGraphicFramePr/>
          <p:nvPr>
            <p:extLst>
              <p:ext uri="{D42A27DB-BD31-4B8C-83A1-F6EECF244321}">
                <p14:modId xmlns:p14="http://schemas.microsoft.com/office/powerpoint/2010/main" val="866793799"/>
              </p:ext>
            </p:extLst>
          </p:nvPr>
        </p:nvGraphicFramePr>
        <p:xfrm>
          <a:off x="530086" y="984709"/>
          <a:ext cx="8914296" cy="549560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390348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 xmlns:a16="http://schemas.microsoft.com/office/drawing/2014/main" id="{DE2366DB-FFC7-4D75-8494-48E0EA271759}"/>
              </a:ext>
            </a:extLst>
          </p:cNvPr>
          <p:cNvSpPr>
            <a:spLocks noGrp="1"/>
          </p:cNvSpPr>
          <p:nvPr>
            <p:ph type="title"/>
          </p:nvPr>
        </p:nvSpPr>
        <p:spPr>
          <a:xfrm>
            <a:off x="677334" y="609600"/>
            <a:ext cx="8596668" cy="689113"/>
          </a:xfrm>
        </p:spPr>
        <p:txBody>
          <a:bodyPr/>
          <a:lstStyle/>
          <a:p>
            <a:r>
              <a:rPr lang="hr-HR"/>
              <a:t>Razvoj biljke…</a:t>
            </a:r>
          </a:p>
        </p:txBody>
      </p:sp>
      <p:graphicFrame>
        <p:nvGraphicFramePr>
          <p:cNvPr id="5" name="Grafikon 4">
            <a:extLst>
              <a:ext uri="{FF2B5EF4-FFF2-40B4-BE49-F238E27FC236}">
                <a16:creationId xmlns="" xmlns:a16="http://schemas.microsoft.com/office/drawing/2014/main" id="{E8B9B74F-09D2-47BD-AF70-D77DCEC12323}"/>
              </a:ext>
            </a:extLst>
          </p:cNvPr>
          <p:cNvGraphicFramePr/>
          <p:nvPr>
            <p:extLst>
              <p:ext uri="{D42A27DB-BD31-4B8C-83A1-F6EECF244321}">
                <p14:modId xmlns:p14="http://schemas.microsoft.com/office/powerpoint/2010/main" val="2739343743"/>
              </p:ext>
            </p:extLst>
          </p:nvPr>
        </p:nvGraphicFramePr>
        <p:xfrm>
          <a:off x="2032000" y="719666"/>
          <a:ext cx="8128000" cy="54186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287369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 xmlns:a16="http://schemas.microsoft.com/office/drawing/2014/main" id="{099AE6B4-FACF-4FA2-8543-308754F458F1}"/>
              </a:ext>
            </a:extLst>
          </p:cNvPr>
          <p:cNvSpPr>
            <a:spLocks noGrp="1"/>
          </p:cNvSpPr>
          <p:nvPr>
            <p:ph type="title"/>
          </p:nvPr>
        </p:nvSpPr>
        <p:spPr/>
        <p:txBody>
          <a:bodyPr>
            <a:normAutofit fontScale="90000"/>
          </a:bodyPr>
          <a:lstStyle/>
          <a:p>
            <a:r>
              <a:rPr lang="hr-HR"/>
              <a:t>Mogući </a:t>
            </a:r>
            <a:r>
              <a:rPr lang="hr-HR" err="1"/>
              <a:t>destraktori</a:t>
            </a:r>
            <a:r>
              <a:rPr lang="hr-HR"/>
              <a:t> istraživanja:</a:t>
            </a:r>
            <a:br>
              <a:rPr lang="hr-HR"/>
            </a:br>
            <a:r>
              <a:rPr lang="hr-HR"/>
              <a:t>- temperatura u razredu ponekad previsoka</a:t>
            </a:r>
            <a:br>
              <a:rPr lang="hr-HR"/>
            </a:br>
            <a:r>
              <a:rPr lang="hr-HR"/>
              <a:t>- senzor vlage</a:t>
            </a:r>
            <a:br>
              <a:rPr lang="hr-HR"/>
            </a:br>
            <a:r>
              <a:rPr lang="hr-HR"/>
              <a:t>- vrijednost vlage na </a:t>
            </a:r>
            <a:r>
              <a:rPr lang="hr-HR" err="1"/>
              <a:t>microbitu</a:t>
            </a:r>
            <a:r>
              <a:rPr lang="hr-HR"/>
              <a:t/>
            </a:r>
            <a:br>
              <a:rPr lang="hr-HR"/>
            </a:br>
            <a:endParaRPr lang="hr-HR"/>
          </a:p>
        </p:txBody>
      </p:sp>
      <p:pic>
        <p:nvPicPr>
          <p:cNvPr id="4" name="Slika 3">
            <a:extLst>
              <a:ext uri="{FF2B5EF4-FFF2-40B4-BE49-F238E27FC236}">
                <a16:creationId xmlns="" xmlns:a16="http://schemas.microsoft.com/office/drawing/2014/main" id="{2D044094-176A-456D-9F56-D058A6D32F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7334" y="2933289"/>
            <a:ext cx="5152104" cy="3864078"/>
          </a:xfrm>
          <a:prstGeom prst="rect">
            <a:avLst/>
          </a:prstGeom>
        </p:spPr>
      </p:pic>
      <p:pic>
        <p:nvPicPr>
          <p:cNvPr id="7" name="Slika 6">
            <a:extLst>
              <a:ext uri="{FF2B5EF4-FFF2-40B4-BE49-F238E27FC236}">
                <a16:creationId xmlns="" xmlns:a16="http://schemas.microsoft.com/office/drawing/2014/main" id="{96F36F82-75B3-446D-9F08-10F9551526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2463" y="2319592"/>
            <a:ext cx="3358331" cy="4477775"/>
          </a:xfrm>
          <a:prstGeom prst="rect">
            <a:avLst/>
          </a:prstGeom>
        </p:spPr>
      </p:pic>
    </p:spTree>
    <p:extLst>
      <p:ext uri="{BB962C8B-B14F-4D97-AF65-F5344CB8AC3E}">
        <p14:creationId xmlns:p14="http://schemas.microsoft.com/office/powerpoint/2010/main" val="37787646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 xmlns:a16="http://schemas.microsoft.com/office/drawing/2014/main" id="{A5EC15E9-4445-4911-AFBD-F90727D16DEB}"/>
              </a:ext>
            </a:extLst>
          </p:cNvPr>
          <p:cNvSpPr>
            <a:spLocks noGrp="1"/>
          </p:cNvSpPr>
          <p:nvPr>
            <p:ph type="title"/>
          </p:nvPr>
        </p:nvSpPr>
        <p:spPr/>
        <p:txBody>
          <a:bodyPr>
            <a:normAutofit fontScale="90000"/>
          </a:bodyPr>
          <a:lstStyle/>
          <a:p>
            <a:r>
              <a:rPr lang="hr-HR"/>
              <a:t>Zaključili smo…</a:t>
            </a:r>
            <a:br>
              <a:rPr lang="hr-HR"/>
            </a:br>
            <a:r>
              <a:rPr lang="hr-HR" sz="2700"/>
              <a:t>1) Namočene sjemenke </a:t>
            </a:r>
            <a:r>
              <a:rPr lang="hr-HR" sz="2700" i="1" err="1"/>
              <a:t>Phaseolus</a:t>
            </a:r>
            <a:r>
              <a:rPr lang="hr-HR" sz="2700" i="1"/>
              <a:t> </a:t>
            </a:r>
            <a:r>
              <a:rPr lang="hr-HR" sz="2700" i="1" err="1"/>
              <a:t>vulgaris</a:t>
            </a:r>
            <a:r>
              <a:rPr lang="hr-HR" sz="2700" i="1"/>
              <a:t> </a:t>
            </a:r>
            <a:r>
              <a:rPr lang="hr-HR" sz="2700"/>
              <a:t>su slabo klijave</a:t>
            </a:r>
            <a:br>
              <a:rPr lang="hr-HR" sz="2700"/>
            </a:br>
            <a:r>
              <a:rPr lang="hr-HR" sz="2700"/>
              <a:t>2) Suhe sjemenke </a:t>
            </a:r>
            <a:r>
              <a:rPr lang="hr-HR" sz="2700" i="1" err="1"/>
              <a:t>Vicia</a:t>
            </a:r>
            <a:r>
              <a:rPr lang="hr-HR" sz="2700" i="1"/>
              <a:t> </a:t>
            </a:r>
            <a:r>
              <a:rPr lang="hr-HR" sz="2700" i="1" err="1"/>
              <a:t>faba</a:t>
            </a:r>
            <a:r>
              <a:rPr lang="hr-HR" sz="2700" i="1"/>
              <a:t> </a:t>
            </a:r>
            <a:r>
              <a:rPr lang="hr-HR" sz="2700"/>
              <a:t>imaju odličnu klijavost</a:t>
            </a:r>
            <a:br>
              <a:rPr lang="hr-HR" sz="2700"/>
            </a:br>
            <a:r>
              <a:rPr lang="hr-HR" sz="2700"/>
              <a:t>3) </a:t>
            </a:r>
            <a:r>
              <a:rPr lang="hr-HR" sz="2700" err="1"/>
              <a:t>Microbit</a:t>
            </a:r>
            <a:r>
              <a:rPr lang="hr-HR" sz="2700"/>
              <a:t> komplet nije imao utjecaj na poboljšanje klijavosti</a:t>
            </a:r>
            <a:br>
              <a:rPr lang="hr-HR" sz="2700"/>
            </a:br>
            <a:r>
              <a:rPr lang="hr-HR" sz="2700"/>
              <a:t>4) Sve biljke su podjednako napredovale u rastu (visina stabljike)</a:t>
            </a:r>
            <a:br>
              <a:rPr lang="hr-HR" sz="2700"/>
            </a:br>
            <a:r>
              <a:rPr lang="hr-HR" sz="2700"/>
              <a:t>5) </a:t>
            </a:r>
            <a:r>
              <a:rPr lang="hr-HR" sz="2700" err="1"/>
              <a:t>Phaseolus</a:t>
            </a:r>
            <a:r>
              <a:rPr lang="hr-HR" sz="2700"/>
              <a:t> je slabije razvijao listove u odnosu na vrstu </a:t>
            </a:r>
            <a:r>
              <a:rPr lang="hr-HR" sz="2700" err="1"/>
              <a:t>Vicia</a:t>
            </a:r>
            <a:r>
              <a:rPr lang="hr-HR" sz="2700"/>
              <a:t/>
            </a:r>
            <a:br>
              <a:rPr lang="hr-HR" sz="2700"/>
            </a:br>
            <a:r>
              <a:rPr lang="hr-HR" sz="2700"/>
              <a:t>6) </a:t>
            </a:r>
            <a:r>
              <a:rPr lang="hr-HR" sz="2700" err="1"/>
              <a:t>Microbit</a:t>
            </a:r>
            <a:r>
              <a:rPr lang="hr-HR" sz="2700"/>
              <a:t> komplet nije pridonio boljem razvoju biljke </a:t>
            </a:r>
            <a:r>
              <a:rPr lang="hr-HR" sz="2700" err="1"/>
              <a:t>Phaseolus</a:t>
            </a:r>
            <a:endParaRPr lang="hr-HR" sz="2700"/>
          </a:p>
        </p:txBody>
      </p:sp>
    </p:spTree>
    <p:extLst>
      <p:ext uri="{BB962C8B-B14F-4D97-AF65-F5344CB8AC3E}">
        <p14:creationId xmlns:p14="http://schemas.microsoft.com/office/powerpoint/2010/main" val="40432581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 xmlns:a16="http://schemas.microsoft.com/office/drawing/2014/main" id="{A52906D0-20CC-4A7E-B45B-271AF845C8AB}"/>
              </a:ext>
            </a:extLst>
          </p:cNvPr>
          <p:cNvSpPr>
            <a:spLocks noGrp="1"/>
          </p:cNvSpPr>
          <p:nvPr>
            <p:ph type="title"/>
          </p:nvPr>
        </p:nvSpPr>
        <p:spPr>
          <a:xfrm>
            <a:off x="411863" y="358878"/>
            <a:ext cx="8596668" cy="688257"/>
          </a:xfrm>
        </p:spPr>
        <p:txBody>
          <a:bodyPr>
            <a:normAutofit fontScale="90000"/>
          </a:bodyPr>
          <a:lstStyle/>
          <a:p>
            <a:r>
              <a:rPr lang="hr-HR" dirty="0"/>
              <a:t>Napravili smo i slikovnicu…</a:t>
            </a:r>
            <a:br>
              <a:rPr lang="hr-HR" dirty="0"/>
            </a:br>
            <a:r>
              <a:rPr lang="hr-HR" dirty="0"/>
              <a:t/>
            </a:r>
            <a:br>
              <a:rPr lang="hr-HR" dirty="0"/>
            </a:br>
            <a:r>
              <a:rPr lang="hr-HR" dirty="0"/>
              <a:t/>
            </a:r>
            <a:br>
              <a:rPr lang="hr-HR" dirty="0"/>
            </a:br>
            <a:endParaRPr lang="hr-HR" dirty="0"/>
          </a:p>
        </p:txBody>
      </p:sp>
      <p:pic>
        <p:nvPicPr>
          <p:cNvPr id="4" name="Slika 3">
            <a:extLst>
              <a:ext uri="{FF2B5EF4-FFF2-40B4-BE49-F238E27FC236}">
                <a16:creationId xmlns="" xmlns:a16="http://schemas.microsoft.com/office/drawing/2014/main" id="{750A95D7-D80F-4DE5-A7F6-BD41419B37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0155" y="1201685"/>
            <a:ext cx="9925664" cy="5583186"/>
          </a:xfrm>
          <a:prstGeom prst="rect">
            <a:avLst/>
          </a:prstGeom>
        </p:spPr>
      </p:pic>
      <p:sp>
        <p:nvSpPr>
          <p:cNvPr id="5" name="TekstniOkvir 4">
            <a:extLst>
              <a:ext uri="{FF2B5EF4-FFF2-40B4-BE49-F238E27FC236}">
                <a16:creationId xmlns="" xmlns:a16="http://schemas.microsoft.com/office/drawing/2014/main" id="{535CE6DD-C5F8-4C41-B27E-10C69C2B4E32}"/>
              </a:ext>
            </a:extLst>
          </p:cNvPr>
          <p:cNvSpPr txBox="1"/>
          <p:nvPr/>
        </p:nvSpPr>
        <p:spPr>
          <a:xfrm>
            <a:off x="3743357" y="3393113"/>
            <a:ext cx="5265174" cy="1200329"/>
          </a:xfrm>
          <a:prstGeom prst="rect">
            <a:avLst/>
          </a:prstGeom>
          <a:noFill/>
        </p:spPr>
        <p:txBody>
          <a:bodyPr wrap="square" rtlCol="0">
            <a:spAutoFit/>
          </a:bodyPr>
          <a:lstStyle/>
          <a:p>
            <a:r>
              <a:rPr lang="hr-HR"/>
              <a:t/>
            </a:r>
            <a:br>
              <a:rPr lang="hr-HR"/>
            </a:br>
            <a:r>
              <a:rPr lang="hr-HR">
                <a:hlinkClick r:id="rId3"/>
              </a:rPr>
              <a:t>https://www.storyjumper.com/book/index/53455135/5ad2a07e8bfe9</a:t>
            </a:r>
            <a:endParaRPr lang="hr-HR"/>
          </a:p>
          <a:p>
            <a:endParaRPr lang="hr-HR"/>
          </a:p>
        </p:txBody>
      </p:sp>
      <p:pic>
        <p:nvPicPr>
          <p:cNvPr id="3" name="Slika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V="1">
            <a:off x="2149435" y="3689955"/>
            <a:ext cx="1068778" cy="606646"/>
          </a:xfrm>
          <a:prstGeom prst="rect">
            <a:avLst/>
          </a:prstGeom>
        </p:spPr>
      </p:pic>
    </p:spTree>
    <p:extLst>
      <p:ext uri="{BB962C8B-B14F-4D97-AF65-F5344CB8AC3E}">
        <p14:creationId xmlns:p14="http://schemas.microsoft.com/office/powerpoint/2010/main" val="17922406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8C204A0-C526-4652-BEF9-150C0C3BCCF0}"/>
              </a:ext>
            </a:extLst>
          </p:cNvPr>
          <p:cNvSpPr>
            <a:spLocks noGrp="1"/>
          </p:cNvSpPr>
          <p:nvPr>
            <p:ph type="title"/>
          </p:nvPr>
        </p:nvSpPr>
        <p:spPr/>
        <p:txBody>
          <a:bodyPr>
            <a:normAutofit/>
          </a:bodyPr>
          <a:lstStyle/>
          <a:p>
            <a:r>
              <a:rPr lang="en-US" sz="4800" b="1"/>
              <a:t>MODELNE BILJKE</a:t>
            </a:r>
          </a:p>
        </p:txBody>
      </p:sp>
      <p:sp>
        <p:nvSpPr>
          <p:cNvPr id="3" name="Content Placeholder 2">
            <a:extLst>
              <a:ext uri="{FF2B5EF4-FFF2-40B4-BE49-F238E27FC236}">
                <a16:creationId xmlns="" xmlns:a16="http://schemas.microsoft.com/office/drawing/2014/main" id="{2D0843D9-4115-46D0-8F73-C99BC8DEE641}"/>
              </a:ext>
            </a:extLst>
          </p:cNvPr>
          <p:cNvSpPr>
            <a:spLocks noGrp="1"/>
          </p:cNvSpPr>
          <p:nvPr>
            <p:ph sz="half" idx="1"/>
          </p:nvPr>
        </p:nvSpPr>
        <p:spPr/>
        <p:txBody>
          <a:bodyPr vert="horz" lIns="91440" tIns="45720" rIns="91440" bIns="45720" rtlCol="0" anchor="t">
            <a:normAutofit fontScale="92500" lnSpcReduction="20000"/>
          </a:bodyPr>
          <a:lstStyle/>
          <a:p>
            <a:pPr marL="0" indent="0">
              <a:buNone/>
            </a:pPr>
            <a:r>
              <a:rPr lang="en-US" sz="2400" b="1" dirty="0"/>
              <a:t>GRAH TREŠNJEVAC</a:t>
            </a:r>
          </a:p>
          <a:p>
            <a:pPr marL="0" indent="0">
              <a:buNone/>
            </a:pPr>
            <a:r>
              <a:rPr lang="en-US" sz="2400" b="1" i="1" dirty="0" err="1"/>
              <a:t>Phaseolus</a:t>
            </a:r>
            <a:r>
              <a:rPr lang="en-US" sz="2400" b="1" i="1" dirty="0"/>
              <a:t> vulgaris L.</a:t>
            </a:r>
          </a:p>
          <a:p>
            <a:pPr marL="0" indent="0">
              <a:buNone/>
            </a:pPr>
            <a:r>
              <a:rPr lang="en-US" sz="2000" dirty="0" err="1"/>
              <a:t>Pripada</a:t>
            </a:r>
            <a:r>
              <a:rPr lang="en-US" sz="2000" dirty="0"/>
              <a:t> </a:t>
            </a:r>
            <a:r>
              <a:rPr lang="en-US" sz="2000" dirty="0" err="1"/>
              <a:t>porodici</a:t>
            </a:r>
            <a:r>
              <a:rPr lang="en-US" sz="2000" dirty="0"/>
              <a:t> </a:t>
            </a:r>
            <a:r>
              <a:rPr lang="en-US" sz="2000" dirty="0" err="1"/>
              <a:t>mahunarki</a:t>
            </a:r>
            <a:r>
              <a:rPr lang="en-US" sz="2000" dirty="0"/>
              <a:t>.</a:t>
            </a:r>
            <a:endParaRPr lang="en-US" sz="2400" b="1" i="1" dirty="0"/>
          </a:p>
          <a:p>
            <a:pPr marL="0" indent="0">
              <a:buNone/>
            </a:pPr>
            <a:r>
              <a:rPr lang="en-US" sz="2000" dirty="0" err="1"/>
              <a:t>Uzgaja</a:t>
            </a:r>
            <a:r>
              <a:rPr lang="en-US" sz="2000" dirty="0"/>
              <a:t> se </a:t>
            </a:r>
            <a:r>
              <a:rPr lang="en-US" sz="2000" dirty="0" err="1"/>
              <a:t>nasvim</a:t>
            </a:r>
            <a:r>
              <a:rPr lang="en-US" sz="2000" dirty="0"/>
              <a:t> </a:t>
            </a:r>
            <a:r>
              <a:rPr lang="en-US" sz="2000" dirty="0" err="1"/>
              <a:t>kontinentima</a:t>
            </a:r>
            <a:r>
              <a:rPr lang="en-US" sz="2000" dirty="0"/>
              <a:t> </a:t>
            </a:r>
            <a:r>
              <a:rPr lang="en-US" sz="2000" dirty="0" err="1"/>
              <a:t>osim</a:t>
            </a:r>
            <a:r>
              <a:rPr lang="en-US" sz="2000" dirty="0"/>
              <a:t> </a:t>
            </a:r>
            <a:r>
              <a:rPr lang="en-US" sz="2000" dirty="0" err="1"/>
              <a:t>na</a:t>
            </a:r>
            <a:r>
              <a:rPr lang="en-US" sz="2000" dirty="0"/>
              <a:t> </a:t>
            </a:r>
            <a:r>
              <a:rPr lang="en-US" sz="2000" dirty="0" err="1"/>
              <a:t>antartici</a:t>
            </a:r>
            <a:r>
              <a:rPr lang="en-US" sz="2000" dirty="0"/>
              <a:t>.</a:t>
            </a:r>
          </a:p>
          <a:p>
            <a:pPr marL="0" indent="0">
              <a:buNone/>
            </a:pPr>
            <a:r>
              <a:rPr lang="en-US" sz="2000" dirty="0" err="1"/>
              <a:t>Potječe</a:t>
            </a:r>
            <a:r>
              <a:rPr lang="en-US" sz="2000" dirty="0"/>
              <a:t> </a:t>
            </a:r>
            <a:r>
              <a:rPr lang="en-US" sz="2000" dirty="0" err="1"/>
              <a:t>iz</a:t>
            </a:r>
            <a:r>
              <a:rPr lang="en-US" sz="2000" dirty="0"/>
              <a:t> </a:t>
            </a:r>
            <a:r>
              <a:rPr lang="en-US" sz="2000" dirty="0" err="1"/>
              <a:t>središnje</a:t>
            </a:r>
            <a:r>
              <a:rPr lang="en-US" sz="2000" dirty="0"/>
              <a:t> </a:t>
            </a:r>
            <a:r>
              <a:rPr lang="en-US" sz="2000" dirty="0" err="1"/>
              <a:t>i</a:t>
            </a:r>
            <a:r>
              <a:rPr lang="en-US" sz="2000" dirty="0"/>
              <a:t> </a:t>
            </a:r>
            <a:r>
              <a:rPr lang="en-US" sz="2000" dirty="0" err="1"/>
              <a:t>južne</a:t>
            </a:r>
            <a:r>
              <a:rPr lang="en-US" sz="2000" dirty="0"/>
              <a:t> </a:t>
            </a:r>
            <a:r>
              <a:rPr lang="en-US" sz="2000" dirty="0" err="1"/>
              <a:t>Amerike</a:t>
            </a:r>
            <a:r>
              <a:rPr lang="en-US" sz="2000" dirty="0"/>
              <a:t>.</a:t>
            </a:r>
          </a:p>
          <a:p>
            <a:pPr marL="0" indent="0">
              <a:buNone/>
            </a:pPr>
            <a:r>
              <a:rPr lang="en-US" sz="2000" dirty="0" err="1"/>
              <a:t>Osjetljiv</a:t>
            </a:r>
            <a:r>
              <a:rPr lang="en-US" sz="2000" dirty="0"/>
              <a:t> </a:t>
            </a:r>
            <a:r>
              <a:rPr lang="en-US" sz="2000" dirty="0" err="1"/>
              <a:t>na</a:t>
            </a:r>
            <a:r>
              <a:rPr lang="en-US" sz="2000" dirty="0"/>
              <a:t> </a:t>
            </a:r>
            <a:r>
              <a:rPr lang="en-US" sz="2000" dirty="0" err="1"/>
              <a:t>hladnoću</a:t>
            </a:r>
            <a:r>
              <a:rPr lang="en-US" sz="2000" dirty="0"/>
              <a:t>.</a:t>
            </a:r>
          </a:p>
          <a:p>
            <a:pPr marL="0" indent="0">
              <a:buNone/>
            </a:pPr>
            <a:r>
              <a:rPr lang="en-US" sz="2000" dirty="0" err="1"/>
              <a:t>Sjeme</a:t>
            </a:r>
            <a:r>
              <a:rPr lang="en-US" sz="2000" dirty="0"/>
              <a:t> </a:t>
            </a:r>
            <a:r>
              <a:rPr lang="en-US" sz="2000" dirty="0" err="1"/>
              <a:t>klije</a:t>
            </a:r>
            <a:r>
              <a:rPr lang="en-US" sz="2000" dirty="0"/>
              <a:t> </a:t>
            </a:r>
            <a:r>
              <a:rPr lang="en-US" sz="2000" dirty="0" err="1"/>
              <a:t>oko</a:t>
            </a:r>
            <a:r>
              <a:rPr lang="en-US" sz="2000" dirty="0"/>
              <a:t> 10 dana, a </a:t>
            </a:r>
            <a:r>
              <a:rPr lang="en-US" sz="2000" dirty="0" err="1"/>
              <a:t>nakon</a:t>
            </a:r>
            <a:r>
              <a:rPr lang="en-US" sz="2000" dirty="0"/>
              <a:t> </a:t>
            </a:r>
            <a:r>
              <a:rPr lang="en-US" sz="2000" dirty="0" err="1"/>
              <a:t>što</a:t>
            </a:r>
            <a:r>
              <a:rPr lang="en-US" sz="2000" dirty="0"/>
              <a:t> </a:t>
            </a:r>
            <a:r>
              <a:rPr lang="en-US" sz="2000" dirty="0" err="1"/>
              <a:t>proklije</a:t>
            </a:r>
            <a:r>
              <a:rPr lang="en-US" sz="2000" dirty="0"/>
              <a:t> </a:t>
            </a:r>
            <a:r>
              <a:rPr lang="en-US" sz="2000" dirty="0" err="1"/>
              <a:t>biljka</a:t>
            </a:r>
            <a:r>
              <a:rPr lang="en-US" sz="2000" dirty="0"/>
              <a:t> </a:t>
            </a:r>
            <a:r>
              <a:rPr lang="en-US" sz="2000" dirty="0" err="1"/>
              <a:t>brzo</a:t>
            </a:r>
            <a:r>
              <a:rPr lang="en-US" sz="2000" dirty="0"/>
              <a:t> </a:t>
            </a:r>
            <a:r>
              <a:rPr lang="en-US" sz="2000" dirty="0" err="1"/>
              <a:t>napreduje</a:t>
            </a:r>
            <a:r>
              <a:rPr lang="en-US" sz="2000" dirty="0"/>
              <a:t>.</a:t>
            </a:r>
          </a:p>
          <a:p>
            <a:pPr marL="0" indent="0">
              <a:buNone/>
            </a:pPr>
            <a:r>
              <a:rPr lang="en-US" sz="2000" dirty="0" err="1"/>
              <a:t>Sadrži</a:t>
            </a:r>
            <a:r>
              <a:rPr lang="en-US" sz="2000" dirty="0"/>
              <a:t> </a:t>
            </a:r>
            <a:r>
              <a:rPr lang="en-US" sz="2000" dirty="0" err="1"/>
              <a:t>bjelančevine</a:t>
            </a:r>
            <a:r>
              <a:rPr lang="en-US" sz="2000" dirty="0"/>
              <a:t> </a:t>
            </a:r>
            <a:r>
              <a:rPr lang="en-US" sz="2000" dirty="0" err="1"/>
              <a:t>i</a:t>
            </a:r>
            <a:r>
              <a:rPr lang="en-US" sz="2000" dirty="0"/>
              <a:t> </a:t>
            </a:r>
            <a:r>
              <a:rPr lang="en-US" sz="2000" dirty="0" err="1"/>
              <a:t>minerale</a:t>
            </a:r>
            <a:r>
              <a:rPr lang="en-US" sz="2000" dirty="0"/>
              <a:t> (N, K, Ca, Fe, P, Mg, Zn </a:t>
            </a:r>
            <a:r>
              <a:rPr lang="en-US" sz="2000" dirty="0" err="1"/>
              <a:t>i</a:t>
            </a:r>
            <a:r>
              <a:rPr lang="en-US" sz="2000" dirty="0"/>
              <a:t> Na)</a:t>
            </a:r>
          </a:p>
          <a:p>
            <a:pPr marL="0" indent="0">
              <a:buNone/>
            </a:pPr>
            <a:endParaRPr lang="en-US" i="1" dirty="0"/>
          </a:p>
        </p:txBody>
      </p:sp>
      <p:sp>
        <p:nvSpPr>
          <p:cNvPr id="5" name="Content Placeholder 4">
            <a:extLst>
              <a:ext uri="{FF2B5EF4-FFF2-40B4-BE49-F238E27FC236}">
                <a16:creationId xmlns="" xmlns:a16="http://schemas.microsoft.com/office/drawing/2014/main" id="{1E3EFDEE-B8E2-4BF4-925E-B058409F4E1B}"/>
              </a:ext>
            </a:extLst>
          </p:cNvPr>
          <p:cNvSpPr>
            <a:spLocks noGrp="1"/>
          </p:cNvSpPr>
          <p:nvPr>
            <p:ph sz="half" idx="2"/>
          </p:nvPr>
        </p:nvSpPr>
        <p:spPr/>
        <p:txBody>
          <a:bodyPr vert="horz" lIns="91440" tIns="45720" rIns="91440" bIns="45720" rtlCol="0" anchor="t">
            <a:normAutofit fontScale="92500" lnSpcReduction="20000"/>
          </a:bodyPr>
          <a:lstStyle/>
          <a:p>
            <a:pPr marL="0" indent="0">
              <a:buNone/>
            </a:pPr>
            <a:r>
              <a:rPr lang="en-US" sz="2400" b="1"/>
              <a:t>BOB</a:t>
            </a:r>
          </a:p>
          <a:p>
            <a:pPr marL="0" indent="0">
              <a:buNone/>
            </a:pPr>
            <a:r>
              <a:rPr lang="en-US" sz="2400" b="1" i="1" err="1"/>
              <a:t>Vicia</a:t>
            </a:r>
            <a:r>
              <a:rPr lang="en-US" sz="2400" b="1" i="1"/>
              <a:t> </a:t>
            </a:r>
            <a:r>
              <a:rPr lang="en-US" sz="2400" b="1" i="1" err="1"/>
              <a:t>faba</a:t>
            </a:r>
            <a:r>
              <a:rPr lang="en-US" sz="2400" b="1" i="1"/>
              <a:t> L.</a:t>
            </a:r>
          </a:p>
          <a:p>
            <a:pPr marL="0" indent="0">
              <a:buNone/>
            </a:pPr>
            <a:r>
              <a:rPr lang="en-US" sz="2000" err="1"/>
              <a:t>Pripada</a:t>
            </a:r>
            <a:r>
              <a:rPr lang="en-US" sz="2000"/>
              <a:t> </a:t>
            </a:r>
            <a:r>
              <a:rPr lang="en-US" sz="2000" err="1"/>
              <a:t>porodici</a:t>
            </a:r>
            <a:r>
              <a:rPr lang="en-US" sz="2000"/>
              <a:t> </a:t>
            </a:r>
            <a:r>
              <a:rPr lang="en-US" sz="2000" err="1"/>
              <a:t>mahunarki</a:t>
            </a:r>
            <a:r>
              <a:rPr lang="en-US" sz="2000"/>
              <a:t>.</a:t>
            </a:r>
          </a:p>
          <a:p>
            <a:pPr marL="0" indent="0">
              <a:buNone/>
            </a:pPr>
            <a:r>
              <a:rPr lang="en-US" sz="2000" err="1"/>
              <a:t>Potječe</a:t>
            </a:r>
            <a:r>
              <a:rPr lang="en-US" sz="2000"/>
              <a:t> </a:t>
            </a:r>
            <a:r>
              <a:rPr lang="en-US" sz="2000" err="1"/>
              <a:t>iz</a:t>
            </a:r>
            <a:r>
              <a:rPr lang="en-US" sz="2000"/>
              <a:t> </a:t>
            </a:r>
            <a:r>
              <a:rPr lang="en-US" sz="2000" err="1"/>
              <a:t>sjeverne</a:t>
            </a:r>
            <a:r>
              <a:rPr lang="en-US" sz="2000"/>
              <a:t> </a:t>
            </a:r>
            <a:r>
              <a:rPr lang="en-US" sz="2000" err="1"/>
              <a:t>Afrike</a:t>
            </a:r>
            <a:r>
              <a:rPr lang="en-US" sz="2000"/>
              <a:t> I </a:t>
            </a:r>
            <a:r>
              <a:rPr lang="en-US" sz="2000" err="1"/>
              <a:t>jugozapadne</a:t>
            </a:r>
            <a:r>
              <a:rPr lang="en-US" sz="2000"/>
              <a:t> </a:t>
            </a:r>
            <a:r>
              <a:rPr lang="en-US" sz="2000" err="1"/>
              <a:t>Azije</a:t>
            </a:r>
            <a:r>
              <a:rPr lang="en-US" sz="2000"/>
              <a:t>.</a:t>
            </a:r>
            <a:endParaRPr lang="en-US" sz="2000">
              <a:solidFill>
                <a:schemeClr val="tx1"/>
              </a:solidFill>
            </a:endParaRPr>
          </a:p>
          <a:p>
            <a:pPr marL="0" indent="0">
              <a:buNone/>
            </a:pPr>
            <a:r>
              <a:rPr lang="en-US" sz="2000" err="1"/>
              <a:t>Sjeme</a:t>
            </a:r>
            <a:r>
              <a:rPr lang="en-US" sz="2000"/>
              <a:t> </a:t>
            </a:r>
            <a:r>
              <a:rPr lang="en-US" sz="2000" err="1"/>
              <a:t>klije</a:t>
            </a:r>
            <a:r>
              <a:rPr lang="en-US" sz="2000"/>
              <a:t> </a:t>
            </a:r>
            <a:r>
              <a:rPr lang="en-US" sz="2000" err="1"/>
              <a:t>oko</a:t>
            </a:r>
            <a:r>
              <a:rPr lang="en-US" sz="2000"/>
              <a:t> 10 dana, a </a:t>
            </a:r>
            <a:r>
              <a:rPr lang="en-US" sz="2000" err="1"/>
              <a:t>nakon</a:t>
            </a:r>
            <a:r>
              <a:rPr lang="en-US" sz="2000"/>
              <a:t> </a:t>
            </a:r>
            <a:r>
              <a:rPr lang="en-US" sz="2000" err="1"/>
              <a:t>što</a:t>
            </a:r>
            <a:r>
              <a:rPr lang="en-US" sz="2000"/>
              <a:t> </a:t>
            </a:r>
            <a:r>
              <a:rPr lang="en-US" sz="2000" err="1"/>
              <a:t>proklije</a:t>
            </a:r>
            <a:r>
              <a:rPr lang="en-US" sz="2000"/>
              <a:t> </a:t>
            </a:r>
            <a:r>
              <a:rPr lang="en-US" sz="2000" err="1"/>
              <a:t>biljka</a:t>
            </a:r>
            <a:r>
              <a:rPr lang="en-US" sz="2000"/>
              <a:t> </a:t>
            </a:r>
            <a:r>
              <a:rPr lang="en-US" sz="2000" err="1"/>
              <a:t>brzo</a:t>
            </a:r>
            <a:r>
              <a:rPr lang="en-US" sz="2000"/>
              <a:t> </a:t>
            </a:r>
            <a:r>
              <a:rPr lang="en-US" sz="2000" err="1"/>
              <a:t>napreduje</a:t>
            </a:r>
          </a:p>
          <a:p>
            <a:pPr marL="0" indent="0">
              <a:buNone/>
            </a:pPr>
            <a:r>
              <a:rPr lang="en-US" sz="2000" err="1"/>
              <a:t>Neosjetljiv</a:t>
            </a:r>
            <a:r>
              <a:rPr lang="en-US" sz="2000"/>
              <a:t> </a:t>
            </a:r>
            <a:r>
              <a:rPr lang="en-US" sz="2000" err="1"/>
              <a:t>na</a:t>
            </a:r>
            <a:r>
              <a:rPr lang="en-US" sz="2000"/>
              <a:t> </a:t>
            </a:r>
            <a:r>
              <a:rPr lang="en-US" sz="2000" err="1"/>
              <a:t>hladnoću</a:t>
            </a:r>
            <a:r>
              <a:rPr lang="en-US" sz="2000"/>
              <a:t>.</a:t>
            </a:r>
          </a:p>
          <a:p>
            <a:pPr marL="0" indent="0">
              <a:buNone/>
            </a:pPr>
            <a:r>
              <a:rPr lang="en-US" sz="2000" err="1"/>
              <a:t>Sadrži</a:t>
            </a:r>
            <a:r>
              <a:rPr lang="en-US" sz="2000"/>
              <a:t> </a:t>
            </a:r>
            <a:r>
              <a:rPr lang="en-US" sz="2000" err="1"/>
              <a:t>bjelnačevine</a:t>
            </a:r>
            <a:r>
              <a:rPr lang="en-US" sz="2000"/>
              <a:t>, </a:t>
            </a:r>
            <a:r>
              <a:rPr lang="en-US" sz="2000" err="1"/>
              <a:t>kalcij</a:t>
            </a:r>
            <a:r>
              <a:rPr lang="en-US" sz="2000"/>
              <a:t>, </a:t>
            </a:r>
            <a:r>
              <a:rPr lang="en-US" sz="2000" err="1"/>
              <a:t>željezo</a:t>
            </a:r>
            <a:r>
              <a:rPr lang="en-US" sz="2000"/>
              <a:t>, </a:t>
            </a:r>
            <a:r>
              <a:rPr lang="en-US" sz="2000" err="1"/>
              <a:t>fosfor</a:t>
            </a:r>
            <a:r>
              <a:rPr lang="en-US" sz="2000"/>
              <a:t> I </a:t>
            </a:r>
            <a:r>
              <a:rPr lang="en-US" sz="2000" err="1"/>
              <a:t>vlakna</a:t>
            </a:r>
            <a:r>
              <a:rPr lang="en-US" sz="2000"/>
              <a:t> – </a:t>
            </a:r>
            <a:r>
              <a:rPr lang="en-US" sz="2000" err="1"/>
              <a:t>izuzetno</a:t>
            </a:r>
            <a:r>
              <a:rPr lang="en-US" sz="2000"/>
              <a:t> </a:t>
            </a:r>
            <a:r>
              <a:rPr lang="en-US" sz="2000" err="1"/>
              <a:t>hranjiva</a:t>
            </a:r>
            <a:r>
              <a:rPr lang="en-US" sz="2000"/>
              <a:t> </a:t>
            </a:r>
            <a:r>
              <a:rPr lang="en-US" sz="2000" err="1"/>
              <a:t>namirnica</a:t>
            </a:r>
            <a:r>
              <a:rPr lang="en-US" sz="2000"/>
              <a:t>.</a:t>
            </a:r>
          </a:p>
          <a:p>
            <a:pPr marL="0" indent="0">
              <a:buNone/>
            </a:pPr>
            <a:endParaRPr lang="en-US"/>
          </a:p>
        </p:txBody>
      </p:sp>
    </p:spTree>
    <p:extLst>
      <p:ext uri="{BB962C8B-B14F-4D97-AF65-F5344CB8AC3E}">
        <p14:creationId xmlns:p14="http://schemas.microsoft.com/office/powerpoint/2010/main" val="24809933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238C0E3-C08D-4C9A-A0B1-8ED38F772E4A}"/>
              </a:ext>
            </a:extLst>
          </p:cNvPr>
          <p:cNvSpPr>
            <a:spLocks noGrp="1"/>
          </p:cNvSpPr>
          <p:nvPr>
            <p:ph type="title"/>
          </p:nvPr>
        </p:nvSpPr>
        <p:spPr/>
        <p:txBody>
          <a:bodyPr>
            <a:normAutofit fontScale="90000"/>
          </a:bodyPr>
          <a:lstStyle/>
          <a:p>
            <a:r>
              <a:rPr lang="en-US">
                <a:solidFill>
                  <a:srgbClr val="FFFFFF"/>
                </a:solidFill>
              </a:rPr>
              <a:t>HIPOTEZE:</a:t>
            </a:r>
            <a:br>
              <a:rPr lang="en-US">
                <a:solidFill>
                  <a:srgbClr val="FFFFFF"/>
                </a:solidFill>
              </a:rPr>
            </a:br>
            <a:r>
              <a:rPr lang="en-US" err="1">
                <a:solidFill>
                  <a:srgbClr val="FFFFFF"/>
                </a:solidFill>
              </a:rPr>
              <a:t>Grah</a:t>
            </a:r>
            <a:r>
              <a:rPr lang="en-US">
                <a:solidFill>
                  <a:srgbClr val="FFFFFF"/>
                </a:solidFill>
              </a:rPr>
              <a:t> </a:t>
            </a:r>
            <a:r>
              <a:rPr lang="en-US" err="1">
                <a:solidFill>
                  <a:srgbClr val="FFFFFF"/>
                </a:solidFill>
              </a:rPr>
              <a:t>zalijevan</a:t>
            </a:r>
            <a:r>
              <a:rPr lang="en-US">
                <a:solidFill>
                  <a:srgbClr val="FFFFFF"/>
                </a:solidFill>
              </a:rPr>
              <a:t> </a:t>
            </a:r>
            <a:r>
              <a:rPr lang="en-US" err="1">
                <a:solidFill>
                  <a:srgbClr val="FFFFFF"/>
                </a:solidFill>
              </a:rPr>
              <a:t>microbit</a:t>
            </a:r>
            <a:r>
              <a:rPr lang="en-US">
                <a:solidFill>
                  <a:srgbClr val="FFFFFF"/>
                </a:solidFill>
              </a:rPr>
              <a:t> </a:t>
            </a:r>
            <a:r>
              <a:rPr lang="en-US" err="1">
                <a:solidFill>
                  <a:srgbClr val="FFFFFF"/>
                </a:solidFill>
              </a:rPr>
              <a:t>kompletom</a:t>
            </a:r>
            <a:r>
              <a:rPr lang="en-US">
                <a:solidFill>
                  <a:srgbClr val="FFFFFF"/>
                </a:solidFill>
              </a:rPr>
              <a:t> </a:t>
            </a:r>
            <a:r>
              <a:rPr lang="en-US" err="1">
                <a:solidFill>
                  <a:srgbClr val="FFFFFF"/>
                </a:solidFill>
              </a:rPr>
              <a:t>će</a:t>
            </a:r>
            <a:r>
              <a:rPr lang="en-US">
                <a:solidFill>
                  <a:srgbClr val="FFFFFF"/>
                </a:solidFill>
              </a:rPr>
              <a:t> </a:t>
            </a:r>
            <a:r>
              <a:rPr lang="en-US" err="1">
                <a:solidFill>
                  <a:srgbClr val="FFFFFF"/>
                </a:solidFill>
              </a:rPr>
              <a:t>prije</a:t>
            </a:r>
            <a:r>
              <a:rPr lang="en-US">
                <a:solidFill>
                  <a:srgbClr val="FFFFFF"/>
                </a:solidFill>
              </a:rPr>
              <a:t> </a:t>
            </a:r>
            <a:r>
              <a:rPr lang="en-US" err="1">
                <a:solidFill>
                  <a:srgbClr val="FFFFFF"/>
                </a:solidFill>
              </a:rPr>
              <a:t>proklijati</a:t>
            </a:r>
            <a:r>
              <a:rPr lang="en-US">
                <a:solidFill>
                  <a:srgbClr val="FFFFFF"/>
                </a:solidFill>
              </a:rPr>
              <a:t> </a:t>
            </a:r>
            <a:r>
              <a:rPr lang="en-US" err="1">
                <a:solidFill>
                  <a:srgbClr val="FFFFFF"/>
                </a:solidFill>
              </a:rPr>
              <a:t>ako</a:t>
            </a:r>
            <a:r>
              <a:rPr lang="en-US">
                <a:solidFill>
                  <a:srgbClr val="FFFFFF"/>
                </a:solidFill>
              </a:rPr>
              <a:t> </a:t>
            </a:r>
            <a:r>
              <a:rPr lang="en-US" err="1">
                <a:solidFill>
                  <a:srgbClr val="FFFFFF"/>
                </a:solidFill>
              </a:rPr>
              <a:t>ima</a:t>
            </a:r>
            <a:r>
              <a:rPr lang="en-US">
                <a:solidFill>
                  <a:srgbClr val="FFFFFF"/>
                </a:solidFill>
              </a:rPr>
              <a:t> </a:t>
            </a:r>
            <a:r>
              <a:rPr lang="en-US" err="1">
                <a:solidFill>
                  <a:srgbClr val="FFFFFF"/>
                </a:solidFill>
              </a:rPr>
              <a:t>optimalnu</a:t>
            </a:r>
            <a:r>
              <a:rPr lang="en-US">
                <a:solidFill>
                  <a:srgbClr val="FFFFFF"/>
                </a:solidFill>
              </a:rPr>
              <a:t> </a:t>
            </a:r>
            <a:r>
              <a:rPr lang="en-US" err="1">
                <a:solidFill>
                  <a:srgbClr val="FFFFFF"/>
                </a:solidFill>
              </a:rPr>
              <a:t>količinu</a:t>
            </a:r>
            <a:r>
              <a:rPr lang="en-US">
                <a:solidFill>
                  <a:srgbClr val="FFFFFF"/>
                </a:solidFill>
              </a:rPr>
              <a:t> </a:t>
            </a:r>
            <a:r>
              <a:rPr lang="en-US" err="1">
                <a:solidFill>
                  <a:srgbClr val="FFFFFF"/>
                </a:solidFill>
              </a:rPr>
              <a:t>vode</a:t>
            </a:r>
            <a:r>
              <a:rPr lang="en-US">
                <a:solidFill>
                  <a:srgbClr val="FFFFFF"/>
                </a:solidFill>
              </a:rPr>
              <a:t>.</a:t>
            </a:r>
            <a:br>
              <a:rPr lang="en-US">
                <a:solidFill>
                  <a:srgbClr val="FFFFFF"/>
                </a:solidFill>
              </a:rPr>
            </a:br>
            <a:r>
              <a:rPr lang="en-US">
                <a:solidFill>
                  <a:srgbClr val="FFFFFF"/>
                </a:solidFill>
              </a:rPr>
              <a:t/>
            </a:r>
            <a:br>
              <a:rPr lang="en-US">
                <a:solidFill>
                  <a:srgbClr val="FFFFFF"/>
                </a:solidFill>
              </a:rPr>
            </a:br>
            <a:r>
              <a:rPr lang="en-US" err="1">
                <a:solidFill>
                  <a:srgbClr val="FFFFFF"/>
                </a:solidFill>
              </a:rPr>
              <a:t>Biljka</a:t>
            </a:r>
            <a:r>
              <a:rPr lang="en-US">
                <a:solidFill>
                  <a:srgbClr val="FFFFFF"/>
                </a:solidFill>
              </a:rPr>
              <a:t> </a:t>
            </a:r>
            <a:r>
              <a:rPr lang="en-US" err="1">
                <a:solidFill>
                  <a:srgbClr val="FFFFFF"/>
                </a:solidFill>
              </a:rPr>
              <a:t>zalijevana</a:t>
            </a:r>
            <a:r>
              <a:rPr lang="en-US">
                <a:solidFill>
                  <a:srgbClr val="FFFFFF"/>
                </a:solidFill>
              </a:rPr>
              <a:t> </a:t>
            </a:r>
            <a:r>
              <a:rPr lang="en-US" err="1">
                <a:solidFill>
                  <a:srgbClr val="FFFFFF"/>
                </a:solidFill>
              </a:rPr>
              <a:t>microbit</a:t>
            </a:r>
            <a:r>
              <a:rPr lang="en-US">
                <a:solidFill>
                  <a:srgbClr val="FFFFFF"/>
                </a:solidFill>
              </a:rPr>
              <a:t> </a:t>
            </a:r>
            <a:r>
              <a:rPr lang="en-US" err="1">
                <a:solidFill>
                  <a:srgbClr val="FFFFFF"/>
                </a:solidFill>
              </a:rPr>
              <a:t>kompletom</a:t>
            </a:r>
            <a:r>
              <a:rPr lang="en-US">
                <a:solidFill>
                  <a:srgbClr val="FFFFFF"/>
                </a:solidFill>
              </a:rPr>
              <a:t> </a:t>
            </a:r>
            <a:r>
              <a:rPr lang="en-US" err="1">
                <a:solidFill>
                  <a:srgbClr val="FFFFFF"/>
                </a:solidFill>
              </a:rPr>
              <a:t>će</a:t>
            </a:r>
            <a:r>
              <a:rPr lang="en-US">
                <a:solidFill>
                  <a:srgbClr val="FFFFFF"/>
                </a:solidFill>
              </a:rPr>
              <a:t> </a:t>
            </a:r>
            <a:r>
              <a:rPr lang="en-US" err="1">
                <a:solidFill>
                  <a:srgbClr val="FFFFFF"/>
                </a:solidFill>
              </a:rPr>
              <a:t>bolje</a:t>
            </a:r>
            <a:r>
              <a:rPr lang="en-US">
                <a:solidFill>
                  <a:srgbClr val="FFFFFF"/>
                </a:solidFill>
              </a:rPr>
              <a:t> </a:t>
            </a:r>
            <a:r>
              <a:rPr lang="en-US" err="1">
                <a:solidFill>
                  <a:srgbClr val="FFFFFF"/>
                </a:solidFill>
              </a:rPr>
              <a:t>napredovati</a:t>
            </a:r>
            <a:r>
              <a:rPr lang="en-US">
                <a:solidFill>
                  <a:srgbClr val="FFFFFF"/>
                </a:solidFill>
              </a:rPr>
              <a:t> </a:t>
            </a:r>
            <a:r>
              <a:rPr lang="en-US" err="1">
                <a:solidFill>
                  <a:srgbClr val="FFFFFF"/>
                </a:solidFill>
              </a:rPr>
              <a:t>ako</a:t>
            </a:r>
            <a:r>
              <a:rPr lang="en-US">
                <a:solidFill>
                  <a:srgbClr val="FFFFFF"/>
                </a:solidFill>
              </a:rPr>
              <a:t> </a:t>
            </a:r>
            <a:r>
              <a:rPr lang="en-US" err="1">
                <a:solidFill>
                  <a:srgbClr val="FFFFFF"/>
                </a:solidFill>
              </a:rPr>
              <a:t>ima</a:t>
            </a:r>
            <a:r>
              <a:rPr lang="en-US">
                <a:solidFill>
                  <a:srgbClr val="FFFFFF"/>
                </a:solidFill>
              </a:rPr>
              <a:t> </a:t>
            </a:r>
            <a:r>
              <a:rPr lang="en-US" err="1">
                <a:solidFill>
                  <a:srgbClr val="FFFFFF"/>
                </a:solidFill>
              </a:rPr>
              <a:t>optimalnu</a:t>
            </a:r>
            <a:r>
              <a:rPr lang="en-US">
                <a:solidFill>
                  <a:srgbClr val="FFFFFF"/>
                </a:solidFill>
              </a:rPr>
              <a:t> </a:t>
            </a:r>
            <a:r>
              <a:rPr lang="en-US" err="1">
                <a:solidFill>
                  <a:srgbClr val="FFFFFF"/>
                </a:solidFill>
              </a:rPr>
              <a:t>količinu</a:t>
            </a:r>
            <a:r>
              <a:rPr lang="en-US">
                <a:solidFill>
                  <a:srgbClr val="FFFFFF"/>
                </a:solidFill>
              </a:rPr>
              <a:t> </a:t>
            </a:r>
            <a:r>
              <a:rPr lang="en-US" err="1">
                <a:solidFill>
                  <a:srgbClr val="FFFFFF"/>
                </a:solidFill>
              </a:rPr>
              <a:t>vode</a:t>
            </a:r>
            <a:r>
              <a:rPr lang="en-US">
                <a:solidFill>
                  <a:srgbClr val="FFFFFF"/>
                </a:solidFill>
              </a:rPr>
              <a:t>.</a:t>
            </a:r>
          </a:p>
        </p:txBody>
      </p:sp>
    </p:spTree>
    <p:extLst>
      <p:ext uri="{BB962C8B-B14F-4D97-AF65-F5344CB8AC3E}">
        <p14:creationId xmlns:p14="http://schemas.microsoft.com/office/powerpoint/2010/main" val="12106004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77334" y="134587"/>
            <a:ext cx="8596668" cy="1320800"/>
          </a:xfrm>
        </p:spPr>
        <p:txBody>
          <a:bodyPr>
            <a:noAutofit/>
          </a:bodyPr>
          <a:lstStyle/>
          <a:p>
            <a:pPr algn="ctr"/>
            <a:r>
              <a:rPr lang="hr-HR" sz="4400" b="1" dirty="0" smtClean="0"/>
              <a:t>Programiranje se sastojalo od nekoliko koraka</a:t>
            </a:r>
            <a:endParaRPr lang="hr-HR" sz="4400" b="1" dirty="0"/>
          </a:p>
        </p:txBody>
      </p:sp>
      <p:sp>
        <p:nvSpPr>
          <p:cNvPr id="3" name="Rezervirano mjesto sadržaja 2"/>
          <p:cNvSpPr>
            <a:spLocks noGrp="1"/>
          </p:cNvSpPr>
          <p:nvPr>
            <p:ph sz="half" idx="1"/>
          </p:nvPr>
        </p:nvSpPr>
        <p:spPr>
          <a:xfrm>
            <a:off x="677334" y="1555668"/>
            <a:ext cx="4184035" cy="4485693"/>
          </a:xfrm>
        </p:spPr>
        <p:txBody>
          <a:bodyPr>
            <a:noAutofit/>
          </a:bodyPr>
          <a:lstStyle/>
          <a:p>
            <a:r>
              <a:rPr lang="hr-HR" sz="2400" b="1" dirty="0" smtClean="0"/>
              <a:t>Napisali  smo algoritam</a:t>
            </a:r>
          </a:p>
          <a:p>
            <a:r>
              <a:rPr lang="hr-HR" sz="2400" b="1" dirty="0" smtClean="0"/>
              <a:t>Nacrtali  dijagram tijeka</a:t>
            </a:r>
          </a:p>
          <a:p>
            <a:r>
              <a:rPr lang="hr-HR" sz="2400" b="1" dirty="0" smtClean="0"/>
              <a:t>Napisali program na računalu</a:t>
            </a:r>
          </a:p>
          <a:p>
            <a:r>
              <a:rPr lang="hr-HR" sz="2400" b="1" dirty="0" err="1" smtClean="0"/>
              <a:t>Isprogramirali</a:t>
            </a:r>
            <a:r>
              <a:rPr lang="hr-HR" sz="2400" b="1" dirty="0" smtClean="0"/>
              <a:t> </a:t>
            </a:r>
            <a:r>
              <a:rPr lang="hr-HR" sz="2400" b="1" dirty="0" err="1" smtClean="0"/>
              <a:t>micro</a:t>
            </a:r>
            <a:r>
              <a:rPr lang="hr-HR" sz="2400" b="1" dirty="0" smtClean="0"/>
              <a:t>:bit</a:t>
            </a:r>
          </a:p>
          <a:p>
            <a:r>
              <a:rPr lang="hr-HR" sz="2400" b="1" dirty="0" smtClean="0"/>
              <a:t>Spojili smo set za napajanje</a:t>
            </a:r>
          </a:p>
          <a:p>
            <a:r>
              <a:rPr lang="hr-HR" sz="2400" b="1" dirty="0" smtClean="0"/>
              <a:t>Provjerili kako program radi</a:t>
            </a:r>
          </a:p>
          <a:p>
            <a:endParaRPr lang="hr-HR" sz="2400" b="1" dirty="0"/>
          </a:p>
        </p:txBody>
      </p:sp>
      <p:pic>
        <p:nvPicPr>
          <p:cNvPr id="5" name="Rezervirano mjesto sadržaja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405702" y="1543050"/>
            <a:ext cx="5998633" cy="4498975"/>
          </a:xfrm>
        </p:spPr>
      </p:pic>
    </p:spTree>
    <p:extLst>
      <p:ext uri="{BB962C8B-B14F-4D97-AF65-F5344CB8AC3E}">
        <p14:creationId xmlns:p14="http://schemas.microsoft.com/office/powerpoint/2010/main" val="33116613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563034" y="209550"/>
            <a:ext cx="8596668" cy="1320800"/>
          </a:xfrm>
        </p:spPr>
        <p:txBody>
          <a:bodyPr>
            <a:normAutofit/>
          </a:bodyPr>
          <a:lstStyle/>
          <a:p>
            <a:r>
              <a:rPr lang="hr-HR" sz="4400" b="1" dirty="0" smtClean="0"/>
              <a:t>Dijagram tijeka</a:t>
            </a:r>
            <a:endParaRPr lang="hr-HR" sz="4400" b="1" dirty="0"/>
          </a:p>
        </p:txBody>
      </p:sp>
      <p:pic>
        <p:nvPicPr>
          <p:cNvPr id="3" name="Rezervirano mjesto sadržaja 2"/>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4747154" y="1817688"/>
            <a:ext cx="6110816" cy="4583112"/>
          </a:xfrm>
        </p:spPr>
      </p:pic>
      <p:pic>
        <p:nvPicPr>
          <p:cNvPr id="1026"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777091" y="1154875"/>
            <a:ext cx="3105150" cy="5323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zervirano mjesto teksta 4"/>
          <p:cNvSpPr>
            <a:spLocks noGrp="1"/>
          </p:cNvSpPr>
          <p:nvPr>
            <p:ph type="body" sz="quarter" idx="3"/>
          </p:nvPr>
        </p:nvSpPr>
        <p:spPr>
          <a:xfrm>
            <a:off x="2921328" y="1045029"/>
            <a:ext cx="8930245" cy="589543"/>
          </a:xfrm>
        </p:spPr>
        <p:txBody>
          <a:bodyPr/>
          <a:lstStyle/>
          <a:p>
            <a:r>
              <a:rPr lang="hr-HR" b="1" dirty="0" smtClean="0"/>
              <a:t>Dijagramom tijeka slikovito smo prikazali kako radi program</a:t>
            </a:r>
            <a:endParaRPr lang="hr-HR" b="1" dirty="0"/>
          </a:p>
        </p:txBody>
      </p:sp>
    </p:spTree>
    <p:extLst>
      <p:ext uri="{BB962C8B-B14F-4D97-AF65-F5344CB8AC3E}">
        <p14:creationId xmlns:p14="http://schemas.microsoft.com/office/powerpoint/2010/main" val="21936821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594207" y="141783"/>
            <a:ext cx="4737814" cy="820118"/>
          </a:xfrm>
        </p:spPr>
        <p:txBody>
          <a:bodyPr>
            <a:normAutofit/>
          </a:bodyPr>
          <a:lstStyle/>
          <a:p>
            <a:r>
              <a:rPr lang="hr-HR" sz="4000" b="1" dirty="0" smtClean="0"/>
              <a:t>Pisanje programa</a:t>
            </a:r>
            <a:endParaRPr lang="hr-HR" sz="4000" b="1" dirty="0"/>
          </a:p>
        </p:txBody>
      </p:sp>
      <p:pic>
        <p:nvPicPr>
          <p:cNvPr id="3" name="Rezervirano mjesto sadržaja 2"/>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904509" y="1413164"/>
            <a:ext cx="7160161" cy="4471089"/>
          </a:xfrm>
        </p:spPr>
      </p:pic>
      <p:pic>
        <p:nvPicPr>
          <p:cNvPr id="2050"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593766" y="2583795"/>
            <a:ext cx="4051050" cy="3296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kstniOkvir 5"/>
          <p:cNvSpPr txBox="1"/>
          <p:nvPr/>
        </p:nvSpPr>
        <p:spPr>
          <a:xfrm>
            <a:off x="748144" y="1246907"/>
            <a:ext cx="3978235" cy="1200329"/>
          </a:xfrm>
          <a:prstGeom prst="rect">
            <a:avLst/>
          </a:prstGeom>
          <a:noFill/>
        </p:spPr>
        <p:txBody>
          <a:bodyPr wrap="square" rtlCol="0">
            <a:spAutoFit/>
          </a:bodyPr>
          <a:lstStyle/>
          <a:p>
            <a:r>
              <a:rPr lang="hr-HR" sz="2400" b="1" dirty="0" smtClean="0"/>
              <a:t>Program smo pisali u grafičkom programskom jeziku</a:t>
            </a:r>
            <a:endParaRPr lang="hr-HR" sz="2400" b="1" dirty="0"/>
          </a:p>
        </p:txBody>
      </p:sp>
    </p:spTree>
    <p:extLst>
      <p:ext uri="{BB962C8B-B14F-4D97-AF65-F5344CB8AC3E}">
        <p14:creationId xmlns:p14="http://schemas.microsoft.com/office/powerpoint/2010/main" val="23623987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smtClean="0"/>
              <a:t>Spajanje seta za </a:t>
            </a:r>
            <a:r>
              <a:rPr lang="hr-HR" dirty="0" err="1" smtClean="0"/>
              <a:t>zaljevanje</a:t>
            </a:r>
            <a:endParaRPr lang="hr-HR" dirty="0"/>
          </a:p>
        </p:txBody>
      </p:sp>
      <p:pic>
        <p:nvPicPr>
          <p:cNvPr id="8" name="Rezervirano mjesto sadržaja 7"/>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467061" y="1579419"/>
            <a:ext cx="5534012" cy="4150508"/>
          </a:xfrm>
        </p:spPr>
      </p:pic>
      <p:pic>
        <p:nvPicPr>
          <p:cNvPr id="7" name="Rezervirano mjesto sadržaja 6"/>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701612" y="1579418"/>
            <a:ext cx="5596553" cy="4197414"/>
          </a:xfrm>
        </p:spPr>
      </p:pic>
    </p:spTree>
    <p:extLst>
      <p:ext uri="{BB962C8B-B14F-4D97-AF65-F5344CB8AC3E}">
        <p14:creationId xmlns:p14="http://schemas.microsoft.com/office/powerpoint/2010/main" val="28240721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760461" y="146462"/>
            <a:ext cx="8596668" cy="1320800"/>
          </a:xfrm>
        </p:spPr>
        <p:txBody>
          <a:bodyPr>
            <a:normAutofit/>
          </a:bodyPr>
          <a:lstStyle/>
          <a:p>
            <a:r>
              <a:rPr lang="hr-HR" sz="4000" b="1" dirty="0" smtClean="0"/>
              <a:t>Provjerili smo kako program radi</a:t>
            </a:r>
            <a:endParaRPr lang="hr-HR" sz="4000" b="1" dirty="0"/>
          </a:p>
        </p:txBody>
      </p:sp>
      <p:pic>
        <p:nvPicPr>
          <p:cNvPr id="7" name="Rezervirano mjesto sadržaja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330036" y="1383476"/>
            <a:ext cx="7172696" cy="5379522"/>
          </a:xfrm>
        </p:spPr>
      </p:pic>
    </p:spTree>
    <p:extLst>
      <p:ext uri="{BB962C8B-B14F-4D97-AF65-F5344CB8AC3E}">
        <p14:creationId xmlns:p14="http://schemas.microsoft.com/office/powerpoint/2010/main" val="34242996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hlinkClick r:id="" action="ppaction://media"/>
            <a:extLst>
              <a:ext uri="{FF2B5EF4-FFF2-40B4-BE49-F238E27FC236}">
                <a16:creationId xmlns="" xmlns:a16="http://schemas.microsoft.com/office/drawing/2014/main" id="{2AE06864-FE7C-4181-8EF8-5D17A91A358E}"/>
              </a:ext>
            </a:extLst>
          </p:cNvPr>
          <p:cNvPicPr>
            <a:picLocks noRot="1" noChangeAspect="1"/>
          </p:cNvPicPr>
          <p:nvPr>
            <a:videoFile r:link="rId1"/>
          </p:nvPr>
        </p:nvPicPr>
        <p:blipFill>
          <a:blip r:embed="rId3"/>
          <a:stretch>
            <a:fillRect/>
          </a:stretch>
        </p:blipFill>
        <p:spPr>
          <a:xfrm>
            <a:off x="1607128" y="2143125"/>
            <a:ext cx="6774872" cy="3915640"/>
          </a:xfrm>
          <a:prstGeom prst="rect">
            <a:avLst/>
          </a:prstGeom>
        </p:spPr>
      </p:pic>
      <p:sp>
        <p:nvSpPr>
          <p:cNvPr id="9" name="Title 8">
            <a:extLst>
              <a:ext uri="{FF2B5EF4-FFF2-40B4-BE49-F238E27FC236}">
                <a16:creationId xmlns="" xmlns:a16="http://schemas.microsoft.com/office/drawing/2014/main" id="{C32B6FE4-E1E0-4249-8781-C4AD887D99E4}"/>
              </a:ext>
            </a:extLst>
          </p:cNvPr>
          <p:cNvSpPr>
            <a:spLocks noGrp="1"/>
          </p:cNvSpPr>
          <p:nvPr>
            <p:ph type="ctrTitle"/>
          </p:nvPr>
        </p:nvSpPr>
        <p:spPr>
          <a:xfrm>
            <a:off x="1437794" y="173952"/>
            <a:ext cx="7766936" cy="1646302"/>
          </a:xfrm>
        </p:spPr>
        <p:txBody>
          <a:bodyPr/>
          <a:lstStyle/>
          <a:p>
            <a:pPr algn="l"/>
            <a:r>
              <a:rPr lang="en-US" err="1"/>
              <a:t>Okupili</a:t>
            </a:r>
            <a:r>
              <a:rPr lang="en-US"/>
              <a:t> </a:t>
            </a:r>
            <a:r>
              <a:rPr lang="en-US" err="1"/>
              <a:t>smo</a:t>
            </a:r>
            <a:r>
              <a:rPr lang="en-US"/>
              <a:t> se u </a:t>
            </a:r>
            <a:r>
              <a:rPr lang="en-US" err="1"/>
              <a:t>učionici</a:t>
            </a:r>
            <a:r>
              <a:rPr lang="en-US"/>
              <a:t> </a:t>
            </a:r>
            <a:r>
              <a:rPr lang="en-US" err="1"/>
              <a:t>biologije</a:t>
            </a:r>
            <a:r>
              <a:rPr lang="en-US"/>
              <a:t>.....</a:t>
            </a:r>
          </a:p>
        </p:txBody>
      </p:sp>
      <p:pic>
        <p:nvPicPr>
          <p:cNvPr id="2" name="Slika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V="1">
            <a:off x="514599" y="3912052"/>
            <a:ext cx="890649" cy="433201"/>
          </a:xfrm>
          <a:prstGeom prst="rect">
            <a:avLst/>
          </a:prstGeom>
        </p:spPr>
      </p:pic>
    </p:spTree>
    <p:extLst>
      <p:ext uri="{BB962C8B-B14F-4D97-AF65-F5344CB8AC3E}">
        <p14:creationId xmlns:p14="http://schemas.microsoft.com/office/powerpoint/2010/main" val="2872937730"/>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otalTime>0</TotalTime>
  <Words>244</Words>
  <Application>Microsoft Office PowerPoint</Application>
  <PresentationFormat>Prilagođeno</PresentationFormat>
  <Paragraphs>53</Paragraphs>
  <Slides>19</Slides>
  <Notes>0</Notes>
  <HiddenSlides>0</HiddenSlides>
  <MMClips>1</MMClips>
  <ScaleCrop>false</ScaleCrop>
  <HeadingPairs>
    <vt:vector size="4" baseType="variant">
      <vt:variant>
        <vt:lpstr>Tema</vt:lpstr>
      </vt:variant>
      <vt:variant>
        <vt:i4>1</vt:i4>
      </vt:variant>
      <vt:variant>
        <vt:lpstr>Naslovi slajdova</vt:lpstr>
      </vt:variant>
      <vt:variant>
        <vt:i4>19</vt:i4>
      </vt:variant>
    </vt:vector>
  </HeadingPairs>
  <TitlesOfParts>
    <vt:vector size="20" baseType="lpstr">
      <vt:lpstr>Facet</vt:lpstr>
      <vt:lpstr>BIT (i) GRAH </vt:lpstr>
      <vt:lpstr>MODELNE BILJKE</vt:lpstr>
      <vt:lpstr>HIPOTEZE: Grah zalijevan microbit kompletom će prije proklijati ako ima optimalnu količinu vode.  Biljka zalijevana microbit kompletom će bolje napredovati ako ima optimalnu količinu vode.</vt:lpstr>
      <vt:lpstr>Programiranje se sastojalo od nekoliko koraka</vt:lpstr>
      <vt:lpstr>Dijagram tijeka</vt:lpstr>
      <vt:lpstr>Pisanje programa</vt:lpstr>
      <vt:lpstr>Spajanje seta za zaljevanje</vt:lpstr>
      <vt:lpstr>Provjerili smo kako program radi</vt:lpstr>
      <vt:lpstr>Okupili smo se u učionici biologije.....</vt:lpstr>
      <vt:lpstr>Dogovorili smo kako ćemo sijati sjemenke: 10 sjemenki (namočene i nenamočene) ista veličina tegli ista količina zemlje i početna količina vode isti ostali uvjeti (temperatura, svjetlost, zrak) promjenjivi uvjet je voda</vt:lpstr>
      <vt:lpstr>Istražili smo... - klijanje sjemenki namočenih i nenamočenih - klijanje sjemenki zalijevanih microbit kompletom - rast i broj listova  Praćenje… - bilježili smo zapažanja utorkom i petkom u tablicu - zalijevali smo s 1 dl vode prema procjeni kada je potrebno - microbit smo programirali za zalijevanje - bilježili smo temperaturu</vt:lpstr>
      <vt:lpstr>Klijanje…</vt:lpstr>
      <vt:lpstr>Klijanje... </vt:lpstr>
      <vt:lpstr>Rasti razvoj…</vt:lpstr>
      <vt:lpstr>Rast... </vt:lpstr>
      <vt:lpstr>Razvoj biljke…</vt:lpstr>
      <vt:lpstr>Mogući destraktori istraživanja: - temperatura u razredu ponekad previsoka - senzor vlage - vrijednost vlage na microbitu </vt:lpstr>
      <vt:lpstr>Zaključili smo… 1) Namočene sjemenke Phaseolus vulgaris su slabo klijave 2) Suhe sjemenke Vicia faba imaju odličnu klijavost 3) Microbit komplet nije imao utjecaj na poboljšanje klijavosti 4) Sve biljke su podjednako napredovale u rastu (visina stabljike) 5) Phaseolus je slabije razvijao listove u odnosu na vrstu Vicia 6) Microbit komplet nije pridonio boljem razvoju biljke Phaseolus</vt:lpstr>
      <vt:lpstr>Napravili smo i slikovnicu…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BIT (i) GRAH</dc:title>
  <dc:creator/>
  <cp:lastModifiedBy/>
  <cp:revision>2</cp:revision>
  <dcterms:modified xsi:type="dcterms:W3CDTF">2018-05-09T14:09:57Z</dcterms:modified>
</cp:coreProperties>
</file>