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6" y="-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E8F47FA-DBA3-4263-9DC7-53F0D1B1D8C4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6B46392-9D28-415B-834E-47C55D3EB1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249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47FA-DBA3-4263-9DC7-53F0D1B1D8C4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6392-9D28-415B-834E-47C55D3EB1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769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47FA-DBA3-4263-9DC7-53F0D1B1D8C4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6392-9D28-415B-834E-47C55D3EB1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0923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47FA-DBA3-4263-9DC7-53F0D1B1D8C4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6392-9D28-415B-834E-47C55D3EB1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6114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47FA-DBA3-4263-9DC7-53F0D1B1D8C4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6392-9D28-415B-834E-47C55D3EB1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7002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47FA-DBA3-4263-9DC7-53F0D1B1D8C4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6392-9D28-415B-834E-47C55D3EB1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2412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47FA-DBA3-4263-9DC7-53F0D1B1D8C4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6392-9D28-415B-834E-47C55D3EB1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9754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E8F47FA-DBA3-4263-9DC7-53F0D1B1D8C4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6392-9D28-415B-834E-47C55D3EB1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1608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E8F47FA-DBA3-4263-9DC7-53F0D1B1D8C4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6392-9D28-415B-834E-47C55D3EB1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034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47FA-DBA3-4263-9DC7-53F0D1B1D8C4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6392-9D28-415B-834E-47C55D3EB1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914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47FA-DBA3-4263-9DC7-53F0D1B1D8C4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6392-9D28-415B-834E-47C55D3EB1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194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47FA-DBA3-4263-9DC7-53F0D1B1D8C4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6392-9D28-415B-834E-47C55D3EB1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576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47FA-DBA3-4263-9DC7-53F0D1B1D8C4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6392-9D28-415B-834E-47C55D3EB1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93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47FA-DBA3-4263-9DC7-53F0D1B1D8C4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6392-9D28-415B-834E-47C55D3EB1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088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47FA-DBA3-4263-9DC7-53F0D1B1D8C4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6392-9D28-415B-834E-47C55D3EB1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807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47FA-DBA3-4263-9DC7-53F0D1B1D8C4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6392-9D28-415B-834E-47C55D3EB1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682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47FA-DBA3-4263-9DC7-53F0D1B1D8C4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46392-9D28-415B-834E-47C55D3EB1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156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E8F47FA-DBA3-4263-9DC7-53F0D1B1D8C4}" type="datetimeFigureOut">
              <a:rPr lang="hr-HR" smtClean="0"/>
              <a:t>23.4.2018.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6B46392-9D28-415B-834E-47C55D3EB1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401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s.wikipedia.org/w/index.php?title=Prolje%C4%87e&amp;action=edit&amp;redlink=1" TargetMode="External"/><Relationship Id="rId2" Type="http://schemas.openxmlformats.org/officeDocument/2006/relationships/hyperlink" Target="https://bs.wikipedia.org/wiki/Gomolj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s.wikipedia.org/wiki/Zemlji%C5%A1t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60" y="218682"/>
            <a:ext cx="4624252" cy="2677648"/>
          </a:xfrm>
        </p:spPr>
        <p:txBody>
          <a:bodyPr>
            <a:noAutofit/>
          </a:bodyPr>
          <a:lstStyle/>
          <a:p>
            <a:r>
              <a:rPr lang="hr-HR" sz="6600" dirty="0" smtClean="0"/>
              <a:t>DALIJA</a:t>
            </a:r>
            <a:endParaRPr lang="hr-HR" sz="6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71460" y="4520188"/>
            <a:ext cx="10993546" cy="590321"/>
          </a:xfrm>
        </p:spPr>
        <p:txBody>
          <a:bodyPr>
            <a:noAutofit/>
          </a:bodyPr>
          <a:lstStyle/>
          <a:p>
            <a:r>
              <a:rPr lang="hr-HR" sz="4000" cap="none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Marino </a:t>
            </a:r>
            <a:r>
              <a:rPr lang="hr-HR" sz="4000" cap="none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</a:t>
            </a:r>
            <a:r>
              <a:rPr lang="hr-HR" sz="4000" cap="none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uplančić</a:t>
            </a:r>
            <a:r>
              <a:rPr lang="hr-HR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hr-HR" sz="4000" cap="none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6.a</a:t>
            </a:r>
            <a:endParaRPr lang="hr-HR" sz="4000" cap="none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945" y="473608"/>
            <a:ext cx="6936376" cy="404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UZGOJ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Tako pripremljene sanduke smjestiti u prostorije sa temperaturom od oko 6 C° i održati umjerenu vlažnost. Suh </a:t>
            </a:r>
            <a:r>
              <a:rPr lang="hr-HR" sz="2000" dirty="0" smtClean="0"/>
              <a:t>zrak</a:t>
            </a:r>
            <a:r>
              <a:rPr lang="hr-HR" sz="2000" dirty="0"/>
              <a:t> isušuje gomolje (smežuraju se), a suviše vlažan izaziva truljenje. </a:t>
            </a:r>
            <a:br>
              <a:rPr lang="hr-HR" sz="2000" dirty="0"/>
            </a:br>
            <a:r>
              <a:rPr lang="hr-HR" sz="2000" dirty="0"/>
              <a:t>Biljke su pogodne sa sadnju u lijehama, ivičnjacima, u pojedinačne grupe, bordure i kao rezano cvijeće. Ukoliko se koriste kao rezano cvijeće, cvjetove treba brati u fazi </a:t>
            </a:r>
            <a:r>
              <a:rPr lang="hr-HR" sz="2000" dirty="0" err="1"/>
              <a:t>pupnog</a:t>
            </a:r>
            <a:r>
              <a:rPr lang="hr-HR" sz="2000" dirty="0"/>
              <a:t> rascvjetavanja cvasti, jer se poslije branja pupoljci ne otvaraju. Beru se rano izjutra ili </a:t>
            </a:r>
            <a:r>
              <a:rPr lang="hr-HR" sz="2000" dirty="0" smtClean="0"/>
              <a:t>uvečer.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92722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6600" dirty="0" smtClean="0"/>
              <a:t>ZANIMLJIVOSTI</a:t>
            </a:r>
            <a:endParaRPr lang="hr-HR" sz="6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54954" y="2603500"/>
            <a:ext cx="4292257" cy="3416300"/>
          </a:xfrm>
        </p:spPr>
        <p:txBody>
          <a:bodyPr>
            <a:normAutofit lnSpcReduction="10000"/>
          </a:bodyPr>
          <a:lstStyle/>
          <a:p>
            <a:r>
              <a:rPr lang="hr-HR" dirty="0"/>
              <a:t>Dalija ili Georgina (lat. </a:t>
            </a:r>
            <a:r>
              <a:rPr lang="hr-HR" dirty="0" err="1"/>
              <a:t>Dahlia</a:t>
            </a:r>
            <a:r>
              <a:rPr lang="hr-HR" dirty="0"/>
              <a:t> </a:t>
            </a:r>
            <a:r>
              <a:rPr lang="hr-HR" dirty="0" err="1"/>
              <a:t>variabilis</a:t>
            </a:r>
            <a:r>
              <a:rPr lang="hr-HR" dirty="0"/>
              <a:t>) je višegodišnja biljka, porijeklom iz Meksika. Ima podzemno stablo u vidu debelog gomolja. Nadzemno stablo je zeljasto, visoko od 60 cm do 2 metra, u donjem dijelu drvenasto, razgranato i žbunasto. Listovi su izduženo eliptični, sa nazubljenom ivicom, tamnozeleni. Cvjetovi krupni, u svim bojama i nijansama, jednobojni ili šareni. Biljka cvjeta od maja do jeseni.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2" y="2603500"/>
            <a:ext cx="3735977" cy="367016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750" y="2603500"/>
            <a:ext cx="3100250" cy="367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54954" y="2603500"/>
            <a:ext cx="3730555" cy="3416300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Dalije imaju veliki broj sorti, i po formi cvjetova dijele se na nekoliko grupa: </a:t>
            </a: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 err="1" smtClean="0"/>
              <a:t>pompon</a:t>
            </a:r>
            <a:r>
              <a:rPr lang="hr-HR" dirty="0" smtClean="0"/>
              <a:t> </a:t>
            </a:r>
            <a:r>
              <a:rPr lang="hr-HR" dirty="0"/>
              <a:t>- imaju loptaste sitne cvjetove, kaktus dalije - krupne cvjetove na jakim drškama, </a:t>
            </a:r>
            <a:r>
              <a:rPr lang="hr-HR" dirty="0" err="1"/>
              <a:t>minjon</a:t>
            </a:r>
            <a:r>
              <a:rPr lang="hr-HR" dirty="0"/>
              <a:t> dalije - niske obilno cvjetaju, dekorativne dalije - veoma krupnih cvjetova.[1]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726" y="2470498"/>
            <a:ext cx="3048119" cy="406093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845" y="2470498"/>
            <a:ext cx="3958046" cy="406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6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10800000">
            <a:off x="1154953" y="404950"/>
            <a:ext cx="8761413" cy="5225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54953" y="1021895"/>
            <a:ext cx="8825659" cy="5630092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r>
              <a:rPr lang="hr-HR" dirty="0" smtClean="0"/>
              <a:t>         POMPON DALIJA                                        DEKORATIVNA DALIJA</a:t>
            </a:r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KAKTUS DALIJA                                         MINJON DALIJA</a:t>
            </a:r>
          </a:p>
          <a:p>
            <a:pPr marL="0" indent="0">
              <a:buNone/>
            </a:pPr>
            <a:r>
              <a:rPr lang="hr-HR" dirty="0" smtClean="0"/>
              <a:t>                                                    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1071154"/>
            <a:ext cx="3309801" cy="215183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53" y="3836941"/>
            <a:ext cx="3309801" cy="211359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348" y="833574"/>
            <a:ext cx="3344091" cy="227538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7655" y="3722914"/>
            <a:ext cx="3344091" cy="222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UZGOJ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Dalije se razmnožavaju </a:t>
            </a:r>
            <a:r>
              <a:rPr lang="hr-HR" sz="2000" dirty="0">
                <a:hlinkClick r:id="rId2" tooltip="Gomolj"/>
              </a:rPr>
              <a:t>gomoljima</a:t>
            </a:r>
            <a:r>
              <a:rPr lang="hr-HR" sz="2000" dirty="0"/>
              <a:t>, početkom </a:t>
            </a:r>
            <a:r>
              <a:rPr lang="hr-HR" sz="2000" dirty="0">
                <a:hlinkClick r:id="rId3" tooltip="Proljeće (stranica ne postoji)"/>
              </a:rPr>
              <a:t>proljeća</a:t>
            </a:r>
            <a:r>
              <a:rPr lang="hr-HR" sz="2000" dirty="0"/>
              <a:t>, tako što se stari gomolj podijeli, pa se potom sade u </a:t>
            </a:r>
            <a:r>
              <a:rPr lang="hr-HR" sz="2000" dirty="0" smtClean="0"/>
              <a:t>dvorištu </a:t>
            </a:r>
            <a:r>
              <a:rPr lang="hr-HR" sz="2000" dirty="0"/>
              <a:t>prilično kasno, jer su ove biljke veoma osjetljive na kasne proljetne </a:t>
            </a:r>
            <a:r>
              <a:rPr lang="hr-HR" sz="2000" dirty="0" err="1" smtClean="0"/>
              <a:t>mrazove</a:t>
            </a:r>
            <a:r>
              <a:rPr lang="hr-HR" sz="2000" dirty="0"/>
              <a:t>, kao i na hladno zemljište. Sade se od aprila do maja na plodnom, hranjivom </a:t>
            </a:r>
            <a:r>
              <a:rPr lang="hr-HR" sz="2000" dirty="0">
                <a:hlinkClick r:id="rId4" tooltip="Zemljište"/>
              </a:rPr>
              <a:t>zemljištu</a:t>
            </a:r>
            <a:r>
              <a:rPr lang="hr-HR" sz="2000" dirty="0"/>
              <a:t>, koje je s jeseni dobro obrađeno. Na pripremljenom zemljištu iskopaju se jamice u koje se stavlja gomolj, tako da </a:t>
            </a:r>
            <a:r>
              <a:rPr lang="hr-HR" sz="2000" dirty="0" err="1"/>
              <a:t>korijenov</a:t>
            </a:r>
            <a:r>
              <a:rPr lang="hr-HR" sz="2000" dirty="0"/>
              <a:t> vrat bude na dubini od oko 5 cm. </a:t>
            </a:r>
          </a:p>
        </p:txBody>
      </p:sp>
    </p:spTree>
    <p:extLst>
      <p:ext uri="{BB962C8B-B14F-4D97-AF65-F5344CB8AC3E}">
        <p14:creationId xmlns:p14="http://schemas.microsoft.com/office/powerpoint/2010/main" val="96976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UZGOJ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Gomolji se sade na rastojanju od 50 do 100 cm za visoke i krupne </a:t>
            </a:r>
            <a:r>
              <a:rPr lang="hr-HR" sz="2000" dirty="0" err="1"/>
              <a:t>cvijetne</a:t>
            </a:r>
            <a:r>
              <a:rPr lang="hr-HR" sz="2000" dirty="0"/>
              <a:t> sorte, a na rastojanju od 40 do 50 cm za niske i sitno </a:t>
            </a:r>
            <a:r>
              <a:rPr lang="hr-HR" sz="2000" dirty="0" err="1"/>
              <a:t>cvijetne</a:t>
            </a:r>
            <a:r>
              <a:rPr lang="hr-HR" sz="2000" dirty="0"/>
              <a:t> sorte. Gušća sadnja se ne preporučuje, jer će biljka tjerati u visinu, pa će manje cvjetati. Još u toku sadnje potrebno je pored biljke (naročito ako se radi o sortama visokih stabljika i krupnih cvjetova) postaviti oslonac uz koji će se biljka vezivati.</a:t>
            </a:r>
          </a:p>
        </p:txBody>
      </p:sp>
    </p:spTree>
    <p:extLst>
      <p:ext uri="{BB962C8B-B14F-4D97-AF65-F5344CB8AC3E}">
        <p14:creationId xmlns:p14="http://schemas.microsoft.com/office/powerpoint/2010/main" val="271233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UZGOJ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54954" y="2603500"/>
            <a:ext cx="10288109" cy="3416300"/>
          </a:xfrm>
        </p:spPr>
        <p:txBody>
          <a:bodyPr>
            <a:normAutofit/>
          </a:bodyPr>
          <a:lstStyle/>
          <a:p>
            <a:r>
              <a:rPr lang="hr-HR" sz="2000" dirty="0"/>
              <a:t>Dalije </a:t>
            </a:r>
            <a:r>
              <a:rPr lang="hr-HR" sz="2000" dirty="0" smtClean="0"/>
              <a:t>u dvorištu </a:t>
            </a:r>
            <a:r>
              <a:rPr lang="hr-HR" sz="2000" dirty="0"/>
              <a:t>zahtijevaju sunčana do slabo sjenovita mjesta, koja su zaštićena od jačih </a:t>
            </a:r>
            <a:r>
              <a:rPr lang="hr-HR" sz="2000" dirty="0" smtClean="0"/>
              <a:t>vjetrova. </a:t>
            </a:r>
            <a:r>
              <a:rPr lang="hr-HR" sz="2000" dirty="0"/>
              <a:t>Poslije sadnje nije potrebno biljke </a:t>
            </a:r>
            <a:r>
              <a:rPr lang="hr-HR" sz="2000" dirty="0" smtClean="0"/>
              <a:t>zalijevati</a:t>
            </a:r>
            <a:r>
              <a:rPr lang="hr-HR" sz="2000" dirty="0"/>
              <a:t>, ali kad ove počnu intenzivno da rastu otpočeti sa obilnijim </a:t>
            </a:r>
            <a:r>
              <a:rPr lang="hr-HR" sz="2000" dirty="0" smtClean="0"/>
              <a:t>zalijevanjem</a:t>
            </a:r>
            <a:r>
              <a:rPr lang="hr-HR" sz="2000" dirty="0"/>
              <a:t>, naročito ako su dani sušni.</a:t>
            </a:r>
            <a:br>
              <a:rPr lang="hr-HR" sz="2000" dirty="0"/>
            </a:br>
            <a:r>
              <a:rPr lang="hr-HR" sz="2000" dirty="0"/>
              <a:t>U toku vegetacije treba sprovesti odgovarajuće mjere njege: prašenje, redovno rezanje preostalih cvjetova kao i uklanjanje suhih i oštećenih listova redovno dodavanje rastvora organskog đubriva.</a:t>
            </a:r>
          </a:p>
        </p:txBody>
      </p:sp>
    </p:spTree>
    <p:extLst>
      <p:ext uri="{BB962C8B-B14F-4D97-AF65-F5344CB8AC3E}">
        <p14:creationId xmlns:p14="http://schemas.microsoft.com/office/powerpoint/2010/main" val="21216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UZGOJ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 Đubriti ih </a:t>
            </a:r>
            <a:r>
              <a:rPr lang="hr-HR" sz="2000" dirty="0" smtClean="0"/>
              <a:t>kombiniranim đubrivima </a:t>
            </a:r>
            <a:r>
              <a:rPr lang="hr-HR" sz="2000" dirty="0"/>
              <a:t>(</a:t>
            </a:r>
            <a:r>
              <a:rPr lang="hr-HR" sz="2000" dirty="0" err="1"/>
              <a:t>multifert</a:t>
            </a:r>
            <a:r>
              <a:rPr lang="hr-HR" sz="2000" dirty="0"/>
              <a:t>) koja sadrže sve </a:t>
            </a:r>
            <a:r>
              <a:rPr lang="hr-HR" sz="2000" dirty="0" err="1"/>
              <a:t>mikroelemente</a:t>
            </a:r>
            <a:r>
              <a:rPr lang="hr-HR" sz="2000" dirty="0"/>
              <a:t> neophodne za pravilan razvoj biljke. Ako se žele krupniji cvjetovi (za rezanje) treba uklanjati voćne izbojke </a:t>
            </a:r>
            <a:r>
              <a:rPr lang="hr-HR" sz="2000" dirty="0" err="1"/>
              <a:t>cvijetne</a:t>
            </a:r>
            <a:r>
              <a:rPr lang="hr-HR" sz="2000" dirty="0"/>
              <a:t> drške. </a:t>
            </a:r>
            <a:br>
              <a:rPr lang="hr-HR" sz="2000" dirty="0"/>
            </a:br>
            <a:r>
              <a:rPr lang="hr-HR" sz="2000" dirty="0"/>
              <a:t>Dalije preko zime </a:t>
            </a:r>
            <a:r>
              <a:rPr lang="hr-HR" sz="2000" dirty="0" smtClean="0"/>
              <a:t>zamrzavaju  </a:t>
            </a:r>
            <a:r>
              <a:rPr lang="hr-HR" sz="2000" dirty="0"/>
              <a:t>u </a:t>
            </a:r>
            <a:r>
              <a:rPr lang="hr-HR" sz="2000" dirty="0" smtClean="0"/>
              <a:t>dvorištu </a:t>
            </a:r>
            <a:r>
              <a:rPr lang="hr-HR" sz="2000" dirty="0"/>
              <a:t>te u jesen s prvim jesenjim </a:t>
            </a:r>
            <a:r>
              <a:rPr lang="hr-HR" sz="2000" dirty="0" err="1" smtClean="0"/>
              <a:t>mrazovima</a:t>
            </a:r>
            <a:r>
              <a:rPr lang="hr-HR" sz="2000" dirty="0" smtClean="0"/>
              <a:t> </a:t>
            </a:r>
            <a:r>
              <a:rPr lang="hr-HR" sz="2000" dirty="0"/>
              <a:t>treba odrezati nadzemni dio biljke do 10-15 cm iznad </a:t>
            </a:r>
            <a:r>
              <a:rPr lang="hr-HR" sz="2000" dirty="0" smtClean="0"/>
              <a:t>zemlje.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9356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UZGOJ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sz="2000" dirty="0"/>
              <a:t>Poslije toga gomolji se izvade iz zemlje i ostave na suho provjetreno mjesto. Kada se zemlja na gomoljima potpuno osuši, oni se čiste u malom razmaku, razmještaju jedan do drugog, posipaju sumpornim cvijetom ili </a:t>
            </a:r>
            <a:r>
              <a:rPr lang="hr-HR" sz="2000" dirty="0" err="1"/>
              <a:t>Cinebom</a:t>
            </a:r>
            <a:r>
              <a:rPr lang="hr-HR" sz="2000" dirty="0"/>
              <a:t> (radi sprječavanja bolesti), smještaju potom u sanduk i pokrivaju slojem pijeska.</a:t>
            </a:r>
          </a:p>
        </p:txBody>
      </p:sp>
    </p:spTree>
    <p:extLst>
      <p:ext uri="{BB962C8B-B14F-4D97-AF65-F5344CB8AC3E}">
        <p14:creationId xmlns:p14="http://schemas.microsoft.com/office/powerpoint/2010/main" val="1893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Soba za sastanke za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oba za sastanke za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ba za sastanke za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45</TotalTime>
  <Words>321</Words>
  <Application>Microsoft Office PowerPoint</Application>
  <PresentationFormat>Prilagođeno</PresentationFormat>
  <Paragraphs>33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Soba za sastanke za ion</vt:lpstr>
      <vt:lpstr>DALIJA</vt:lpstr>
      <vt:lpstr>ZANIMLJIVOSTI</vt:lpstr>
      <vt:lpstr>VRSTE</vt:lpstr>
      <vt:lpstr>PowerPointova prezentacija</vt:lpstr>
      <vt:lpstr>UZGOJ</vt:lpstr>
      <vt:lpstr>UZGOJ</vt:lpstr>
      <vt:lpstr>UZGOJ</vt:lpstr>
      <vt:lpstr>UZGOJ</vt:lpstr>
      <vt:lpstr>UZGOJ</vt:lpstr>
      <vt:lpstr>UZGOJ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DALIJA</dc:title>
  <dc:creator>Windows korisnik</dc:creator>
  <cp:lastModifiedBy>Nastavnici</cp:lastModifiedBy>
  <cp:revision>7</cp:revision>
  <dcterms:created xsi:type="dcterms:W3CDTF">2018-04-23T13:41:27Z</dcterms:created>
  <dcterms:modified xsi:type="dcterms:W3CDTF">2018-04-23T14:32:29Z</dcterms:modified>
</cp:coreProperties>
</file>