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62" r:id="rId5"/>
    <p:sldId id="261" r:id="rId6"/>
    <p:sldId id="257" r:id="rId7"/>
    <p:sldId id="260" r:id="rId8"/>
    <p:sldId id="263" r:id="rId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21C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2E7E-3C19-44F0-B1A4-B40C73E18575}" type="datetimeFigureOut">
              <a:rPr lang="hr-HR" smtClean="0"/>
              <a:pPr/>
              <a:t>22.4.2018.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CB41C-E117-4C2F-8B0C-A6BAAC5D7CD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2E7E-3C19-44F0-B1A4-B40C73E18575}" type="datetimeFigureOut">
              <a:rPr lang="hr-HR" smtClean="0"/>
              <a:pPr/>
              <a:t>22.4.2018.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CB41C-E117-4C2F-8B0C-A6BAAC5D7CD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2E7E-3C19-44F0-B1A4-B40C73E18575}" type="datetimeFigureOut">
              <a:rPr lang="hr-HR" smtClean="0"/>
              <a:pPr/>
              <a:t>22.4.2018.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CB41C-E117-4C2F-8B0C-A6BAAC5D7CD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2E7E-3C19-44F0-B1A4-B40C73E18575}" type="datetimeFigureOut">
              <a:rPr lang="hr-HR" smtClean="0"/>
              <a:pPr/>
              <a:t>22.4.2018.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CB41C-E117-4C2F-8B0C-A6BAAC5D7CD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2E7E-3C19-44F0-B1A4-B40C73E18575}" type="datetimeFigureOut">
              <a:rPr lang="hr-HR" smtClean="0"/>
              <a:pPr/>
              <a:t>22.4.2018.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CB41C-E117-4C2F-8B0C-A6BAAC5D7CD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2E7E-3C19-44F0-B1A4-B40C73E18575}" type="datetimeFigureOut">
              <a:rPr lang="hr-HR" smtClean="0"/>
              <a:pPr/>
              <a:t>22.4.2018.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CB41C-E117-4C2F-8B0C-A6BAAC5D7CD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2E7E-3C19-44F0-B1A4-B40C73E18575}" type="datetimeFigureOut">
              <a:rPr lang="hr-HR" smtClean="0"/>
              <a:pPr/>
              <a:t>22.4.2018.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CB41C-E117-4C2F-8B0C-A6BAAC5D7CD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2E7E-3C19-44F0-B1A4-B40C73E18575}" type="datetimeFigureOut">
              <a:rPr lang="hr-HR" smtClean="0"/>
              <a:pPr/>
              <a:t>22.4.2018.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CB41C-E117-4C2F-8B0C-A6BAAC5D7CD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2E7E-3C19-44F0-B1A4-B40C73E18575}" type="datetimeFigureOut">
              <a:rPr lang="hr-HR" smtClean="0"/>
              <a:pPr/>
              <a:t>22.4.2018.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CB41C-E117-4C2F-8B0C-A6BAAC5D7CD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2E7E-3C19-44F0-B1A4-B40C73E18575}" type="datetimeFigureOut">
              <a:rPr lang="hr-HR" smtClean="0"/>
              <a:pPr/>
              <a:t>22.4.2018.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CB41C-E117-4C2F-8B0C-A6BAAC5D7CD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2E7E-3C19-44F0-B1A4-B40C73E18575}" type="datetimeFigureOut">
              <a:rPr lang="hr-HR" smtClean="0"/>
              <a:pPr/>
              <a:t>22.4.2018.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CB41C-E117-4C2F-8B0C-A6BAAC5D7CD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7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22E7E-3C19-44F0-B1A4-B40C73E18575}" type="datetimeFigureOut">
              <a:rPr lang="hr-HR" smtClean="0"/>
              <a:pPr/>
              <a:t>22.4.2018.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CB41C-E117-4C2F-8B0C-A6BAAC5D7CD9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7000"/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28800"/>
            <a:ext cx="9144000" cy="3312367"/>
          </a:xfrm>
        </p:spPr>
        <p:txBody>
          <a:bodyPr>
            <a:noAutofit/>
          </a:bodyPr>
          <a:lstStyle/>
          <a:p>
            <a:r>
              <a:rPr lang="hr-HR" sz="7200" b="1" dirty="0" smtClean="0">
                <a:solidFill>
                  <a:srgbClr val="7030A0"/>
                </a:solidFill>
                <a:latin typeface="Kristen ITC" pitchFamily="66" charset="0"/>
              </a:rPr>
              <a:t>DAN PLANETA ZEMLJE</a:t>
            </a:r>
            <a:endParaRPr lang="hr-HR" sz="7200" b="1" dirty="0">
              <a:solidFill>
                <a:srgbClr val="7030A0"/>
              </a:solidFill>
              <a:latin typeface="Kristen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2800" b="1" dirty="0" smtClean="0">
                <a:solidFill>
                  <a:srgbClr val="7030A0"/>
                </a:solidFill>
                <a:latin typeface="Kristen ITC" pitchFamily="66" charset="0"/>
              </a:rPr>
              <a:t/>
            </a:r>
            <a:br>
              <a:rPr lang="hr-HR" sz="2800" b="1" dirty="0" smtClean="0">
                <a:solidFill>
                  <a:srgbClr val="7030A0"/>
                </a:solidFill>
                <a:latin typeface="Kristen ITC" pitchFamily="66" charset="0"/>
              </a:rPr>
            </a:br>
            <a:r>
              <a:rPr lang="hr-HR" sz="3100" b="1" dirty="0" smtClean="0">
                <a:solidFill>
                  <a:srgbClr val="7030A0"/>
                </a:solidFill>
                <a:latin typeface="Kristen ITC" pitchFamily="66" charset="0"/>
              </a:rPr>
              <a:t>Dan planeta Zemlje obilježava se 22. travnja</a:t>
            </a:r>
            <a:r>
              <a:rPr lang="hr-HR" sz="3300" b="1" dirty="0" smtClean="0">
                <a:solidFill>
                  <a:srgbClr val="7030A0"/>
                </a:solidFill>
                <a:latin typeface="Kristen ITC" pitchFamily="66" charset="0"/>
              </a:rPr>
              <a:t/>
            </a:r>
            <a:br>
              <a:rPr lang="hr-HR" sz="3300" b="1" dirty="0" smtClean="0">
                <a:solidFill>
                  <a:srgbClr val="7030A0"/>
                </a:solidFill>
                <a:latin typeface="Kristen ITC" pitchFamily="66" charset="0"/>
              </a:rPr>
            </a:br>
            <a:endParaRPr lang="hr-HR" sz="3300" b="1" dirty="0"/>
          </a:p>
        </p:txBody>
      </p:sp>
      <p:sp>
        <p:nvSpPr>
          <p:cNvPr id="9" name="Title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hr-HR" sz="2800" dirty="0">
              <a:solidFill>
                <a:srgbClr val="7030A0"/>
              </a:solidFill>
              <a:latin typeface="Kristen ITC" pitchFamily="66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 b="52156"/>
          <a:stretch>
            <a:fillRect/>
          </a:stretch>
        </p:blipFill>
        <p:spPr bwMode="auto">
          <a:xfrm>
            <a:off x="251520" y="1484783"/>
            <a:ext cx="4248472" cy="2732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48571"/>
          <a:stretch>
            <a:fillRect/>
          </a:stretch>
        </p:blipFill>
        <p:spPr bwMode="auto">
          <a:xfrm>
            <a:off x="4499991" y="2636912"/>
            <a:ext cx="4477835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hr-HR" dirty="0" smtClean="0">
                <a:solidFill>
                  <a:srgbClr val="7030A0"/>
                </a:solidFill>
                <a:latin typeface="Kristen ITC" pitchFamily="66" charset="0"/>
              </a:rPr>
              <a:t>Posljedice nebrige o okolišu?</a:t>
            </a:r>
            <a:endParaRPr lang="hr-HR" dirty="0">
              <a:solidFill>
                <a:srgbClr val="7030A0"/>
              </a:solidFill>
              <a:latin typeface="Kristen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D:\ŠKOLA\IDEJE\29342212_645331985823782_783416512695658086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636912"/>
            <a:ext cx="4111262" cy="4006230"/>
          </a:xfrm>
          <a:prstGeom prst="rect">
            <a:avLst/>
          </a:prstGeom>
          <a:noFill/>
        </p:spPr>
      </p:pic>
      <p:pic>
        <p:nvPicPr>
          <p:cNvPr id="1027" name="Picture 3" descr="D:\ŠKOLA\IDEJE\29258184_645331819157132_4595411463924875264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6"/>
            <a:ext cx="4655063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7000"/>
            <a:lum/>
          </a:blip>
          <a:srcRect/>
          <a:stretch>
            <a:fillRect l="-35000" r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smtClean="0">
                <a:solidFill>
                  <a:schemeClr val="bg1"/>
                </a:solidFill>
                <a:latin typeface="Kristen ITC" pitchFamily="66" charset="0"/>
              </a:rPr>
              <a:t>Kako ti čuvaš Zemlju?</a:t>
            </a:r>
            <a:endParaRPr lang="hr-HR" dirty="0">
              <a:solidFill>
                <a:schemeClr val="bg1"/>
              </a:solidFill>
              <a:latin typeface="Kristen ITC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u="sng" dirty="0" smtClean="0">
                <a:solidFill>
                  <a:schemeClr val="bg1"/>
                </a:solidFill>
                <a:latin typeface="Kristen ITC" pitchFamily="66" charset="0"/>
              </a:rPr>
              <a:t>ne rasipaj vodu</a:t>
            </a:r>
            <a:r>
              <a:rPr lang="hr-HR" sz="2800" dirty="0" smtClean="0">
                <a:solidFill>
                  <a:schemeClr val="bg1"/>
                </a:solidFill>
                <a:latin typeface="Kristen ITC" pitchFamily="66" charset="0"/>
              </a:rPr>
              <a:t> (zatvori slavinu dok pereš zube, češće se tuširaj a manje kupaj, vrt zaljevaj rijeđe i temeljitije...)</a:t>
            </a:r>
          </a:p>
          <a:p>
            <a:r>
              <a:rPr lang="hr-HR" sz="2800" u="sng" dirty="0">
                <a:solidFill>
                  <a:schemeClr val="bg1"/>
                </a:solidFill>
                <a:latin typeface="Kristen ITC" pitchFamily="66" charset="0"/>
              </a:rPr>
              <a:t>š</a:t>
            </a:r>
            <a:r>
              <a:rPr lang="hr-HR" sz="2800" u="sng" dirty="0" smtClean="0">
                <a:solidFill>
                  <a:schemeClr val="bg1"/>
                </a:solidFill>
                <a:latin typeface="Kristen ITC" pitchFamily="66" charset="0"/>
              </a:rPr>
              <a:t>tedi energiju</a:t>
            </a:r>
            <a:r>
              <a:rPr lang="hr-HR" sz="2800" dirty="0" smtClean="0">
                <a:solidFill>
                  <a:schemeClr val="bg1"/>
                </a:solidFill>
                <a:latin typeface="Kristen ITC" pitchFamily="66" charset="0"/>
              </a:rPr>
              <a:t> (ugasi svijetlo ili TV kad izađeš iz prostorije...)</a:t>
            </a:r>
          </a:p>
          <a:p>
            <a:r>
              <a:rPr lang="hr-HR" sz="2800" u="sng" dirty="0" smtClean="0">
                <a:solidFill>
                  <a:schemeClr val="bg1"/>
                </a:solidFill>
                <a:latin typeface="Kristen ITC" pitchFamily="66" charset="0"/>
              </a:rPr>
              <a:t>RECIKLIRAJ</a:t>
            </a:r>
            <a:r>
              <a:rPr lang="hr-HR" sz="2800" dirty="0" smtClean="0">
                <a:solidFill>
                  <a:schemeClr val="bg1"/>
                </a:solidFill>
                <a:latin typeface="Kristen ITC" pitchFamily="66" charset="0"/>
              </a:rPr>
              <a:t> (=ponovno iskorištavanje otpada kao sirovine za proizvodnju novih proizvoda)</a:t>
            </a:r>
          </a:p>
          <a:p>
            <a:r>
              <a:rPr lang="hr-HR" sz="2800" dirty="0">
                <a:solidFill>
                  <a:schemeClr val="bg1"/>
                </a:solidFill>
                <a:latin typeface="Kristen ITC" pitchFamily="66" charset="0"/>
              </a:rPr>
              <a:t>p</a:t>
            </a:r>
            <a:r>
              <a:rPr lang="hr-HR" sz="2800" dirty="0" smtClean="0">
                <a:solidFill>
                  <a:schemeClr val="bg1"/>
                </a:solidFill>
                <a:latin typeface="Kristen ITC" pitchFamily="66" charset="0"/>
              </a:rPr>
              <a:t>osadi drvo </a:t>
            </a:r>
            <a:endParaRPr lang="hr-HR" sz="2800" dirty="0">
              <a:solidFill>
                <a:schemeClr val="bg1"/>
              </a:solidFill>
              <a:latin typeface="Kristen ITC" pitchFamily="66" charset="0"/>
            </a:endParaRPr>
          </a:p>
        </p:txBody>
      </p:sp>
      <p:sp>
        <p:nvSpPr>
          <p:cNvPr id="6146" name="AutoShape 2" descr="Slikovni rezultat za recikliranje papi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just"/>
            <a:r>
              <a:rPr lang="hr-HR" b="1" dirty="0" smtClean="0">
                <a:solidFill>
                  <a:srgbClr val="7030A0"/>
                </a:solidFill>
                <a:latin typeface="Kristen ITC" pitchFamily="66" charset="0"/>
              </a:rPr>
              <a:t>Koja je vrijednost od šuma?</a:t>
            </a:r>
            <a:endParaRPr lang="hr-HR" b="1" dirty="0">
              <a:solidFill>
                <a:srgbClr val="7030A0"/>
              </a:solidFill>
              <a:latin typeface="Kristen ITC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9512" y="1628801"/>
            <a:ext cx="8712968" cy="4392488"/>
          </a:xfrm>
        </p:spPr>
        <p:txBody>
          <a:bodyPr>
            <a:normAutofit/>
          </a:bodyPr>
          <a:lstStyle/>
          <a:p>
            <a:r>
              <a:rPr lang="hr-HR" sz="3000" dirty="0" smtClean="0">
                <a:solidFill>
                  <a:srgbClr val="7030A0"/>
                </a:solidFill>
                <a:latin typeface="Kristen ITC" pitchFamily="66" charset="0"/>
              </a:rPr>
              <a:t>drvo za ogrijev, namještaj, brodove, papir...</a:t>
            </a:r>
          </a:p>
          <a:p>
            <a:r>
              <a:rPr lang="hr-HR" sz="3000" dirty="0" smtClean="0">
                <a:solidFill>
                  <a:srgbClr val="7030A0"/>
                </a:solidFill>
                <a:latin typeface="Kristen ITC" pitchFamily="66" charset="0"/>
              </a:rPr>
              <a:t>sprečava eroziju tla</a:t>
            </a:r>
          </a:p>
          <a:p>
            <a:r>
              <a:rPr lang="hr-HR" sz="3000" dirty="0" smtClean="0">
                <a:solidFill>
                  <a:srgbClr val="7030A0"/>
                </a:solidFill>
                <a:latin typeface="Kristen ITC" pitchFamily="66" charset="0"/>
              </a:rPr>
              <a:t>utječe na klimu (transpiracija)</a:t>
            </a:r>
          </a:p>
          <a:p>
            <a:r>
              <a:rPr lang="hr-HR" sz="3000" dirty="0" smtClean="0">
                <a:solidFill>
                  <a:srgbClr val="7030A0"/>
                </a:solidFill>
                <a:latin typeface="Kristen ITC" pitchFamily="66" charset="0"/>
              </a:rPr>
              <a:t>proizvodnja kisika, smanjuje koncentraciju ugljikova dioksida (fotosinteza)</a:t>
            </a:r>
          </a:p>
          <a:p>
            <a:r>
              <a:rPr lang="hr-HR" sz="3000" dirty="0" smtClean="0">
                <a:solidFill>
                  <a:srgbClr val="7030A0"/>
                </a:solidFill>
                <a:latin typeface="Kristen ITC" pitchFamily="66" charset="0"/>
              </a:rPr>
              <a:t>izvor jestivih i ljekoviti biljaka</a:t>
            </a:r>
            <a:endParaRPr lang="hr-HR" sz="3000" dirty="0">
              <a:solidFill>
                <a:srgbClr val="7030A0"/>
              </a:solidFill>
              <a:latin typeface="Kristen ITC" pitchFamily="66" charset="0"/>
            </a:endParaRPr>
          </a:p>
        </p:txBody>
      </p:sp>
      <p:sp>
        <p:nvSpPr>
          <p:cNvPr id="5122" name="AutoShape 2" descr="Slikovni rezultat za recikliranje papi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8507288" cy="64807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r-HR" sz="2600" b="1" dirty="0" smtClean="0">
                <a:solidFill>
                  <a:srgbClr val="7030A0"/>
                </a:solidFill>
                <a:latin typeface="Kristen ITC" pitchFamily="66" charset="0"/>
              </a:rPr>
              <a:t>PAPIR:</a:t>
            </a:r>
          </a:p>
          <a:p>
            <a:pPr algn="just"/>
            <a:r>
              <a:rPr lang="hr-HR" sz="2600" dirty="0" smtClean="0">
                <a:solidFill>
                  <a:srgbClr val="7030A0"/>
                </a:solidFill>
                <a:latin typeface="Kristen ITC" pitchFamily="66" charset="0"/>
              </a:rPr>
              <a:t>papir je otkriven prije oko 2000 godina u Kini </a:t>
            </a:r>
          </a:p>
          <a:p>
            <a:pPr algn="just"/>
            <a:r>
              <a:rPr lang="hr-HR" sz="2600" dirty="0">
                <a:solidFill>
                  <a:srgbClr val="7030A0"/>
                </a:solidFill>
                <a:latin typeface="Kristen ITC" pitchFamily="66" charset="0"/>
              </a:rPr>
              <a:t>r</a:t>
            </a:r>
            <a:r>
              <a:rPr lang="hr-HR" sz="2600" dirty="0" smtClean="0">
                <a:solidFill>
                  <a:srgbClr val="7030A0"/>
                </a:solidFill>
                <a:latin typeface="Kristen ITC" pitchFamily="66" charset="0"/>
              </a:rPr>
              <a:t>anije se papir proizvodio od starih tkanina, a danas se proizvodi od celuloze koja se dobija iz drveta</a:t>
            </a:r>
            <a:endParaRPr lang="hr-HR" sz="2600" dirty="0">
              <a:solidFill>
                <a:srgbClr val="7030A0"/>
              </a:solidFill>
              <a:latin typeface="Kristen ITC" pitchFamily="66" charset="0"/>
            </a:endParaRPr>
          </a:p>
          <a:p>
            <a:pPr algn="just">
              <a:spcBef>
                <a:spcPct val="50000"/>
              </a:spcBef>
              <a:buNone/>
            </a:pPr>
            <a:r>
              <a:rPr lang="hr-HR" sz="2600" dirty="0" smtClean="0">
                <a:solidFill>
                  <a:srgbClr val="7030A0"/>
                </a:solidFill>
                <a:latin typeface="Kristen ITC" pitchFamily="66" charset="0"/>
              </a:rPr>
              <a:t>Stari papir odlaže se u posebne, plave spremnike. </a:t>
            </a:r>
          </a:p>
          <a:p>
            <a:pPr algn="just">
              <a:spcBef>
                <a:spcPct val="50000"/>
              </a:spcBef>
              <a:buNone/>
            </a:pPr>
            <a:r>
              <a:rPr lang="hr-HR" sz="2600" dirty="0" smtClean="0">
                <a:solidFill>
                  <a:srgbClr val="7030A0"/>
                </a:solidFill>
                <a:latin typeface="Kristen ITC" pitchFamily="66" charset="0"/>
              </a:rPr>
              <a:t>Od staroga se papira recikliranjem proizvodi novi papir. </a:t>
            </a:r>
          </a:p>
          <a:p>
            <a:pPr algn="just">
              <a:spcBef>
                <a:spcPct val="50000"/>
              </a:spcBef>
              <a:buNone/>
            </a:pPr>
            <a:r>
              <a:rPr lang="hr-HR" sz="2600" u="sng" dirty="0" smtClean="0">
                <a:solidFill>
                  <a:srgbClr val="7030A0"/>
                </a:solidFill>
                <a:latin typeface="Kristen ITC" pitchFamily="66" charset="0"/>
              </a:rPr>
              <a:t>Prednosti recikliranja</a:t>
            </a:r>
            <a:r>
              <a:rPr lang="hr-HR" sz="2600" dirty="0" smtClean="0">
                <a:solidFill>
                  <a:srgbClr val="7030A0"/>
                </a:solidFill>
                <a:latin typeface="Kristen ITC" pitchFamily="66" charset="0"/>
              </a:rPr>
              <a:t>:</a:t>
            </a:r>
          </a:p>
          <a:p>
            <a:pPr algn="just">
              <a:spcBef>
                <a:spcPct val="50000"/>
              </a:spcBef>
            </a:pPr>
            <a:r>
              <a:rPr lang="hr-HR" sz="2600" dirty="0">
                <a:solidFill>
                  <a:srgbClr val="7030A0"/>
                </a:solidFill>
                <a:latin typeface="Kristen ITC" pitchFamily="66" charset="0"/>
              </a:rPr>
              <a:t>š</a:t>
            </a:r>
            <a:r>
              <a:rPr lang="hr-HR" sz="2600" dirty="0" smtClean="0">
                <a:solidFill>
                  <a:srgbClr val="7030A0"/>
                </a:solidFill>
                <a:latin typeface="Kristen ITC" pitchFamily="66" charset="0"/>
              </a:rPr>
              <a:t>tedi se 65% energije i 50% </a:t>
            </a:r>
            <a:r>
              <a:rPr lang="hr-HR" sz="2600" dirty="0" smtClean="0">
                <a:solidFill>
                  <a:srgbClr val="7030A0"/>
                </a:solidFill>
                <a:latin typeface="Kristen ITC" pitchFamily="66" charset="0"/>
              </a:rPr>
              <a:t>vode</a:t>
            </a:r>
            <a:endParaRPr lang="hr-HR" sz="2600" dirty="0" smtClean="0">
              <a:solidFill>
                <a:srgbClr val="7030A0"/>
              </a:solidFill>
              <a:latin typeface="Kristen ITC" pitchFamily="66" charset="0"/>
            </a:endParaRPr>
          </a:p>
          <a:p>
            <a:pPr algn="just">
              <a:spcBef>
                <a:spcPct val="50000"/>
              </a:spcBef>
            </a:pPr>
            <a:r>
              <a:rPr lang="hr-HR" sz="2600" dirty="0" smtClean="0">
                <a:solidFill>
                  <a:srgbClr val="7030A0"/>
                </a:solidFill>
                <a:latin typeface="Kristen ITC" pitchFamily="66" charset="0"/>
              </a:rPr>
              <a:t>smanjuje se onečišćenost okoliša</a:t>
            </a:r>
          </a:p>
          <a:p>
            <a:pPr algn="just">
              <a:spcBef>
                <a:spcPct val="50000"/>
              </a:spcBef>
            </a:pPr>
            <a:r>
              <a:rPr lang="hr-HR" sz="2600" dirty="0" smtClean="0">
                <a:solidFill>
                  <a:srgbClr val="7030A0"/>
                </a:solidFill>
                <a:latin typeface="Kristen ITC" pitchFamily="66" charset="0"/>
              </a:rPr>
              <a:t>svaka tona recikliranog papira spasi 17 stabala</a:t>
            </a:r>
            <a:endParaRPr lang="hr-HR" sz="2600" dirty="0">
              <a:solidFill>
                <a:srgbClr val="7030A0"/>
              </a:solidFill>
              <a:latin typeface="Kristen ITC" pitchFamily="66" charset="0"/>
            </a:endParaRPr>
          </a:p>
        </p:txBody>
      </p:sp>
      <p:sp>
        <p:nvSpPr>
          <p:cNvPr id="1030" name="AutoShape 6" descr="Slikovni rezultat za da li ste znali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4098" name="Picture 2" descr="Slikovni rezultat za recikliranje papi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8327" y="3645024"/>
            <a:ext cx="3165673" cy="22623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likovni rezultat za ¸krčenje šu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780928"/>
            <a:ext cx="5257800" cy="3943350"/>
          </a:xfrm>
          <a:prstGeom prst="rect">
            <a:avLst/>
          </a:prstGeom>
          <a:noFill/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23528" y="548680"/>
            <a:ext cx="8363272" cy="5577483"/>
          </a:xfrm>
        </p:spPr>
        <p:txBody>
          <a:bodyPr/>
          <a:lstStyle/>
          <a:p>
            <a:pPr>
              <a:buNone/>
            </a:pPr>
            <a:r>
              <a:rPr lang="hr-HR" dirty="0" smtClean="0">
                <a:solidFill>
                  <a:srgbClr val="7030A0"/>
                </a:solidFill>
                <a:latin typeface="Kristen ITC" pitchFamily="66" charset="0"/>
              </a:rPr>
              <a:t>Da li ste znali?</a:t>
            </a:r>
          </a:p>
          <a:p>
            <a:pPr>
              <a:buNone/>
            </a:pPr>
            <a:endParaRPr lang="hr-HR" dirty="0" smtClean="0">
              <a:solidFill>
                <a:srgbClr val="7030A0"/>
              </a:solidFill>
              <a:latin typeface="Kristen ITC" pitchFamily="66" charset="0"/>
            </a:endParaRPr>
          </a:p>
          <a:p>
            <a:r>
              <a:rPr lang="hr-HR" dirty="0" smtClean="0">
                <a:solidFill>
                  <a:srgbClr val="7030A0"/>
                </a:solidFill>
                <a:latin typeface="Kristen ITC" pitchFamily="66" charset="0"/>
              </a:rPr>
              <a:t>jedno domaćinstvo godišnje potroši količinu papira dobivenu od 6 stabala</a:t>
            </a:r>
          </a:p>
          <a:p>
            <a:endParaRPr lang="hr-HR" dirty="0" smtClean="0">
              <a:solidFill>
                <a:srgbClr val="7030A0"/>
              </a:solidFill>
              <a:latin typeface="Kristen ITC" pitchFamily="66" charset="0"/>
            </a:endParaRPr>
          </a:p>
          <a:p>
            <a:r>
              <a:rPr lang="hr-HR" dirty="0" smtClean="0">
                <a:solidFill>
                  <a:srgbClr val="7030A0"/>
                </a:solidFill>
                <a:latin typeface="Kristen ITC" pitchFamily="66" charset="0"/>
              </a:rPr>
              <a:t>recikla</a:t>
            </a:r>
            <a:r>
              <a:rPr lang="hr-HR" dirty="0" smtClean="0">
                <a:solidFill>
                  <a:schemeClr val="bg1"/>
                </a:solidFill>
                <a:latin typeface="Kristen ITC" pitchFamily="66" charset="0"/>
              </a:rPr>
              <a:t>žom polovine svjetske proizvod</a:t>
            </a:r>
            <a:r>
              <a:rPr lang="hr-HR" dirty="0" smtClean="0">
                <a:solidFill>
                  <a:srgbClr val="7030A0"/>
                </a:solidFill>
                <a:latin typeface="Kristen ITC" pitchFamily="66" charset="0"/>
              </a:rPr>
              <a:t>nje papira </a:t>
            </a:r>
            <a:r>
              <a:rPr lang="hr-HR" dirty="0" smtClean="0">
                <a:solidFill>
                  <a:schemeClr val="bg1"/>
                </a:solidFill>
                <a:latin typeface="Kristen ITC" pitchFamily="66" charset="0"/>
              </a:rPr>
              <a:t>sačuvalo bi se 800 000 m² šuma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7030A0"/>
                </a:solidFill>
                <a:latin typeface="Kristen ITC" pitchFamily="66" charset="0"/>
              </a:rPr>
              <a:t>RECIKLIRANJE PAPIRA</a:t>
            </a:r>
            <a:endParaRPr lang="hr-HR" dirty="0">
              <a:solidFill>
                <a:srgbClr val="7030A0"/>
              </a:solidFill>
              <a:latin typeface="Kristen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</a:pPr>
            <a:r>
              <a:rPr lang="hr-HR" dirty="0" smtClean="0">
                <a:solidFill>
                  <a:srgbClr val="7030A0"/>
                </a:solidFill>
                <a:latin typeface="Kristen ITC" pitchFamily="66" charset="0"/>
              </a:rPr>
              <a:t>1. </a:t>
            </a:r>
            <a:r>
              <a:rPr lang="hr-HR" dirty="0">
                <a:solidFill>
                  <a:srgbClr val="7030A0"/>
                </a:solidFill>
                <a:latin typeface="Kristen ITC" pitchFamily="66" charset="0"/>
              </a:rPr>
              <a:t>KORAK: Istrgaj papir na komadiće i prelij sa mlakom </a:t>
            </a:r>
            <a:r>
              <a:rPr lang="hr-HR" dirty="0" smtClean="0">
                <a:solidFill>
                  <a:srgbClr val="7030A0"/>
                </a:solidFill>
                <a:latin typeface="Kristen ITC" pitchFamily="66" charset="0"/>
              </a:rPr>
              <a:t>vodom </a:t>
            </a:r>
            <a:endParaRPr lang="hr-HR" dirty="0">
              <a:solidFill>
                <a:srgbClr val="7030A0"/>
              </a:solidFill>
              <a:latin typeface="Kristen ITC" pitchFamily="66" charset="0"/>
            </a:endParaRPr>
          </a:p>
          <a:p>
            <a:pPr>
              <a:lnSpc>
                <a:spcPct val="170000"/>
              </a:lnSpc>
            </a:pPr>
            <a:r>
              <a:rPr lang="hr-HR" dirty="0" smtClean="0">
                <a:solidFill>
                  <a:srgbClr val="7030A0"/>
                </a:solidFill>
                <a:latin typeface="Kristen ITC" pitchFamily="66" charset="0"/>
              </a:rPr>
              <a:t>2. </a:t>
            </a:r>
            <a:r>
              <a:rPr lang="hr-HR" dirty="0">
                <a:solidFill>
                  <a:srgbClr val="7030A0"/>
                </a:solidFill>
                <a:latin typeface="Kristen ITC" pitchFamily="66" charset="0"/>
              </a:rPr>
              <a:t>KORAK: Uz pomoć štapnog miksera izmiksaj namočeni papir; po želji se može dodati i malo </a:t>
            </a:r>
            <a:r>
              <a:rPr lang="hr-HR" dirty="0" smtClean="0">
                <a:solidFill>
                  <a:srgbClr val="7030A0"/>
                </a:solidFill>
                <a:latin typeface="Kristen ITC" pitchFamily="66" charset="0"/>
              </a:rPr>
              <a:t>boje. Ako želiš čvršći papir dodaj brašna.</a:t>
            </a:r>
            <a:endParaRPr lang="hr-HR" dirty="0">
              <a:solidFill>
                <a:srgbClr val="7030A0"/>
              </a:solidFill>
              <a:latin typeface="Kristen ITC" pitchFamily="66" charset="0"/>
            </a:endParaRPr>
          </a:p>
          <a:p>
            <a:pPr>
              <a:lnSpc>
                <a:spcPct val="170000"/>
              </a:lnSpc>
            </a:pPr>
            <a:r>
              <a:rPr lang="hr-HR" dirty="0" smtClean="0">
                <a:solidFill>
                  <a:srgbClr val="7030A0"/>
                </a:solidFill>
                <a:latin typeface="Kristen ITC" pitchFamily="66" charset="0"/>
              </a:rPr>
              <a:t>3. </a:t>
            </a:r>
            <a:r>
              <a:rPr lang="hr-HR" dirty="0">
                <a:solidFill>
                  <a:srgbClr val="7030A0"/>
                </a:solidFill>
                <a:latin typeface="Kristen ITC" pitchFamily="66" charset="0"/>
              </a:rPr>
              <a:t>KORAK: Smjesu ravnomjerno nanesi na sito</a:t>
            </a:r>
            <a:r>
              <a:rPr lang="hr-HR" dirty="0" smtClean="0">
                <a:solidFill>
                  <a:srgbClr val="7030A0"/>
                </a:solidFill>
                <a:latin typeface="Kristen ITC" pitchFamily="66" charset="0"/>
              </a:rPr>
              <a:t>.</a:t>
            </a:r>
            <a:endParaRPr lang="hr-HR" dirty="0">
              <a:solidFill>
                <a:srgbClr val="7030A0"/>
              </a:solidFill>
              <a:latin typeface="Kristen ITC" pitchFamily="66" charset="0"/>
            </a:endParaRPr>
          </a:p>
          <a:p>
            <a:pPr>
              <a:lnSpc>
                <a:spcPct val="170000"/>
              </a:lnSpc>
            </a:pPr>
            <a:r>
              <a:rPr lang="hr-HR" dirty="0" smtClean="0">
                <a:solidFill>
                  <a:srgbClr val="7030A0"/>
                </a:solidFill>
                <a:latin typeface="Kristen ITC" pitchFamily="66" charset="0"/>
              </a:rPr>
              <a:t>4. </a:t>
            </a:r>
            <a:r>
              <a:rPr lang="hr-HR" dirty="0">
                <a:solidFill>
                  <a:srgbClr val="7030A0"/>
                </a:solidFill>
                <a:latin typeface="Kristen ITC" pitchFamily="66" charset="0"/>
              </a:rPr>
              <a:t>KORAK: Sa poleđine sita spužvicom sakupi višak </a:t>
            </a:r>
            <a:r>
              <a:rPr lang="hr-HR" dirty="0" smtClean="0">
                <a:solidFill>
                  <a:srgbClr val="7030A0"/>
                </a:solidFill>
                <a:latin typeface="Kristen ITC" pitchFamily="66" charset="0"/>
              </a:rPr>
              <a:t>vode</a:t>
            </a:r>
            <a:endParaRPr lang="hr-HR" dirty="0">
              <a:solidFill>
                <a:srgbClr val="7030A0"/>
              </a:solidFill>
              <a:latin typeface="Kristen ITC" pitchFamily="66" charset="0"/>
            </a:endParaRPr>
          </a:p>
          <a:p>
            <a:pPr>
              <a:lnSpc>
                <a:spcPct val="170000"/>
              </a:lnSpc>
            </a:pPr>
            <a:r>
              <a:rPr lang="hr-HR" dirty="0" smtClean="0">
                <a:solidFill>
                  <a:srgbClr val="7030A0"/>
                </a:solidFill>
                <a:latin typeface="Kristen ITC" pitchFamily="66" charset="0"/>
              </a:rPr>
              <a:t>5. </a:t>
            </a:r>
            <a:r>
              <a:rPr lang="hr-HR" dirty="0">
                <a:solidFill>
                  <a:srgbClr val="7030A0"/>
                </a:solidFill>
                <a:latin typeface="Kristen ITC" pitchFamily="66" charset="0"/>
              </a:rPr>
              <a:t>KORAK: Na karton stavi krpu za sušenje, i na tu krpu prenesi papir sa sita i plažljivo odvoji </a:t>
            </a:r>
            <a:r>
              <a:rPr lang="hr-HR" dirty="0" smtClean="0">
                <a:solidFill>
                  <a:srgbClr val="7030A0"/>
                </a:solidFill>
                <a:latin typeface="Kristen ITC" pitchFamily="66" charset="0"/>
              </a:rPr>
              <a:t>sito</a:t>
            </a:r>
            <a:endParaRPr lang="hr-HR" dirty="0">
              <a:solidFill>
                <a:srgbClr val="7030A0"/>
              </a:solidFill>
              <a:latin typeface="Kristen ITC" pitchFamily="66" charset="0"/>
            </a:endParaRPr>
          </a:p>
          <a:p>
            <a:pPr>
              <a:lnSpc>
                <a:spcPct val="170000"/>
              </a:lnSpc>
            </a:pPr>
            <a:r>
              <a:rPr lang="hr-HR" dirty="0" smtClean="0">
                <a:solidFill>
                  <a:srgbClr val="7030A0"/>
                </a:solidFill>
                <a:latin typeface="Kristen ITC" pitchFamily="66" charset="0"/>
              </a:rPr>
              <a:t>6. </a:t>
            </a:r>
            <a:r>
              <a:rPr lang="hr-HR" dirty="0">
                <a:solidFill>
                  <a:srgbClr val="7030A0"/>
                </a:solidFill>
                <a:latin typeface="Kristen ITC" pitchFamily="66" charset="0"/>
              </a:rPr>
              <a:t>KORAK: Mokri papir prekrij novinskim papirom i krpom te pređi nekoliko puta glačalom ili ostavite sušiti do drugog </a:t>
            </a:r>
            <a:r>
              <a:rPr lang="hr-HR" dirty="0" smtClean="0">
                <a:solidFill>
                  <a:srgbClr val="7030A0"/>
                </a:solidFill>
                <a:latin typeface="Kristen ITC" pitchFamily="66" charset="0"/>
              </a:rPr>
              <a:t>dana</a:t>
            </a:r>
            <a:endParaRPr lang="hr-HR" dirty="0">
              <a:solidFill>
                <a:srgbClr val="7030A0"/>
              </a:solidFill>
              <a:latin typeface="Kristen ITC" pitchFamily="66" charset="0"/>
            </a:endParaRPr>
          </a:p>
          <a:p>
            <a:pPr>
              <a:lnSpc>
                <a:spcPct val="170000"/>
              </a:lnSpc>
            </a:pPr>
            <a:r>
              <a:rPr lang="hr-HR" dirty="0" smtClean="0">
                <a:solidFill>
                  <a:srgbClr val="7030A0"/>
                </a:solidFill>
                <a:latin typeface="Kristen ITC" pitchFamily="66" charset="0"/>
              </a:rPr>
              <a:t>7. </a:t>
            </a:r>
            <a:r>
              <a:rPr lang="hr-HR" dirty="0">
                <a:solidFill>
                  <a:srgbClr val="7030A0"/>
                </a:solidFill>
                <a:latin typeface="Kristen ITC" pitchFamily="66" charset="0"/>
              </a:rPr>
              <a:t>KORAK: A je to! IMAMO RECIKLIRANI PAPIR </a:t>
            </a:r>
            <a:r>
              <a:rPr lang="hr-HR" dirty="0">
                <a:solidFill>
                  <a:srgbClr val="7030A0"/>
                </a:solidFill>
                <a:latin typeface="Kristen ITC" pitchFamily="66" charset="0"/>
                <a:sym typeface="Wingdings"/>
              </a:rPr>
              <a:t></a:t>
            </a:r>
            <a:endParaRPr lang="hr-HR" dirty="0">
              <a:solidFill>
                <a:srgbClr val="7030A0"/>
              </a:solidFill>
              <a:latin typeface="Kristen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1418</TotalTime>
  <Words>322</Words>
  <Application>Microsoft Office PowerPoint</Application>
  <PresentationFormat>On-screen Show (4:3)</PresentationFormat>
  <Paragraphs>36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DAN PLANETA ZEMLJE</vt:lpstr>
      <vt:lpstr> Dan planeta Zemlje obilježava se 22. travnja </vt:lpstr>
      <vt:lpstr>Posljedice nebrige o okolišu?</vt:lpstr>
      <vt:lpstr>Kako ti čuvaš Zemlju?</vt:lpstr>
      <vt:lpstr>Koja je vrijednost od šuma?</vt:lpstr>
      <vt:lpstr>Slide 6</vt:lpstr>
      <vt:lpstr>Slide 7</vt:lpstr>
      <vt:lpstr>RECIKLIRANJE PAPIRA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Kristina</dc:creator>
  <cp:lastModifiedBy>Kristina</cp:lastModifiedBy>
  <cp:revision>42</cp:revision>
  <dcterms:created xsi:type="dcterms:W3CDTF">2018-04-21T14:37:03Z</dcterms:created>
  <dcterms:modified xsi:type="dcterms:W3CDTF">2018-04-22T15:14:00Z</dcterms:modified>
</cp:coreProperties>
</file>