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5265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01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9306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8729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8725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5457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5853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4258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674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640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084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557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480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440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563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680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9D0DC-B0A2-45E4-B7FF-548677A833F6}" type="datetimeFigureOut">
              <a:rPr lang="hr-HR" smtClean="0"/>
              <a:t>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E12CBC5-C083-4244-B25A-DC9B487C54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980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775825" y="331237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hr-BA" dirty="0"/>
              <a:t>Edukativno-ekološki projekt</a:t>
            </a:r>
            <a:br>
              <a:rPr lang="hr-BA" dirty="0"/>
            </a:br>
            <a:r>
              <a:rPr lang="hr-BA" dirty="0"/>
              <a:t> </a:t>
            </a:r>
            <a:r>
              <a:rPr lang="hr-BA" b="1" dirty="0"/>
              <a:t>„Želim stablo”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05238" y="5840963"/>
            <a:ext cx="8915399" cy="631866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OŠ Kman-Kocunar, Split</a:t>
            </a:r>
            <a:endParaRPr lang="hr-H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24" y="1936441"/>
            <a:ext cx="2040593" cy="3633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176" y="2594018"/>
            <a:ext cx="6832048" cy="2892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1636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„Želim stablo”</a:t>
            </a:r>
            <a:endParaRPr lang="hr-H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OŠ </a:t>
            </a:r>
            <a:r>
              <a:rPr lang="hr-H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Kman-Kocunar</a:t>
            </a:r>
            <a:r>
              <a:rPr lang="hr-HR" dirty="0" smtClean="0"/>
              <a:t>, Split želi se zahvaliti izdavačkoj kući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Profil-</a:t>
            </a:r>
            <a:r>
              <a:rPr lang="hr-H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Klett</a:t>
            </a:r>
            <a:r>
              <a:rPr lang="hr-HR" dirty="0" smtClean="0"/>
              <a:t> na mogućnosti sudjelovanja na edukativno-ekološkom projektu.</a:t>
            </a:r>
          </a:p>
          <a:p>
            <a:r>
              <a:rPr lang="hr-HR" dirty="0" smtClean="0"/>
              <a:t>Naši učenici su </a:t>
            </a:r>
            <a:r>
              <a:rPr lang="hr-HR" dirty="0" smtClean="0"/>
              <a:t>sa </a:t>
            </a:r>
            <a:r>
              <a:rPr lang="hr-HR" dirty="0" smtClean="0"/>
              <a:t>zadovoljstvom svakodnevno pratili razvoj biljke i učili nove spoznaje o prirodi oko nas. Naučena znanja će primijeniti u redovnoj nastavi.</a:t>
            </a:r>
          </a:p>
          <a:p>
            <a:r>
              <a:rPr lang="hr-HR" dirty="0" smtClean="0"/>
              <a:t>Tehnička pomagala su izazivala oduševljenje kod učenika, posebno razredne nastave. Upotreba tehnike u nastavi pobuđuje zainteresiranost učenika, a time i veću uključenost u nastavnom procesu.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01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SUDIONICI</a:t>
            </a:r>
            <a:endParaRPr lang="hr-H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001383" y="2477041"/>
            <a:ext cx="6515600" cy="2577468"/>
          </a:xfrm>
        </p:spPr>
        <p:txBody>
          <a:bodyPr/>
          <a:lstStyle/>
          <a:p>
            <a:r>
              <a:rPr lang="hr-HR" dirty="0" smtClean="0"/>
              <a:t>Učenici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 </a:t>
            </a:r>
            <a:r>
              <a:rPr lang="hr-HR" dirty="0" smtClean="0"/>
              <a:t>razreda s </a:t>
            </a:r>
            <a:r>
              <a:rPr lang="hr-HR" dirty="0"/>
              <a:t>učiteljicom </a:t>
            </a:r>
            <a:r>
              <a:rPr lang="hr-HR" b="1" dirty="0"/>
              <a:t>Sanjom </a:t>
            </a:r>
            <a:r>
              <a:rPr lang="hr-HR" b="1" dirty="0" err="1" smtClean="0"/>
              <a:t>Domić</a:t>
            </a:r>
            <a:r>
              <a:rPr lang="hr-HR" b="1" dirty="0" smtClean="0"/>
              <a:t> Bauk</a:t>
            </a:r>
            <a:endParaRPr lang="hr-HR" b="1" dirty="0" smtClean="0"/>
          </a:p>
          <a:p>
            <a:r>
              <a:rPr lang="hr-HR" dirty="0" smtClean="0"/>
              <a:t>Učenici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 </a:t>
            </a:r>
            <a:r>
              <a:rPr lang="hr-HR" dirty="0" smtClean="0"/>
              <a:t>razreda s učiteljicom </a:t>
            </a:r>
            <a:r>
              <a:rPr lang="hr-HR" b="1" dirty="0"/>
              <a:t>Blankom </a:t>
            </a:r>
            <a:r>
              <a:rPr lang="hr-HR" b="1" dirty="0" err="1" smtClean="0"/>
              <a:t>Runtić</a:t>
            </a:r>
            <a:endParaRPr lang="hr-HR" b="1" dirty="0" smtClean="0"/>
          </a:p>
          <a:p>
            <a:r>
              <a:rPr lang="hr-HR" dirty="0" smtClean="0"/>
              <a:t>Učenici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 </a:t>
            </a:r>
            <a:r>
              <a:rPr lang="hr-HR" dirty="0" smtClean="0"/>
              <a:t>razreda s učiteljicom </a:t>
            </a:r>
            <a:r>
              <a:rPr lang="hr-HR" b="1" dirty="0" smtClean="0"/>
              <a:t>Snježanom Šušak</a:t>
            </a:r>
          </a:p>
          <a:p>
            <a:r>
              <a:rPr lang="hr-HR" dirty="0" smtClean="0"/>
              <a:t>Učenici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 </a:t>
            </a:r>
            <a:r>
              <a:rPr lang="hr-HR" dirty="0" smtClean="0"/>
              <a:t>razreda s učiteljicama </a:t>
            </a:r>
            <a:r>
              <a:rPr lang="hr-HR" b="1" dirty="0" smtClean="0"/>
              <a:t>Marijom </a:t>
            </a:r>
            <a:r>
              <a:rPr lang="hr-HR" b="1" dirty="0" err="1" smtClean="0"/>
              <a:t>Koljanin</a:t>
            </a:r>
            <a:r>
              <a:rPr lang="hr-HR" b="1" dirty="0" smtClean="0"/>
              <a:t> </a:t>
            </a:r>
            <a:r>
              <a:rPr lang="hr-HR" dirty="0" smtClean="0"/>
              <a:t>i </a:t>
            </a:r>
            <a:r>
              <a:rPr lang="hr-HR" b="1" dirty="0" smtClean="0"/>
              <a:t>Ivom Petričević</a:t>
            </a:r>
            <a:endParaRPr lang="hr-HR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424" y="1434381"/>
            <a:ext cx="3374298" cy="48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6151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„Želim stablo”</a:t>
            </a:r>
            <a:endParaRPr lang="hr-H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89212" y="1586204"/>
            <a:ext cx="8915400" cy="4325018"/>
          </a:xfrm>
        </p:spPr>
        <p:txBody>
          <a:bodyPr/>
          <a:lstStyle/>
          <a:p>
            <a:r>
              <a:rPr lang="hr-HR" b="1" dirty="0"/>
              <a:t>PREDMET ISTRAŽIVANJA</a:t>
            </a:r>
            <a:r>
              <a:rPr lang="hr-HR" dirty="0"/>
              <a:t>: Usporedba </a:t>
            </a:r>
            <a:r>
              <a:rPr lang="hr-HR" dirty="0" smtClean="0"/>
              <a:t>utjecaja programiranog </a:t>
            </a:r>
            <a:r>
              <a:rPr lang="hr-HR" dirty="0"/>
              <a:t>zalijevanja i klasičnog zalijevanja na </a:t>
            </a:r>
            <a:r>
              <a:rPr lang="hr-HR" dirty="0" smtClean="0"/>
              <a:t>klijanje </a:t>
            </a:r>
            <a:r>
              <a:rPr lang="hr-HR" dirty="0"/>
              <a:t>i rast sjemenki </a:t>
            </a:r>
            <a:r>
              <a:rPr lang="hr-HR" dirty="0" smtClean="0"/>
              <a:t>rajčice.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449" y="2328900"/>
            <a:ext cx="2688754" cy="3582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40" y="2328900"/>
            <a:ext cx="5523736" cy="3578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302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„Želim stablo”</a:t>
            </a:r>
            <a:endParaRPr lang="hr-H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663856" y="1676400"/>
            <a:ext cx="8915400" cy="3777622"/>
          </a:xfrm>
        </p:spPr>
        <p:txBody>
          <a:bodyPr/>
          <a:lstStyle/>
          <a:p>
            <a:r>
              <a:rPr lang="hr-HR" dirty="0"/>
              <a:t>Projektom </a:t>
            </a:r>
            <a:r>
              <a:rPr lang="hr-HR" dirty="0" smtClean="0"/>
              <a:t>smo potaknuli </a:t>
            </a:r>
            <a:r>
              <a:rPr lang="hr-HR" b="1" dirty="0"/>
              <a:t>istraživačku nastavu </a:t>
            </a:r>
            <a:r>
              <a:rPr lang="hr-HR" dirty="0"/>
              <a:t>u našoj školi uz primjenu IKT-a, </a:t>
            </a:r>
            <a:r>
              <a:rPr lang="hr-HR" b="1" dirty="0"/>
              <a:t>suradničko učenje </a:t>
            </a:r>
            <a:r>
              <a:rPr lang="hr-HR" dirty="0"/>
              <a:t>te suradnju između učenika razredne i predmetne nastave</a:t>
            </a:r>
            <a:r>
              <a:rPr lang="hr-HR" dirty="0" smtClean="0"/>
              <a:t>.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8708">
            <a:off x="5320338" y="2413306"/>
            <a:ext cx="3548180" cy="2563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828" y="2735858"/>
            <a:ext cx="2240647" cy="19928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884" y="2629604"/>
            <a:ext cx="3096344" cy="20991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828" y="4833257"/>
            <a:ext cx="3098715" cy="1874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9" y="5055326"/>
            <a:ext cx="1992132" cy="16262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839" y="4833258"/>
            <a:ext cx="3421389" cy="1848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402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5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Etape provedbe projekta </a:t>
            </a:r>
            <a:b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Sadnja sjemenki rajčice</a:t>
            </a:r>
            <a:endParaRPr lang="hr-H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89212" y="2133600"/>
            <a:ext cx="4091506" cy="37776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b="1" dirty="0" smtClean="0"/>
              <a:t>U četiri jednake </a:t>
            </a:r>
            <a:r>
              <a:rPr lang="hr-HR" dirty="0" smtClean="0"/>
              <a:t>posude s istom vrstom zemlje posadili smo po 8 </a:t>
            </a:r>
            <a:r>
              <a:rPr lang="hr-HR" dirty="0"/>
              <a:t>sjemenki </a:t>
            </a:r>
            <a:r>
              <a:rPr lang="hr-HR" dirty="0" smtClean="0"/>
              <a:t>rajčice: 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smtClean="0"/>
              <a:t> posudice su postavljene u četiri različite učionice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smtClean="0"/>
              <a:t>Jednu posudu smo zalijevali programiranim </a:t>
            </a:r>
            <a:r>
              <a:rPr lang="hr-HR" dirty="0" err="1" smtClean="0"/>
              <a:t>micro:bitom</a:t>
            </a:r>
            <a:endParaRPr lang="hr-HR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S </a:t>
            </a:r>
            <a:r>
              <a:rPr lang="hr-HR" dirty="0"/>
              <a:t>nestrpljenjem </a:t>
            </a:r>
            <a:r>
              <a:rPr lang="hr-HR" dirty="0" smtClean="0"/>
              <a:t>smo čekali </a:t>
            </a:r>
            <a:r>
              <a:rPr lang="hr-HR" dirty="0"/>
              <a:t>da </a:t>
            </a:r>
            <a:r>
              <a:rPr lang="hr-HR" dirty="0" smtClean="0"/>
              <a:t>vidimo </a:t>
            </a:r>
            <a:r>
              <a:rPr lang="hr-HR" dirty="0"/>
              <a:t>koje će sjemenke prve </a:t>
            </a:r>
            <a:r>
              <a:rPr lang="hr-HR" dirty="0" smtClean="0"/>
              <a:t>niknuti.</a:t>
            </a:r>
            <a:endParaRPr lang="hr-HR" dirty="0"/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855184" y="2133600"/>
            <a:ext cx="1430399" cy="1913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8369259" y="2133600"/>
            <a:ext cx="1278593" cy="1913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528" y="2133600"/>
            <a:ext cx="1315917" cy="1913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528" y="4117243"/>
            <a:ext cx="1315917" cy="2149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920" y="4117243"/>
            <a:ext cx="1449663" cy="2180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9258" y="4117243"/>
            <a:ext cx="1278593" cy="2149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659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Etape provedbe projekta </a:t>
            </a:r>
            <a:b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Programiranje </a:t>
            </a:r>
            <a:r>
              <a:rPr lang="hr-HR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micro:bita</a:t>
            </a:r>
            <a:endParaRPr lang="hr-H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89213" y="2133600"/>
            <a:ext cx="3410372" cy="37776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Učenici 6. c razreda </a:t>
            </a:r>
            <a:r>
              <a:rPr lang="hr-HR" dirty="0" err="1"/>
              <a:t>isprogramirali</a:t>
            </a:r>
            <a:r>
              <a:rPr lang="hr-HR" dirty="0"/>
              <a:t> </a:t>
            </a:r>
            <a:r>
              <a:rPr lang="hr-HR" dirty="0" smtClean="0"/>
              <a:t>su </a:t>
            </a:r>
            <a:r>
              <a:rPr lang="hr-HR" dirty="0" err="1"/>
              <a:t>micro:bit</a:t>
            </a:r>
            <a:r>
              <a:rPr lang="hr-HR" dirty="0"/>
              <a:t> za </a:t>
            </a:r>
            <a:r>
              <a:rPr lang="hr-HR" b="1" dirty="0"/>
              <a:t>zalijevanje </a:t>
            </a:r>
            <a:r>
              <a:rPr lang="hr-HR" b="1" dirty="0" smtClean="0"/>
              <a:t>biljke</a:t>
            </a:r>
            <a:r>
              <a:rPr lang="hr-HR" dirty="0" smtClean="0"/>
              <a:t>, </a:t>
            </a:r>
            <a:r>
              <a:rPr lang="hr-HR" b="1" dirty="0" smtClean="0"/>
              <a:t>mjerenje svjetlosti</a:t>
            </a:r>
            <a:r>
              <a:rPr lang="hr-HR" dirty="0" smtClean="0"/>
              <a:t> i </a:t>
            </a:r>
            <a:r>
              <a:rPr lang="hr-HR" b="1" dirty="0" smtClean="0"/>
              <a:t>mjerenje temperature </a:t>
            </a:r>
            <a:r>
              <a:rPr lang="hr-HR" dirty="0" smtClean="0"/>
              <a:t>u učionici. Brojevi i znakovi dobiveni na </a:t>
            </a:r>
            <a:r>
              <a:rPr lang="hr-HR" dirty="0" err="1" smtClean="0"/>
              <a:t>ledicama</a:t>
            </a:r>
            <a:r>
              <a:rPr lang="hr-HR" dirty="0" smtClean="0"/>
              <a:t> </a:t>
            </a:r>
            <a:r>
              <a:rPr lang="hr-HR" dirty="0" err="1" smtClean="0"/>
              <a:t>micro:bita</a:t>
            </a:r>
            <a:r>
              <a:rPr lang="hr-HR" dirty="0" smtClean="0"/>
              <a:t> kod mlađih učenika izazvali su oduševljenje.     </a:t>
            </a: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000" y="2133600"/>
            <a:ext cx="1723682" cy="2472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526" y="2133600"/>
            <a:ext cx="1657253" cy="24726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000" y="4693298"/>
            <a:ext cx="2544776" cy="17611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2623" y="2133600"/>
            <a:ext cx="1331167" cy="24726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850376" y="4701132"/>
            <a:ext cx="2673413" cy="1745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0924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25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Etape provedbe projekta </a:t>
            </a:r>
            <a:b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Programiranje </a:t>
            </a:r>
            <a:r>
              <a:rPr lang="hr-HR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micro:bita</a:t>
            </a:r>
            <a:endParaRPr lang="hr-H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Učenici 2</a:t>
            </a:r>
            <a:r>
              <a:rPr lang="hr-HR" dirty="0" smtClean="0"/>
              <a:t>. c</a:t>
            </a:r>
            <a:r>
              <a:rPr lang="hr-HR" dirty="0" smtClean="0"/>
              <a:t>, 3</a:t>
            </a:r>
            <a:r>
              <a:rPr lang="hr-HR" dirty="0" smtClean="0"/>
              <a:t>. c </a:t>
            </a:r>
            <a:r>
              <a:rPr lang="hr-HR" dirty="0" smtClean="0"/>
              <a:t>i 4</a:t>
            </a:r>
            <a:r>
              <a:rPr lang="hr-HR" dirty="0" smtClean="0"/>
              <a:t>. c </a:t>
            </a:r>
            <a:r>
              <a:rPr lang="hr-HR" dirty="0" smtClean="0"/>
              <a:t>razreda </a:t>
            </a:r>
            <a:r>
              <a:rPr lang="hr-HR" dirty="0" err="1" smtClean="0"/>
              <a:t>micro:bit</a:t>
            </a:r>
            <a:r>
              <a:rPr lang="hr-HR" dirty="0" smtClean="0"/>
              <a:t> su koristili za očitavanje temperature i razine svjetlosti u učionici.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smtClean="0"/>
              <a:t>gumb </a:t>
            </a:r>
            <a:r>
              <a:rPr lang="hr-HR" dirty="0"/>
              <a:t>A – ispis </a:t>
            </a:r>
            <a:r>
              <a:rPr lang="hr-HR" dirty="0" smtClean="0"/>
              <a:t>temperature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 smtClean="0"/>
              <a:t>gumb </a:t>
            </a:r>
            <a:r>
              <a:rPr lang="hr-HR" dirty="0"/>
              <a:t>B – </a:t>
            </a:r>
            <a:r>
              <a:rPr lang="hr-HR" dirty="0" smtClean="0"/>
              <a:t>ispis razine svjetlosti</a:t>
            </a:r>
          </a:p>
          <a:p>
            <a:pPr marL="457200" lvl="1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26" y="3620149"/>
            <a:ext cx="2997167" cy="28049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291" y="3620149"/>
            <a:ext cx="2163989" cy="242795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772" y="3501210"/>
            <a:ext cx="2664296" cy="2638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17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Etape provedbe projekta </a:t>
            </a:r>
            <a: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Praćenje </a:t>
            </a:r>
            <a: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rasta </a:t>
            </a:r>
            <a: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rajčice </a:t>
            </a:r>
            <a: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vođenje bilježaka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Učenici razredne nastave su u svojim učionicama mjerili </a:t>
            </a:r>
            <a:r>
              <a:rPr lang="hr-HR" b="1" dirty="0" smtClean="0"/>
              <a:t>rast biljke</a:t>
            </a:r>
            <a:r>
              <a:rPr lang="hr-HR" dirty="0" smtClean="0"/>
              <a:t>, </a:t>
            </a:r>
            <a:r>
              <a:rPr lang="hr-HR" b="1" dirty="0" smtClean="0"/>
              <a:t>temperaturu</a:t>
            </a:r>
            <a:r>
              <a:rPr lang="hr-HR" dirty="0" smtClean="0"/>
              <a:t>, </a:t>
            </a:r>
            <a:r>
              <a:rPr lang="hr-HR" b="1" dirty="0" smtClean="0"/>
              <a:t>razinu svjetlosti </a:t>
            </a:r>
            <a:r>
              <a:rPr lang="hr-HR" dirty="0" smtClean="0"/>
              <a:t>i bilježili su </a:t>
            </a:r>
            <a:r>
              <a:rPr lang="hr-HR" b="1" dirty="0" smtClean="0"/>
              <a:t>količinu vode </a:t>
            </a:r>
            <a:r>
              <a:rPr lang="hr-HR" dirty="0" smtClean="0"/>
              <a:t>kojom su zalijevali rajčice.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953" y="3216287"/>
            <a:ext cx="2060239" cy="1859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882" y="3117968"/>
            <a:ext cx="1401522" cy="195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094" y="3117968"/>
            <a:ext cx="1539545" cy="195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317" y="3117967"/>
            <a:ext cx="1469513" cy="195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00659" y="3512619"/>
            <a:ext cx="1457482" cy="4872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509" y="3117966"/>
            <a:ext cx="1555234" cy="3500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433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Etape provedbe projekta </a:t>
            </a:r>
            <a:b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Praćenje rasta rajčice i vođenje bilježaka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Učenici predmetne nastave bilježili su </a:t>
            </a:r>
            <a:r>
              <a:rPr lang="hr-HR" b="1" dirty="0" smtClean="0"/>
              <a:t>razinu vode </a:t>
            </a:r>
            <a:r>
              <a:rPr lang="hr-HR" dirty="0" smtClean="0"/>
              <a:t>u posudici s pumpom te očitavali temperaturu, </a:t>
            </a:r>
            <a:r>
              <a:rPr lang="hr-HR" b="1" dirty="0" smtClean="0"/>
              <a:t>razinu svjetlosti </a:t>
            </a:r>
            <a:r>
              <a:rPr lang="hr-HR" dirty="0" smtClean="0"/>
              <a:t>u učionici i mjerili </a:t>
            </a:r>
            <a:r>
              <a:rPr lang="hr-HR" b="1" dirty="0" smtClean="0"/>
              <a:t>veličinu rajčice</a:t>
            </a:r>
            <a:r>
              <a:rPr lang="hr-HR" dirty="0" smtClean="0"/>
              <a:t>. 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275" y="4851908"/>
            <a:ext cx="3095937" cy="1689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275" y="2961653"/>
            <a:ext cx="2253163" cy="1689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250" y="2940081"/>
            <a:ext cx="3046935" cy="1710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518" y="2961653"/>
            <a:ext cx="1317383" cy="1689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57641" y="3895609"/>
            <a:ext cx="1589765" cy="3420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09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Etape provedbe projekta </a:t>
            </a:r>
            <a:br>
              <a:rPr lang="hr-H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Zaključak</a:t>
            </a:r>
            <a:endParaRPr lang="hr-H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89212" y="2133600"/>
            <a:ext cx="6675812" cy="3777622"/>
          </a:xfrm>
        </p:spPr>
        <p:txBody>
          <a:bodyPr/>
          <a:lstStyle/>
          <a:p>
            <a:r>
              <a:rPr lang="hr-HR" dirty="0" smtClean="0"/>
              <a:t>Prateći razvoj naše rajčice na četiri različita mjesta u školi došli smo do zaključka da na razvoj biljke utječe: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Sobna temperatura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Razina svjetlosti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Vlažnost tla 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Rajčice koje su zalijevane programiranim načinom i koje nisu bile izložene velikim razinama svjetlosti su koji centimetar više od preostalih. Na kraju projekta u iščekivanju smo prvih plodova našeg rada. 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573" y="2133600"/>
            <a:ext cx="1466574" cy="228667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21" y="2133600"/>
            <a:ext cx="1286691" cy="228667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21" y="4420274"/>
            <a:ext cx="1286691" cy="22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573" y="4420274"/>
            <a:ext cx="1466574" cy="22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3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410</TotalTime>
  <Words>410</Words>
  <Application>Microsoft Office PowerPoint</Application>
  <PresentationFormat>Široki zaslon</PresentationFormat>
  <Paragraphs>36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Wingdings</vt:lpstr>
      <vt:lpstr>Wingdings 3</vt:lpstr>
      <vt:lpstr>Pramen</vt:lpstr>
      <vt:lpstr>Edukativno-ekološki projekt  „Želim stablo”</vt:lpstr>
      <vt:lpstr>Projekt „Želim stablo”</vt:lpstr>
      <vt:lpstr>Projekt „Želim stablo”</vt:lpstr>
      <vt:lpstr>Etape provedbe projekta  1. Sadnja sjemenki rajčice</vt:lpstr>
      <vt:lpstr>Etape provedbe projekta  2. Programiranje micro:bita</vt:lpstr>
      <vt:lpstr>Etape provedbe projekta  2. Programiranje micro:bita</vt:lpstr>
      <vt:lpstr>Etape provedbe projekta  3. Praćenje rasta rajčice i vođenje bilježaka</vt:lpstr>
      <vt:lpstr>Etape provedbe projekta  3. Praćenje rasta rajčice i vođenje bilježaka</vt:lpstr>
      <vt:lpstr>Etape provedbe projekta  4. Zaključak</vt:lpstr>
      <vt:lpstr>Projekt „Želim stablo”</vt:lpstr>
      <vt:lpstr>SUDIONICI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Edukativno-ekološki projekt  „Želim stablo”</dc:title>
  <dc:creator>Korisnik</dc:creator>
  <cp:lastModifiedBy>Avietna</cp:lastModifiedBy>
  <cp:revision>31</cp:revision>
  <dcterms:created xsi:type="dcterms:W3CDTF">2018-04-26T14:54:02Z</dcterms:created>
  <dcterms:modified xsi:type="dcterms:W3CDTF">2018-05-01T06:59:00Z</dcterms:modified>
</cp:coreProperties>
</file>