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7CC6F-E36A-4B97-B424-D488C9E258B2}" v="5" dt="2018-04-25T18:42:4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25722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42775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209831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641973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843322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003659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054916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16250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106847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127576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43716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76890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850030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738309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88350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68700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61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push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04759" y="1121512"/>
            <a:ext cx="6960759" cy="2849671"/>
          </a:xfrm>
        </p:spPr>
        <p:txBody>
          <a:bodyPr>
            <a:normAutofit fontScale="90000"/>
          </a:bodyPr>
          <a:lstStyle/>
          <a:p>
            <a:pPr algn="l"/>
            <a:r>
              <a:rPr lang="hr-HR" sz="6000" dirty="0">
                <a:solidFill>
                  <a:srgbClr val="FFFFFF"/>
                </a:solidFill>
              </a:rPr>
              <a:t>Edukativno – ekološki projekt „Želim stablo“ 2018.</a:t>
            </a:r>
            <a:endParaRPr lang="hr-HR" sz="60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04329" y="4148994"/>
            <a:ext cx="6399624" cy="18474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hr-HR" sz="2400">
                <a:solidFill>
                  <a:srgbClr val="FFFFFF"/>
                </a:solidFill>
              </a:rPr>
              <a:t>Petra </a:t>
            </a:r>
            <a:r>
              <a:rPr lang="hr-HR" sz="2400" err="1">
                <a:solidFill>
                  <a:srgbClr val="FFFFFF"/>
                </a:solidFill>
              </a:rPr>
              <a:t>Smokrović</a:t>
            </a:r>
            <a:endParaRPr lang="hr-HR" sz="2400">
              <a:solidFill>
                <a:srgbClr val="FFFFFF"/>
              </a:solidFill>
            </a:endParaRPr>
          </a:p>
          <a:p>
            <a:pPr algn="l"/>
            <a:r>
              <a:rPr lang="hr-HR" sz="2400">
                <a:solidFill>
                  <a:srgbClr val="FFFFFF"/>
                </a:solidFill>
              </a:rPr>
              <a:t>Marta Parić</a:t>
            </a:r>
          </a:p>
          <a:p>
            <a:pPr algn="l"/>
            <a:r>
              <a:rPr lang="hr-HR" sz="2400">
                <a:solidFill>
                  <a:srgbClr val="FFFFFF"/>
                </a:solidFill>
              </a:rPr>
              <a:t>Marija </a:t>
            </a:r>
            <a:r>
              <a:rPr lang="hr-HR" sz="2400" err="1">
                <a:solidFill>
                  <a:srgbClr val="FFFFFF"/>
                </a:solidFill>
              </a:rPr>
              <a:t>Dokoza</a:t>
            </a:r>
            <a:endParaRPr lang="hr-HR" sz="2400">
              <a:solidFill>
                <a:srgbClr val="FFFFFF"/>
              </a:solidFill>
            </a:endParaRPr>
          </a:p>
          <a:p>
            <a:pPr algn="l"/>
            <a:r>
              <a:rPr lang="hr-HR" sz="2400">
                <a:solidFill>
                  <a:srgbClr val="FFFFFF"/>
                </a:solidFill>
              </a:rPr>
              <a:t>Petra </a:t>
            </a:r>
            <a:r>
              <a:rPr lang="hr-HR" sz="2400" err="1">
                <a:solidFill>
                  <a:srgbClr val="FFFFFF"/>
                </a:solidFill>
              </a:rPr>
              <a:t>Adžić</a:t>
            </a:r>
            <a:endParaRPr lang="hr-HR" sz="2400">
              <a:solidFill>
                <a:srgbClr val="FFFFFF"/>
              </a:solidFill>
            </a:endParaRPr>
          </a:p>
          <a:p>
            <a:pPr algn="l"/>
            <a:r>
              <a:rPr lang="hr-HR" sz="2400">
                <a:solidFill>
                  <a:srgbClr val="FFFFFF"/>
                </a:solidFill>
              </a:rPr>
              <a:t>Iva Tomić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60A265-BE1A-4C5D-8CB8-99947B6E9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604" y="934222"/>
            <a:ext cx="5708760" cy="329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C3CC3-6295-49BF-93C1-B51EB44F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Rezultati istraživanja</a:t>
            </a:r>
          </a:p>
        </p:txBody>
      </p:sp>
    </p:spTree>
    <p:extLst>
      <p:ext uri="{BB962C8B-B14F-4D97-AF65-F5344CB8AC3E}">
        <p14:creationId xmlns:p14="http://schemas.microsoft.com/office/powerpoint/2010/main" val="19113391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person&#10;&#10;Description generated with very high confidence">
            <a:extLst>
              <a:ext uri="{FF2B5EF4-FFF2-40B4-BE49-F238E27FC236}">
                <a16:creationId xmlns:a16="http://schemas.microsoft.com/office/drawing/2014/main" id="{2921294A-0122-40A9-A622-4C05F4F36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0" b="530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442B55CB-F27D-4C06-89E5-4EC99A519C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527540-7F01-4C2E-9641-738882048E3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F60FB6-F855-43F0-A752-3719156C1E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011F1B8-62C5-4D08-A621-EAD05C7D6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412B991-9935-45FB-A17E-8F30DD832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6B6433-CCD9-42F6-83C5-76BCAA8FEE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F3506-A430-4B9E-A5C9-A409924F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err="1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EA27-5F33-4038-8A97-AB95B149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Zalijevanje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microbita</a:t>
            </a:r>
            <a:r>
              <a:rPr lang="en-US" dirty="0"/>
              <a:t> 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konstantnu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vlažnosti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pogoduje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od </a:t>
            </a:r>
            <a:r>
              <a:rPr lang="en-US" dirty="0" err="1"/>
              <a:t>biljaka</a:t>
            </a:r>
            <a:r>
              <a:rPr lang="en-US" dirty="0"/>
              <a:t> </a:t>
            </a:r>
            <a:r>
              <a:rPr lang="en-US" dirty="0" err="1"/>
              <a:t>zalijevanih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47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858161CD-0D6D-497B-A008-BBB63118B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7" y="2044515"/>
            <a:ext cx="5218095" cy="3913571"/>
          </a:xfrm>
        </p:spPr>
      </p:pic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F1D9937C-8C6A-47ED-8180-10AF4D9AB4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57" y="2044515"/>
            <a:ext cx="5218889" cy="3914166"/>
          </a:xfrm>
        </p:spPr>
      </p:pic>
    </p:spTree>
    <p:extLst>
      <p:ext uri="{BB962C8B-B14F-4D97-AF65-F5344CB8AC3E}">
        <p14:creationId xmlns:p14="http://schemas.microsoft.com/office/powerpoint/2010/main" val="2706814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7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4CA4DA21-3925-4901-971A-B567F0F21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340" r="668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84DE3-5A5E-4574-8782-28323D99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Projekt OŠ Starigrad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33F9A-D7D6-4039-B0B3-F4BF8BF8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43120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latin typeface="Calibri"/>
                <a:ea typeface="GungSuh"/>
                <a:cs typeface="Calibri"/>
              </a:rPr>
              <a:t>Projekt</a:t>
            </a:r>
            <a:r>
              <a:rPr lang="en-US" sz="2400" dirty="0">
                <a:latin typeface="Calibri"/>
                <a:ea typeface="GungSuh"/>
                <a:cs typeface="Calibri"/>
              </a:rPr>
              <a:t> OŠ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Starigrad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sastojao</a:t>
            </a:r>
            <a:r>
              <a:rPr lang="en-US" sz="2400" dirty="0">
                <a:latin typeface="Calibri"/>
                <a:ea typeface="GungSuh"/>
                <a:cs typeface="Calibri"/>
              </a:rPr>
              <a:t> se od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praćenja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rasta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i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razvoja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biljke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graha</a:t>
            </a:r>
            <a:r>
              <a:rPr lang="en-US" sz="2400" dirty="0">
                <a:latin typeface="Calibri"/>
                <a:ea typeface="GungSuh"/>
                <a:cs typeface="Calibri"/>
              </a:rPr>
              <a:t> u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određenom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vremenskom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razdoblju</a:t>
            </a:r>
            <a:r>
              <a:rPr lang="en-US" sz="2400" dirty="0">
                <a:latin typeface="Calibri"/>
                <a:ea typeface="GungSuh"/>
                <a:cs typeface="Calibri"/>
              </a:rPr>
              <a:t>.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Zapažanje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promjena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je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praćeno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i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bilježeno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prema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zadanim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mjerilima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na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tjednoj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bazi</a:t>
            </a:r>
            <a:r>
              <a:rPr lang="en-US" sz="2400" dirty="0">
                <a:latin typeface="Calibri"/>
                <a:ea typeface="GungSuh"/>
                <a:cs typeface="Calibri"/>
              </a:rPr>
              <a:t> (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fotografije</a:t>
            </a:r>
            <a:r>
              <a:rPr lang="en-US" sz="2400" dirty="0">
                <a:latin typeface="Calibri"/>
                <a:ea typeface="GungSuh"/>
                <a:cs typeface="Calibri"/>
              </a:rPr>
              <a:t>,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tablični</a:t>
            </a:r>
            <a:r>
              <a:rPr lang="en-US" sz="2400" dirty="0">
                <a:latin typeface="Calibri"/>
                <a:ea typeface="GungSuh"/>
                <a:cs typeface="Calibri"/>
              </a:rPr>
              <a:t> </a:t>
            </a:r>
            <a:r>
              <a:rPr lang="en-US" sz="2400" dirty="0" err="1">
                <a:latin typeface="Calibri"/>
                <a:ea typeface="GungSuh"/>
                <a:cs typeface="Calibri"/>
              </a:rPr>
              <a:t>prikaz</a:t>
            </a:r>
            <a:r>
              <a:rPr lang="en-US" sz="2400" dirty="0">
                <a:latin typeface="Calibri"/>
                <a:ea typeface="GungSuh"/>
                <a:cs typeface="Calibri"/>
              </a:rPr>
              <a:t>).</a:t>
            </a:r>
            <a:endParaRPr lang="en-US" sz="2400" b="1" i="1" dirty="0">
              <a:latin typeface="Calibri"/>
              <a:ea typeface="GungSuh"/>
              <a:cs typeface="Calibri"/>
            </a:endParaRPr>
          </a:p>
          <a:p>
            <a:endParaRPr lang="en-US" sz="2400" b="1" i="1" dirty="0">
              <a:latin typeface="Calibri"/>
              <a:ea typeface="GungSuh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0839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1DB27393-643C-47DE-A34D-FE4D929AF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455" r="9879"/>
          <a:stretch/>
        </p:blipFill>
        <p:spPr>
          <a:xfrm>
            <a:off x="287567" y="129395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2E44B-E569-4520-810A-4840B0D6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VAŽNOST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3AE0-6A05-4D65-B422-71937D96C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Osim</a:t>
            </a:r>
            <a:r>
              <a:rPr lang="en-US" sz="2400" dirty="0"/>
              <a:t> </a:t>
            </a:r>
            <a:r>
              <a:rPr lang="en-US" sz="2400" dirty="0" err="1"/>
              <a:t>edukativne</a:t>
            </a:r>
            <a:r>
              <a:rPr lang="en-US" sz="2400" dirty="0"/>
              <a:t> </a:t>
            </a:r>
            <a:r>
              <a:rPr lang="en-US" sz="2400" dirty="0" err="1"/>
              <a:t>komponente</a:t>
            </a:r>
            <a:r>
              <a:rPr lang="en-US" sz="2400" dirty="0"/>
              <a:t> </a:t>
            </a:r>
            <a:r>
              <a:rPr lang="en-US" sz="2400" dirty="0" err="1"/>
              <a:t>projekt</a:t>
            </a:r>
            <a:r>
              <a:rPr lang="en-US" sz="2400" dirty="0"/>
              <a:t> </a:t>
            </a:r>
            <a:r>
              <a:rPr lang="en-US" sz="2400" dirty="0" err="1"/>
              <a:t>promiče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očuvanja</a:t>
            </a:r>
            <a:r>
              <a:rPr lang="en-US" sz="2400" dirty="0"/>
              <a:t> </a:t>
            </a:r>
            <a:r>
              <a:rPr lang="en-US" sz="2400" dirty="0" err="1"/>
              <a:t>prirode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razvija</a:t>
            </a:r>
            <a:r>
              <a:rPr lang="en-US" sz="2400" dirty="0"/>
              <a:t> </a:t>
            </a:r>
            <a:r>
              <a:rPr lang="en-US" sz="2400" dirty="0" err="1"/>
              <a:t>ekološku</a:t>
            </a:r>
            <a:r>
              <a:rPr lang="en-US" sz="2400" dirty="0"/>
              <a:t> </a:t>
            </a:r>
            <a:r>
              <a:rPr lang="en-US" sz="2400" dirty="0" err="1"/>
              <a:t>svijest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učenika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98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 descr="A picture containing indoor, wall, appliance, sitting&#10;&#10;Description generated with very high confidence">
            <a:extLst>
              <a:ext uri="{FF2B5EF4-FFF2-40B4-BE49-F238E27FC236}">
                <a16:creationId xmlns:a16="http://schemas.microsoft.com/office/drawing/2014/main" id="{4AA642B7-69B2-4E39-ACE7-B0ED8038E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3362"/>
          <a:stretch/>
        </p:blipFill>
        <p:spPr>
          <a:xfrm>
            <a:off x="3522231" y="-57510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A5DFF-7FE6-4855-84E6-DFA78EE978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D8CBA-54A3-4363-991B-B9C631BBFA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8FC09-9A94-48D8-9E39-FA25C017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CILJ PROJEKTA: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DCF7-D22E-41F9-A5C7-7B196B163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sjemenki</a:t>
            </a:r>
            <a:r>
              <a:rPr lang="en-US" sz="2400" dirty="0"/>
              <a:t> </a:t>
            </a:r>
            <a:r>
              <a:rPr lang="en-US" sz="2400" dirty="0" err="1"/>
              <a:t>graha</a:t>
            </a:r>
            <a:r>
              <a:rPr lang="en-US" sz="2400" dirty="0"/>
              <a:t> </a:t>
            </a:r>
            <a:r>
              <a:rPr lang="en-US" sz="2400" dirty="0" err="1"/>
              <a:t>uzgojiti</a:t>
            </a:r>
            <a:r>
              <a:rPr lang="en-US" sz="2400" dirty="0"/>
              <a:t> </a:t>
            </a:r>
            <a:r>
              <a:rPr lang="en-US" sz="2400" dirty="0" err="1"/>
              <a:t>biljke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uočiti</a:t>
            </a:r>
            <a:r>
              <a:rPr lang="en-US" sz="2400" dirty="0"/>
              <a:t> </a:t>
            </a:r>
            <a:r>
              <a:rPr lang="en-US" sz="2400" dirty="0" err="1"/>
              <a:t>eventualne</a:t>
            </a:r>
            <a:r>
              <a:rPr lang="en-US" sz="2400" dirty="0"/>
              <a:t> </a:t>
            </a:r>
            <a:r>
              <a:rPr lang="en-US" sz="2400" dirty="0" err="1"/>
              <a:t>razlike</a:t>
            </a:r>
            <a:r>
              <a:rPr lang="en-US" sz="2400" dirty="0"/>
              <a:t> u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biljke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učenici</a:t>
            </a:r>
            <a:r>
              <a:rPr lang="en-US" sz="2400" dirty="0"/>
              <a:t> </a:t>
            </a:r>
            <a:r>
              <a:rPr lang="en-US" sz="2400" dirty="0" err="1"/>
              <a:t>samostalno</a:t>
            </a:r>
            <a:r>
              <a:rPr lang="en-US" sz="2400" dirty="0"/>
              <a:t> </a:t>
            </a:r>
            <a:r>
              <a:rPr lang="en-US" sz="2400" dirty="0" err="1"/>
              <a:t>zalijevali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one </a:t>
            </a:r>
            <a:r>
              <a:rPr lang="en-US" sz="2400" dirty="0" err="1"/>
              <a:t>čije</a:t>
            </a:r>
            <a:r>
              <a:rPr lang="en-US" sz="2400" dirty="0"/>
              <a:t>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zalijevanje</a:t>
            </a:r>
            <a:r>
              <a:rPr lang="en-US" sz="2400" dirty="0"/>
              <a:t> </a:t>
            </a:r>
            <a:r>
              <a:rPr lang="en-US" sz="2400" dirty="0" err="1"/>
              <a:t>upravljano</a:t>
            </a:r>
            <a:r>
              <a:rPr lang="en-US" sz="2400" dirty="0"/>
              <a:t> </a:t>
            </a: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micro:bita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0911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296EC3CB-5DFF-4464-B845-65F0284EE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06" r="24244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30776-28E3-46C0-B691-BE1A7BD9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SUDIONICI PROJEKTA: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0C1A-9575-445E-AB66-FA74C5AAC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hr-HR" sz="2400" dirty="0"/>
              <a:t> u</a:t>
            </a:r>
            <a:r>
              <a:rPr lang="en-US" sz="2400" dirty="0" err="1"/>
              <a:t>čenici</a:t>
            </a:r>
            <a:r>
              <a:rPr lang="en-US" sz="2400" dirty="0"/>
              <a:t> </a:t>
            </a:r>
            <a:r>
              <a:rPr lang="en-US" sz="2400" dirty="0" err="1"/>
              <a:t>šestog</a:t>
            </a:r>
            <a:r>
              <a:rPr lang="en-US" sz="2400" dirty="0"/>
              <a:t> </a:t>
            </a:r>
            <a:r>
              <a:rPr lang="en-US" sz="2400" dirty="0" err="1"/>
              <a:t>razreda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sudionici</a:t>
            </a:r>
            <a:r>
              <a:rPr lang="en-US" sz="2400" dirty="0"/>
              <a:t> </a:t>
            </a:r>
            <a:r>
              <a:rPr lang="en-US" sz="2400" dirty="0" err="1"/>
              <a:t>izvannastavne</a:t>
            </a:r>
            <a:r>
              <a:rPr lang="en-US" sz="2400" dirty="0"/>
              <a:t> </a:t>
            </a:r>
            <a:r>
              <a:rPr lang="en-US" sz="2400" dirty="0" err="1"/>
              <a:t>skupine</a:t>
            </a:r>
            <a:r>
              <a:rPr lang="en-US" sz="2400" dirty="0"/>
              <a:t> </a:t>
            </a:r>
            <a:r>
              <a:rPr lang="en-US" sz="2400" dirty="0" err="1"/>
              <a:t>Mladi</a:t>
            </a:r>
            <a:r>
              <a:rPr lang="en-US" sz="2400" dirty="0"/>
              <a:t> </a:t>
            </a:r>
            <a:r>
              <a:rPr lang="en-US" sz="2400" dirty="0" err="1"/>
              <a:t>tehničari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Mladi</a:t>
            </a:r>
            <a:r>
              <a:rPr lang="en-US" sz="2400" dirty="0"/>
              <a:t> </a:t>
            </a:r>
            <a:r>
              <a:rPr lang="en-US" sz="2400" dirty="0" err="1"/>
              <a:t>informatičari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vodstvo</a:t>
            </a:r>
            <a:r>
              <a:rPr lang="en-US" sz="2400" dirty="0"/>
              <a:t> </a:t>
            </a:r>
            <a:r>
              <a:rPr lang="en-US" sz="2400" dirty="0" err="1"/>
              <a:t>predmetnih</a:t>
            </a:r>
            <a:r>
              <a:rPr lang="en-US" sz="2400" dirty="0"/>
              <a:t> </a:t>
            </a:r>
            <a:r>
              <a:rPr lang="en-US" sz="2400" dirty="0" err="1"/>
              <a:t>učiteljica</a:t>
            </a:r>
            <a:r>
              <a:rPr lang="en-US" sz="2400" dirty="0"/>
              <a:t> </a:t>
            </a:r>
            <a:r>
              <a:rPr lang="en-US" sz="2400" dirty="0" err="1"/>
              <a:t>biologije</a:t>
            </a:r>
            <a:r>
              <a:rPr lang="en-US" sz="2400" dirty="0"/>
              <a:t>, </a:t>
            </a:r>
            <a:r>
              <a:rPr lang="en-US" sz="2400" dirty="0" err="1"/>
              <a:t>informatike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tehničke</a:t>
            </a:r>
            <a:r>
              <a:rPr lang="en-US" sz="2400" dirty="0"/>
              <a:t> </a:t>
            </a:r>
            <a:r>
              <a:rPr lang="en-US" sz="2400" dirty="0" err="1"/>
              <a:t>kulture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116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0D40EF-BA14-42F1-9492-D38C59DCAB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7" descr="A picture containing indoor, wall, cake, sitting&#10;&#10;Description generated with very high confidence">
            <a:extLst>
              <a:ext uri="{FF2B5EF4-FFF2-40B4-BE49-F238E27FC236}">
                <a16:creationId xmlns:a16="http://schemas.microsoft.com/office/drawing/2014/main" id="{F73AEB40-FFBE-4ACB-8D43-9A6585631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27" r="1" b="3804"/>
          <a:stretch/>
        </p:blipFill>
        <p:spPr>
          <a:xfrm>
            <a:off x="424059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5" name="Picture 5" descr="A picture containing wall, indoor, object&#10;&#10;Description generated with very high confidence">
            <a:extLst>
              <a:ext uri="{FF2B5EF4-FFF2-40B4-BE49-F238E27FC236}">
                <a16:creationId xmlns:a16="http://schemas.microsoft.com/office/drawing/2014/main" id="{BC617A6A-54AB-4DA8-A79C-31004DECD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8856" r="12883" b="-2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24" name="Isosceles Triangle 30">
            <a:extLst>
              <a:ext uri="{FF2B5EF4-FFF2-40B4-BE49-F238E27FC236}">
                <a16:creationId xmlns:a16="http://schemas.microsoft.com/office/drawing/2014/main" id="{5212AA65-AC96-4A92-A0FD-EE0749BFFB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770F72-E528-4C5A-AE35-FC504F42AC8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5AEB1B-2FCB-46D0-A524-F00E9175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PLAN PROVEDBE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CEBA-18BF-4538-BC22-ECCB1E9F4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8584" y="1542363"/>
            <a:ext cx="5114776" cy="39382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/>
            <a:r>
              <a:rPr lang="en-US" sz="2400" dirty="0" err="1"/>
              <a:t>Učenici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nastavi</a:t>
            </a:r>
            <a:r>
              <a:rPr lang="en-US" sz="2400" dirty="0"/>
              <a:t> </a:t>
            </a:r>
            <a:r>
              <a:rPr lang="en-US" sz="2400" dirty="0" err="1"/>
              <a:t>tehničke</a:t>
            </a:r>
            <a:r>
              <a:rPr lang="en-US" sz="2400" dirty="0"/>
              <a:t> </a:t>
            </a:r>
            <a:r>
              <a:rPr lang="en-US" sz="2400" dirty="0" err="1"/>
              <a:t>kulture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informatike</a:t>
            </a:r>
            <a:r>
              <a:rPr lang="en-US" sz="2400" dirty="0"/>
              <a:t> </a:t>
            </a:r>
            <a:r>
              <a:rPr lang="en-US" sz="2400" dirty="0" err="1"/>
              <a:t>programirali</a:t>
            </a:r>
            <a:r>
              <a:rPr lang="en-US" sz="2400" dirty="0"/>
              <a:t> </a:t>
            </a:r>
            <a:r>
              <a:rPr lang="en-US" sz="2400" dirty="0" err="1"/>
              <a:t>micro:bit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koristio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automatsko</a:t>
            </a:r>
            <a:r>
              <a:rPr lang="en-US" sz="2400" dirty="0"/>
              <a:t> </a:t>
            </a:r>
            <a:r>
              <a:rPr lang="en-US" sz="2400" dirty="0" err="1"/>
              <a:t>zalijevanje</a:t>
            </a:r>
            <a:r>
              <a:rPr lang="en-US" sz="2400" dirty="0"/>
              <a:t> </a:t>
            </a:r>
            <a:r>
              <a:rPr lang="en-US" sz="2400" dirty="0" err="1"/>
              <a:t>biljke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izradili</a:t>
            </a:r>
            <a:r>
              <a:rPr lang="en-US" sz="2400" dirty="0"/>
              <a:t> </a:t>
            </a:r>
            <a:r>
              <a:rPr lang="en-US" sz="2400" dirty="0" err="1"/>
              <a:t>popratnu</a:t>
            </a:r>
            <a:r>
              <a:rPr lang="en-US" sz="2400" dirty="0"/>
              <a:t> </a:t>
            </a:r>
            <a:r>
              <a:rPr lang="en-US" sz="2400" dirty="0" err="1"/>
              <a:t>dokumentaciju</a:t>
            </a:r>
            <a:r>
              <a:rPr lang="en-US" sz="2400" dirty="0"/>
              <a:t> (</a:t>
            </a:r>
            <a:r>
              <a:rPr lang="en-US" sz="2400" dirty="0" err="1"/>
              <a:t>fotografije</a:t>
            </a:r>
            <a:r>
              <a:rPr lang="en-US" sz="2400" dirty="0"/>
              <a:t>, video </a:t>
            </a:r>
            <a:r>
              <a:rPr lang="en-US" sz="2400" dirty="0" err="1"/>
              <a:t>uradak</a:t>
            </a:r>
            <a:r>
              <a:rPr lang="en-US" sz="2400" dirty="0"/>
              <a:t>, PowerPoint </a:t>
            </a:r>
            <a:r>
              <a:rPr lang="en-US" sz="2400" dirty="0" err="1"/>
              <a:t>prezentacija</a:t>
            </a:r>
            <a:r>
              <a:rPr lang="en-US" sz="2400" dirty="0"/>
              <a:t>)</a:t>
            </a:r>
            <a:r>
              <a:rPr lang="hr-HR" sz="2400" dirty="0"/>
              <a:t>.</a:t>
            </a:r>
            <a:endParaRPr lang="en-US" sz="2400" dirty="0"/>
          </a:p>
          <a:p>
            <a:r>
              <a:rPr lang="en-US" sz="2400" dirty="0"/>
              <a:t> Na </a:t>
            </a:r>
            <a:r>
              <a:rPr lang="en-US" sz="2400" dirty="0" err="1"/>
              <a:t>nastavi</a:t>
            </a:r>
            <a:r>
              <a:rPr lang="en-US" sz="2400" dirty="0"/>
              <a:t> </a:t>
            </a:r>
            <a:r>
              <a:rPr lang="en-US" sz="2400" dirty="0" err="1"/>
              <a:t>biologije</a:t>
            </a:r>
            <a:r>
              <a:rPr lang="en-US" sz="2400" dirty="0"/>
              <a:t> </a:t>
            </a:r>
            <a:r>
              <a:rPr lang="en-US" sz="2400" dirty="0" err="1"/>
              <a:t>učenici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pratili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biljaka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vodili</a:t>
            </a:r>
            <a:r>
              <a:rPr lang="en-US" sz="2400" dirty="0"/>
              <a:t> </a:t>
            </a:r>
            <a:r>
              <a:rPr lang="en-US" sz="2400" dirty="0" err="1"/>
              <a:t>dnevnik</a:t>
            </a:r>
            <a:r>
              <a:rPr lang="en-US" sz="2400" dirty="0"/>
              <a:t> </a:t>
            </a:r>
            <a:r>
              <a:rPr lang="en-US" sz="2400" dirty="0" err="1"/>
              <a:t>zapažanja</a:t>
            </a:r>
            <a:r>
              <a:rPr lang="en-US" sz="2400" dirty="0"/>
              <a:t> u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bilježiti</a:t>
            </a:r>
            <a:r>
              <a:rPr lang="en-US" sz="2400" dirty="0"/>
              <a:t> </a:t>
            </a:r>
            <a:r>
              <a:rPr lang="en-US" sz="2400" dirty="0" err="1"/>
              <a:t>klijanje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biljaka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analizirali</a:t>
            </a:r>
            <a:r>
              <a:rPr lang="en-US" sz="2400" dirty="0"/>
              <a:t> </a:t>
            </a:r>
            <a:r>
              <a:rPr lang="en-US" sz="2400" dirty="0" err="1"/>
              <a:t>dobivene</a:t>
            </a:r>
            <a:r>
              <a:rPr lang="en-US" sz="2400" dirty="0"/>
              <a:t> </a:t>
            </a:r>
            <a:r>
              <a:rPr lang="en-US" sz="2400" dirty="0" err="1"/>
              <a:t>rezultate</a:t>
            </a:r>
            <a:r>
              <a:rPr lang="hr-H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46619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41C8FD5-FEE3-4528-A06C-E1EC3FE68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33" r="30108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27E56-7A19-448F-9D8B-89A14C82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err="1"/>
              <a:t>Metode</a:t>
            </a:r>
            <a:r>
              <a:rPr lang="en-US"/>
              <a:t>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C6E4FC-CB44-4D2A-A057-94CE50DD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Posadili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2 </a:t>
            </a:r>
            <a:r>
              <a:rPr lang="en-US" dirty="0" err="1"/>
              <a:t>sjemenke</a:t>
            </a:r>
            <a:r>
              <a:rPr lang="en-US" dirty="0"/>
              <a:t>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pratili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3 </a:t>
            </a:r>
            <a:r>
              <a:rPr lang="en-US" dirty="0" err="1"/>
              <a:t>tjedna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biljku</a:t>
            </a:r>
            <a:r>
              <a:rPr lang="en-US" dirty="0"/>
              <a:t> </a:t>
            </a:r>
            <a:r>
              <a:rPr lang="en-US" dirty="0" err="1"/>
              <a:t>zalijevao</a:t>
            </a:r>
            <a:r>
              <a:rPr lang="en-US" dirty="0"/>
              <a:t>  </a:t>
            </a:r>
            <a:r>
              <a:rPr lang="en-US" dirty="0" err="1"/>
              <a:t>microbit</a:t>
            </a:r>
            <a:r>
              <a:rPr lang="en-US" dirty="0"/>
              <a:t>, a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zalijevali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procjeni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13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7117E-6C1E-4D16-AD25-574E1B3B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err="1"/>
              <a:t>Rezultati</a:t>
            </a:r>
            <a:r>
              <a:rPr lang="en-US"/>
              <a:t> </a:t>
            </a:r>
            <a:r>
              <a:rPr lang="en-US" err="1"/>
              <a:t>istraživanja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B48D0C-ADDE-4929-A2D0-AD2CEA8CB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8974"/>
              </p:ext>
            </p:extLst>
          </p:nvPr>
        </p:nvGraphicFramePr>
        <p:xfrm>
          <a:off x="2392522" y="1948543"/>
          <a:ext cx="7406954" cy="401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477">
                  <a:extLst>
                    <a:ext uri="{9D8B030D-6E8A-4147-A177-3AD203B41FA5}">
                      <a16:colId xmlns:a16="http://schemas.microsoft.com/office/drawing/2014/main" val="2507278885"/>
                    </a:ext>
                  </a:extLst>
                </a:gridCol>
                <a:gridCol w="3703477">
                  <a:extLst>
                    <a:ext uri="{9D8B030D-6E8A-4147-A177-3AD203B41FA5}">
                      <a16:colId xmlns:a16="http://schemas.microsoft.com/office/drawing/2014/main" val="1129549736"/>
                    </a:ext>
                  </a:extLst>
                </a:gridCol>
              </a:tblGrid>
              <a:tr h="4198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Visina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biljke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- </a:t>
                      </a: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microbit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(cm)</a:t>
                      </a:r>
                      <a:endParaRPr lang="en-US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Visina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biljke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bez </a:t>
                      </a:r>
                      <a:r>
                        <a:rPr lang="en-US" sz="800" b="1" i="0" u="none" strike="noStrike" noProof="0" err="1">
                          <a:solidFill>
                            <a:srgbClr val="FFFFFF"/>
                          </a:solidFill>
                          <a:latin typeface="Trebuchet MS"/>
                        </a:rPr>
                        <a:t>microbita</a:t>
                      </a:r>
                      <a:r>
                        <a:rPr lang="en-US" sz="8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 (cm)</a:t>
                      </a:r>
                      <a:endParaRPr lang="en-US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79907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856668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434807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4859797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80704"/>
                  </a:ext>
                </a:extLst>
              </a:tr>
              <a:tr h="2398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068696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411094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921609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156787"/>
                  </a:ext>
                </a:extLst>
              </a:tr>
              <a:tr h="4198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/>
                        <a:t>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12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621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A7F2AAC-D5A6-42A3-99AB-B57B11E8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920" y="934222"/>
            <a:ext cx="5750128" cy="329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37F01-7A48-4771-A342-E1E74725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Rezultati istraživanja</a:t>
            </a:r>
          </a:p>
        </p:txBody>
      </p:sp>
    </p:spTree>
    <p:extLst>
      <p:ext uri="{BB962C8B-B14F-4D97-AF65-F5344CB8AC3E}">
        <p14:creationId xmlns:p14="http://schemas.microsoft.com/office/powerpoint/2010/main" val="39722778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Široki zaslon</PresentationFormat>
  <Paragraphs>44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GungSuh</vt:lpstr>
      <vt:lpstr>Arial</vt:lpstr>
      <vt:lpstr>Calibri</vt:lpstr>
      <vt:lpstr>Trebuchet MS</vt:lpstr>
      <vt:lpstr>Wingdings 3</vt:lpstr>
      <vt:lpstr>Facet</vt:lpstr>
      <vt:lpstr>Edukativno – ekološki projekt „Želim stablo“ 2018.</vt:lpstr>
      <vt:lpstr>Projekt OŠ Starigrad</vt:lpstr>
      <vt:lpstr>VAŽNOST PROJEKTA</vt:lpstr>
      <vt:lpstr>CILJ PROJEKTA:</vt:lpstr>
      <vt:lpstr>SUDIONICI PROJEKTA:</vt:lpstr>
      <vt:lpstr>PLAN PROVEDBE</vt:lpstr>
      <vt:lpstr>Metode </vt:lpstr>
      <vt:lpstr>Rezultati istraživanja</vt:lpstr>
      <vt:lpstr>Rezultati istraživanja</vt:lpstr>
      <vt:lpstr>Rezultati istraživanja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Edukativno – ekološki projekt „Želim stablo“ 2018.</dc:title>
  <dc:creator/>
  <cp:lastModifiedBy/>
  <cp:revision>2</cp:revision>
  <dcterms:modified xsi:type="dcterms:W3CDTF">2018-04-26T14:55:59Z</dcterms:modified>
</cp:coreProperties>
</file>