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</p:sldMasterIdLst>
  <p:notesMasterIdLst>
    <p:notesMasterId r:id="rId31"/>
  </p:notesMasterIdLst>
  <p:sldIdLst>
    <p:sldId id="256" r:id="rId2"/>
    <p:sldId id="260" r:id="rId3"/>
    <p:sldId id="259" r:id="rId4"/>
    <p:sldId id="261" r:id="rId5"/>
    <p:sldId id="257" r:id="rId6"/>
    <p:sldId id="262" r:id="rId7"/>
    <p:sldId id="258" r:id="rId8"/>
    <p:sldId id="263" r:id="rId9"/>
    <p:sldId id="280" r:id="rId10"/>
    <p:sldId id="268" r:id="rId11"/>
    <p:sldId id="264" r:id="rId12"/>
    <p:sldId id="266" r:id="rId13"/>
    <p:sldId id="276" r:id="rId14"/>
    <p:sldId id="267" r:id="rId15"/>
    <p:sldId id="279" r:id="rId16"/>
    <p:sldId id="270" r:id="rId17"/>
    <p:sldId id="282" r:id="rId18"/>
    <p:sldId id="284" r:id="rId19"/>
    <p:sldId id="283" r:id="rId20"/>
    <p:sldId id="285" r:id="rId21"/>
    <p:sldId id="286" r:id="rId22"/>
    <p:sldId id="287" r:id="rId23"/>
    <p:sldId id="271" r:id="rId24"/>
    <p:sldId id="273" r:id="rId25"/>
    <p:sldId id="272" r:id="rId26"/>
    <p:sldId id="274" r:id="rId27"/>
    <p:sldId id="277" r:id="rId28"/>
    <p:sldId id="278" r:id="rId29"/>
    <p:sldId id="288" r:id="rId30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8E3"/>
    <a:srgbClr val="179DE5"/>
    <a:srgbClr val="C7D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7" autoAdjust="0"/>
    <p:restoredTop sz="94660"/>
  </p:normalViewPr>
  <p:slideViewPr>
    <p:cSldViewPr>
      <p:cViewPr varScale="1">
        <p:scale>
          <a:sx n="149" d="100"/>
          <a:sy n="149" d="100"/>
        </p:scale>
        <p:origin x="17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Visina (Učenici)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List1!$A$2:$A$14</c:f>
              <c:strCache>
                <c:ptCount val="13"/>
                <c:pt idx="0">
                  <c:v>26.2.2018.</c:v>
                </c:pt>
                <c:pt idx="1">
                  <c:v>1.3.2018.</c:v>
                </c:pt>
                <c:pt idx="2">
                  <c:v>5.3.2018.</c:v>
                </c:pt>
                <c:pt idx="3">
                  <c:v>8.3.2018.</c:v>
                </c:pt>
                <c:pt idx="4">
                  <c:v>12.3.2018.</c:v>
                </c:pt>
                <c:pt idx="5">
                  <c:v>15.3.2018.</c:v>
                </c:pt>
                <c:pt idx="6">
                  <c:v>19.3.2018.</c:v>
                </c:pt>
                <c:pt idx="7">
                  <c:v>21.3.2018.</c:v>
                </c:pt>
                <c:pt idx="8">
                  <c:v>26.3.2018.</c:v>
                </c:pt>
                <c:pt idx="9">
                  <c:v>27.3.2018.</c:v>
                </c:pt>
                <c:pt idx="10">
                  <c:v>4.4.2018.</c:v>
                </c:pt>
                <c:pt idx="11">
                  <c:v>9.4.2018.</c:v>
                </c:pt>
                <c:pt idx="12">
                  <c:v>12.4.2018.</c:v>
                </c:pt>
              </c:strCache>
            </c:strRef>
          </c:cat>
          <c:val>
            <c:numRef>
              <c:f>List1!$B$2:$B$14</c:f>
              <c:numCache>
                <c:formatCode>General</c:formatCode>
                <c:ptCount val="13"/>
                <c:pt idx="0">
                  <c:v>13.5</c:v>
                </c:pt>
                <c:pt idx="1">
                  <c:v>15.3</c:v>
                </c:pt>
                <c:pt idx="2">
                  <c:v>17.899999999999999</c:v>
                </c:pt>
                <c:pt idx="3">
                  <c:v>19.7</c:v>
                </c:pt>
                <c:pt idx="4">
                  <c:v>20.6</c:v>
                </c:pt>
                <c:pt idx="5">
                  <c:v>22.2</c:v>
                </c:pt>
                <c:pt idx="6">
                  <c:v>24.9</c:v>
                </c:pt>
                <c:pt idx="7">
                  <c:v>27.3</c:v>
                </c:pt>
                <c:pt idx="8">
                  <c:v>28.7</c:v>
                </c:pt>
                <c:pt idx="9">
                  <c:v>30.3</c:v>
                </c:pt>
                <c:pt idx="10">
                  <c:v>32.5</c:v>
                </c:pt>
                <c:pt idx="11">
                  <c:v>35.299999999999997</c:v>
                </c:pt>
                <c:pt idx="12">
                  <c:v>37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Visina (Micro::Bit)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List1!$A$2:$A$14</c:f>
              <c:strCache>
                <c:ptCount val="13"/>
                <c:pt idx="0">
                  <c:v>26.2.2018.</c:v>
                </c:pt>
                <c:pt idx="1">
                  <c:v>1.3.2018.</c:v>
                </c:pt>
                <c:pt idx="2">
                  <c:v>5.3.2018.</c:v>
                </c:pt>
                <c:pt idx="3">
                  <c:v>8.3.2018.</c:v>
                </c:pt>
                <c:pt idx="4">
                  <c:v>12.3.2018.</c:v>
                </c:pt>
                <c:pt idx="5">
                  <c:v>15.3.2018.</c:v>
                </c:pt>
                <c:pt idx="6">
                  <c:v>19.3.2018.</c:v>
                </c:pt>
                <c:pt idx="7">
                  <c:v>21.3.2018.</c:v>
                </c:pt>
                <c:pt idx="8">
                  <c:v>26.3.2018.</c:v>
                </c:pt>
                <c:pt idx="9">
                  <c:v>27.3.2018.</c:v>
                </c:pt>
                <c:pt idx="10">
                  <c:v>4.4.2018.</c:v>
                </c:pt>
                <c:pt idx="11">
                  <c:v>9.4.2018.</c:v>
                </c:pt>
                <c:pt idx="12">
                  <c:v>12.4.2018.</c:v>
                </c:pt>
              </c:strCache>
            </c:strRef>
          </c:cat>
          <c:val>
            <c:numRef>
              <c:f>List1!$C$2:$C$14</c:f>
              <c:numCache>
                <c:formatCode>General</c:formatCode>
                <c:ptCount val="13"/>
                <c:pt idx="0">
                  <c:v>16.2</c:v>
                </c:pt>
                <c:pt idx="1">
                  <c:v>17.600000000000001</c:v>
                </c:pt>
                <c:pt idx="2">
                  <c:v>19.899999999999999</c:v>
                </c:pt>
                <c:pt idx="3">
                  <c:v>21.6</c:v>
                </c:pt>
                <c:pt idx="4">
                  <c:v>23.9</c:v>
                </c:pt>
                <c:pt idx="5">
                  <c:v>25.8</c:v>
                </c:pt>
                <c:pt idx="6">
                  <c:v>27.9</c:v>
                </c:pt>
                <c:pt idx="7">
                  <c:v>29.5</c:v>
                </c:pt>
                <c:pt idx="8">
                  <c:v>31.5</c:v>
                </c:pt>
                <c:pt idx="9">
                  <c:v>33.299999999999997</c:v>
                </c:pt>
                <c:pt idx="10">
                  <c:v>35.6</c:v>
                </c:pt>
                <c:pt idx="11">
                  <c:v>37.4</c:v>
                </c:pt>
                <c:pt idx="12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296592"/>
        <c:axId val="221297152"/>
      </c:barChart>
      <c:catAx>
        <c:axId val="22129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21297152"/>
        <c:crosses val="autoZero"/>
        <c:auto val="1"/>
        <c:lblAlgn val="ctr"/>
        <c:lblOffset val="100"/>
        <c:noMultiLvlLbl val="0"/>
      </c:catAx>
      <c:valAx>
        <c:axId val="22129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2129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33F69-566C-4ED8-BCD8-6B1B828DA503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3FD05-F5F5-4838-A0B5-D0864BF020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245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FD05-F5F5-4838-A0B5-D0864BF02023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95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FD05-F5F5-4838-A0B5-D0864BF02023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935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85850"/>
            <a:ext cx="2057400" cy="3365500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85850"/>
            <a:ext cx="6019800" cy="33655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3552444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3152694"/>
            <a:ext cx="2876429" cy="535520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3056467"/>
            <a:ext cx="5544515" cy="637604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3065672"/>
            <a:ext cx="5467980" cy="580704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3055631"/>
            <a:ext cx="3308000" cy="48866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3043916"/>
            <a:ext cx="8723376" cy="99740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1847670"/>
            <a:ext cx="7772400" cy="1143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078086"/>
            <a:ext cx="6417734" cy="70485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009394"/>
            <a:ext cx="3822192" cy="2585466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09394"/>
            <a:ext cx="3822192" cy="2585466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2571751"/>
            <a:ext cx="3820055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1751"/>
            <a:ext cx="3822192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740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86050"/>
            <a:ext cx="3352800" cy="142875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371600"/>
            <a:ext cx="3904076" cy="28575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254000"/>
            <a:ext cx="3812645" cy="1822451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089150"/>
            <a:ext cx="3818467" cy="18161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185166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259572"/>
            <a:ext cx="8723376" cy="99740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4687623"/>
            <a:ext cx="37866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99DC46C-CA00-418D-9972-AD16828EBF3C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4687623"/>
            <a:ext cx="37866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4687623"/>
            <a:ext cx="11618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77C71A8-43A2-4C89-A48D-73AD2192752E}" type="slidenum">
              <a:rPr lang="hr-HR" smtClean="0"/>
              <a:t>‹#›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00660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Projekt „Želim stablo”</a:t>
            </a:r>
            <a:br>
              <a:rPr lang="hr-HR" sz="2800" dirty="0" smtClean="0"/>
            </a:br>
            <a:r>
              <a:rPr lang="hr-HR" sz="2800" dirty="0" smtClean="0"/>
              <a:t>uzgoj graha uz primjenu Micro::Bita</a:t>
            </a:r>
            <a:endParaRPr lang="hr-HR" sz="28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91680" y="2764278"/>
            <a:ext cx="6400800" cy="1104900"/>
          </a:xfrm>
        </p:spPr>
        <p:txBody>
          <a:bodyPr>
            <a:normAutofit/>
          </a:bodyPr>
          <a:lstStyle/>
          <a:p>
            <a:pPr algn="r"/>
            <a:r>
              <a:rPr lang="hr-HR" dirty="0" smtClean="0"/>
              <a:t>OŠ Ksavera Šandora Gjalskog </a:t>
            </a:r>
            <a:r>
              <a:rPr lang="hr-HR" dirty="0" smtClean="0"/>
              <a:t>Zabok</a:t>
            </a:r>
          </a:p>
          <a:p>
            <a:pPr algn="r"/>
            <a:endParaRPr lang="hr-HR" dirty="0" smtClean="0"/>
          </a:p>
        </p:txBody>
      </p:sp>
      <p:pic>
        <p:nvPicPr>
          <p:cNvPr id="6148" name="Picture 4" descr="Slikovni rezultat za microbit happy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" b="-111"/>
          <a:stretch/>
        </p:blipFill>
        <p:spPr bwMode="auto">
          <a:xfrm>
            <a:off x="3827821" y="299607"/>
            <a:ext cx="1587408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3791817" y="242656"/>
            <a:ext cx="1659416" cy="72008"/>
          </a:xfrm>
          <a:prstGeom prst="rect">
            <a:avLst/>
          </a:prstGeom>
          <a:solidFill>
            <a:srgbClr val="0D9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Picture 15" descr="250px-Mati%C4%8Dna_%C5%A1kola"/>
          <p:cNvPicPr>
            <a:picLocks noChangeAspect="1" noChangeArrowheads="1"/>
          </p:cNvPicPr>
          <p:nvPr/>
        </p:nvPicPr>
        <p:blipFill>
          <a:blip r:embed="rId3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43758"/>
            <a:ext cx="2214578" cy="1665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516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Prikupljeni podaci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Podaci koje je Micro::Bit izmjerio i poslao u </a:t>
            </a:r>
            <a:r>
              <a:rPr lang="hr-HR" dirty="0" err="1" smtClean="0"/>
              <a:t>Flower</a:t>
            </a:r>
            <a:r>
              <a:rPr lang="hr-HR" dirty="0" smtClean="0"/>
              <a:t>::Bit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71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Flower</a:t>
            </a:r>
            <a:r>
              <a:rPr lang="hr-HR" dirty="0" smtClean="0"/>
              <a:t>::Bit podaci</a:t>
            </a:r>
            <a:endParaRPr lang="hr-H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7694"/>
            <a:ext cx="7236296" cy="243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419872" y="4603005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Grafikon 1. Vlažnost tla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9942"/>
            <a:ext cx="2298596" cy="6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7496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Flower</a:t>
            </a:r>
            <a:r>
              <a:rPr lang="hr-HR" dirty="0" smtClean="0"/>
              <a:t>::Bit podaci</a:t>
            </a:r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3153599" y="4603005"/>
            <a:ext cx="283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Grafikon 2. Temperatura tla</a:t>
            </a:r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86" y="1997198"/>
            <a:ext cx="7344816" cy="244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9942"/>
            <a:ext cx="2298596" cy="6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305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Flower</a:t>
            </a:r>
            <a:r>
              <a:rPr lang="hr-HR" dirty="0" smtClean="0"/>
              <a:t>::Bit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Naša aplikacija za prikaz podataka i kontrolu Micro::bita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34" y="3939902"/>
            <a:ext cx="2298596" cy="6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539552" y="1831132"/>
            <a:ext cx="7588363" cy="2180778"/>
          </a:xfrm>
        </p:spPr>
        <p:txBody>
          <a:bodyPr>
            <a:normAutofit/>
          </a:bodyPr>
          <a:lstStyle/>
          <a:p>
            <a:r>
              <a:rPr lang="hr-HR" sz="1800" dirty="0" err="1" smtClean="0"/>
              <a:t>Flower</a:t>
            </a:r>
            <a:r>
              <a:rPr lang="hr-HR" sz="1800" dirty="0" smtClean="0"/>
              <a:t>::Bit je aplikacija koju smo izradili za praćenje stanja Micro::Bita i prikupljanje podataka</a:t>
            </a:r>
          </a:p>
          <a:p>
            <a:r>
              <a:rPr lang="hr-HR" sz="1800" dirty="0" smtClean="0"/>
              <a:t>Izvorni kod web aplikacije moguće je pronaći </a:t>
            </a:r>
            <a:r>
              <a:rPr lang="hr-HR" sz="1800" dirty="0"/>
              <a:t>na </a:t>
            </a:r>
            <a:r>
              <a:rPr lang="hr-HR" sz="1800" dirty="0" smtClean="0"/>
              <a:t>web-adresi: </a:t>
            </a:r>
            <a:r>
              <a:rPr lang="hr-HR" sz="1600" dirty="0" smtClean="0">
                <a:solidFill>
                  <a:schemeClr val="accent6"/>
                </a:solidFill>
              </a:rPr>
              <a:t>https</a:t>
            </a:r>
            <a:r>
              <a:rPr lang="hr-HR" sz="1600" dirty="0">
                <a:solidFill>
                  <a:schemeClr val="accent6"/>
                </a:solidFill>
              </a:rPr>
              <a:t>://github.com/TheChoconut/FlowerBit</a:t>
            </a:r>
            <a:endParaRPr lang="hr-HR" sz="1600" dirty="0" smtClean="0">
              <a:solidFill>
                <a:schemeClr val="accent6"/>
              </a:solidFill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Što je </a:t>
            </a:r>
            <a:r>
              <a:rPr lang="hr-HR" dirty="0" err="1" smtClean="0"/>
              <a:t>Flower</a:t>
            </a:r>
            <a:r>
              <a:rPr lang="hr-HR" dirty="0" smtClean="0"/>
              <a:t>::Bit?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9942"/>
            <a:ext cx="2298596" cy="6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357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683568" y="1635646"/>
            <a:ext cx="7588363" cy="3168352"/>
          </a:xfrm>
        </p:spPr>
        <p:txBody>
          <a:bodyPr>
            <a:noAutofit/>
          </a:bodyPr>
          <a:lstStyle/>
          <a:p>
            <a:r>
              <a:rPr lang="hr-HR" sz="1200" dirty="0"/>
              <a:t>Web aplikacija za pristupanje podacima (</a:t>
            </a:r>
            <a:r>
              <a:rPr lang="hr-HR" sz="1200" dirty="0" err="1"/>
              <a:t>Raspberry</a:t>
            </a:r>
            <a:r>
              <a:rPr lang="hr-HR" sz="1200" dirty="0"/>
              <a:t> Pi)</a:t>
            </a:r>
          </a:p>
          <a:p>
            <a:pPr lvl="1"/>
            <a:r>
              <a:rPr lang="hr-HR" sz="900" dirty="0"/>
              <a:t>HTML, CSS, JS</a:t>
            </a:r>
          </a:p>
          <a:p>
            <a:pPr lvl="1"/>
            <a:r>
              <a:rPr lang="hr-HR" sz="900" dirty="0" err="1"/>
              <a:t>Semantic</a:t>
            </a:r>
            <a:r>
              <a:rPr lang="hr-HR" sz="900" dirty="0"/>
              <a:t> UI (dizajn)</a:t>
            </a:r>
          </a:p>
          <a:p>
            <a:pPr lvl="1"/>
            <a:r>
              <a:rPr lang="hr-HR" sz="900" dirty="0"/>
              <a:t>React.JS (JS knjižica za stvaranje korisničkog sučelja)</a:t>
            </a:r>
          </a:p>
          <a:p>
            <a:pPr lvl="1"/>
            <a:r>
              <a:rPr lang="hr-HR" sz="900" dirty="0"/>
              <a:t>PHP (pristupanje bazi podataka i kontrola nad Micro::Bit-om)</a:t>
            </a:r>
          </a:p>
          <a:p>
            <a:r>
              <a:rPr lang="hr-HR" sz="1200" dirty="0"/>
              <a:t>PHP Apache server koji obrađuje podatke iz </a:t>
            </a:r>
            <a:r>
              <a:rPr lang="hr-HR" sz="1200" dirty="0" err="1"/>
              <a:t>Python</a:t>
            </a:r>
            <a:r>
              <a:rPr lang="hr-HR" sz="1200" dirty="0"/>
              <a:t> skripta u </a:t>
            </a:r>
            <a:r>
              <a:rPr lang="hr-HR" sz="1200" dirty="0" err="1"/>
              <a:t>MySQL</a:t>
            </a:r>
            <a:r>
              <a:rPr lang="hr-HR" sz="1200" dirty="0"/>
              <a:t> bazu podataka (</a:t>
            </a:r>
            <a:r>
              <a:rPr lang="hr-HR" sz="1200" dirty="0" err="1"/>
              <a:t>Raspberry</a:t>
            </a:r>
            <a:r>
              <a:rPr lang="hr-HR" sz="1200" dirty="0"/>
              <a:t> Pi)</a:t>
            </a:r>
          </a:p>
          <a:p>
            <a:r>
              <a:rPr lang="hr-HR" sz="1200" dirty="0"/>
              <a:t>Program koji uzima podatke sa senzora i šalje ih u </a:t>
            </a:r>
            <a:r>
              <a:rPr lang="hr-HR" sz="1200" dirty="0" err="1"/>
              <a:t>Raspberry</a:t>
            </a:r>
            <a:r>
              <a:rPr lang="hr-HR" sz="1200" dirty="0"/>
              <a:t> Pi (Micro::Bit)</a:t>
            </a:r>
          </a:p>
          <a:p>
            <a:pPr lvl="1"/>
            <a:r>
              <a:rPr lang="hr-HR" sz="900" dirty="0" err="1"/>
              <a:t>MicroPython</a:t>
            </a:r>
            <a:endParaRPr lang="hr-HR" sz="900" dirty="0"/>
          </a:p>
          <a:p>
            <a:pPr lvl="1"/>
            <a:r>
              <a:rPr lang="hr-HR" sz="900" dirty="0"/>
              <a:t>Za slanje podataka korišten je </a:t>
            </a:r>
            <a:r>
              <a:rPr lang="hr-HR" sz="900" dirty="0" err="1"/>
              <a:t>Serial</a:t>
            </a:r>
            <a:r>
              <a:rPr lang="hr-HR" sz="900" dirty="0"/>
              <a:t> (Micro::bit je sa </a:t>
            </a:r>
            <a:r>
              <a:rPr lang="hr-HR" sz="900" dirty="0" err="1"/>
              <a:t>Raspberry</a:t>
            </a:r>
            <a:r>
              <a:rPr lang="hr-HR" sz="900" dirty="0"/>
              <a:t> Pi-em povezan putem USB kabla, pa osim što prima struju za pokretanje, kroz USB </a:t>
            </a:r>
            <a:r>
              <a:rPr lang="hr-HR" sz="900" dirty="0" err="1"/>
              <a:t>port</a:t>
            </a:r>
            <a:r>
              <a:rPr lang="hr-HR" sz="900" dirty="0"/>
              <a:t> šalje i podatke)</a:t>
            </a:r>
          </a:p>
          <a:p>
            <a:pPr lvl="1"/>
            <a:r>
              <a:rPr lang="hr-HR" sz="900" dirty="0"/>
              <a:t>Sluša podatke iz </a:t>
            </a:r>
            <a:r>
              <a:rPr lang="hr-HR" sz="900" dirty="0" err="1"/>
              <a:t>Seriala</a:t>
            </a:r>
            <a:r>
              <a:rPr lang="hr-HR" sz="900" dirty="0"/>
              <a:t> koje skripta prepoznaje kao komande i zatim odradi svaku komandu</a:t>
            </a:r>
          </a:p>
          <a:p>
            <a:r>
              <a:rPr lang="hr-HR" sz="1200" dirty="0" err="1"/>
              <a:t>Python</a:t>
            </a:r>
            <a:r>
              <a:rPr lang="hr-HR" sz="1200" dirty="0"/>
              <a:t> skripte koje upravljaju Micro::Bitom (</a:t>
            </a:r>
            <a:r>
              <a:rPr lang="hr-HR" sz="1200" dirty="0" err="1"/>
              <a:t>Raspberry</a:t>
            </a:r>
            <a:r>
              <a:rPr lang="hr-HR" sz="1200" dirty="0"/>
              <a:t> Pi)</a:t>
            </a:r>
          </a:p>
          <a:p>
            <a:pPr lvl="1"/>
            <a:r>
              <a:rPr lang="hr-HR" sz="900" dirty="0"/>
              <a:t>Listener.py: „sluša” podatke iz </a:t>
            </a:r>
            <a:r>
              <a:rPr lang="hr-HR" sz="900" dirty="0" err="1"/>
              <a:t>Seriala</a:t>
            </a:r>
            <a:r>
              <a:rPr lang="hr-HR" sz="900" dirty="0"/>
              <a:t> i po potrebi ih šalje PHP serveru</a:t>
            </a:r>
          </a:p>
          <a:p>
            <a:pPr lvl="1"/>
            <a:r>
              <a:rPr lang="hr-HR" sz="900" dirty="0"/>
              <a:t>Listener2.py: na određeno vrijeme uzima podatke iz PHP servera, provjerava je li zadnje mjerenje imalo vlažnost manju od prosječne, i ukoliko je to istinito šalje komandu Micro::Bitu koja aktivira vodenu pumpu)</a:t>
            </a:r>
          </a:p>
          <a:p>
            <a:pPr lvl="1"/>
            <a:r>
              <a:rPr lang="hr-HR" sz="900" dirty="0"/>
              <a:t>Ostale skripte: šalju komande Micro::Bitu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Backend</a:t>
            </a:r>
            <a:r>
              <a:rPr lang="hr-HR" dirty="0" smtClean="0"/>
              <a:t> </a:t>
            </a:r>
            <a:r>
              <a:rPr lang="hr-HR" dirty="0" err="1" smtClean="0"/>
              <a:t>Flower</a:t>
            </a:r>
            <a:r>
              <a:rPr lang="hr-HR" dirty="0" smtClean="0"/>
              <a:t>::Bita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9942"/>
            <a:ext cx="2298596" cy="6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05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Pošto se radi o povećoj </a:t>
            </a:r>
            <a:r>
              <a:rPr lang="hr-HR" dirty="0" err="1" smtClean="0"/>
              <a:t>Raspberry</a:t>
            </a:r>
            <a:r>
              <a:rPr lang="hr-HR" dirty="0" smtClean="0"/>
              <a:t> Pi skripti, objasnit ću je u više sekcija.</a:t>
            </a:r>
          </a:p>
          <a:p>
            <a:r>
              <a:rPr lang="hr-HR" dirty="0" smtClean="0"/>
              <a:t>Sekcije:</a:t>
            </a:r>
          </a:p>
          <a:p>
            <a:pPr lvl="1"/>
            <a:r>
              <a:rPr lang="hr-HR" sz="1400" dirty="0" smtClean="0"/>
              <a:t>Definiranje važnih varijabli i potrebnih knjižica</a:t>
            </a:r>
          </a:p>
          <a:p>
            <a:pPr lvl="1"/>
            <a:r>
              <a:rPr lang="hr-HR" sz="1400" dirty="0" smtClean="0"/>
              <a:t>funkcija </a:t>
            </a:r>
            <a:r>
              <a:rPr lang="hr-HR" sz="1400" dirty="0" err="1" smtClean="0"/>
              <a:t>checkForHumidity</a:t>
            </a:r>
            <a:r>
              <a:rPr lang="hr-HR" sz="1400" dirty="0" smtClean="0"/>
              <a:t>()</a:t>
            </a:r>
          </a:p>
          <a:p>
            <a:pPr lvl="1"/>
            <a:r>
              <a:rPr lang="hr-HR" sz="1400" dirty="0" smtClean="0"/>
              <a:t>funkcija </a:t>
            </a:r>
            <a:r>
              <a:rPr lang="hr-HR" sz="1400" dirty="0" err="1" smtClean="0"/>
              <a:t>checkForMicroValues</a:t>
            </a:r>
            <a:r>
              <a:rPr lang="hr-HR" sz="1400" dirty="0" smtClean="0"/>
              <a:t>()</a:t>
            </a:r>
            <a:endParaRPr lang="hr-HR" sz="1400" dirty="0"/>
          </a:p>
          <a:p>
            <a:pPr lvl="1"/>
            <a:r>
              <a:rPr lang="hr-HR" sz="1400" dirty="0" smtClean="0"/>
              <a:t>funkcija </a:t>
            </a:r>
            <a:r>
              <a:rPr lang="hr-HR" sz="1400" dirty="0" err="1" smtClean="0"/>
              <a:t>connectSerial</a:t>
            </a:r>
            <a:r>
              <a:rPr lang="hr-HR" sz="1400" dirty="0" smtClean="0"/>
              <a:t>()</a:t>
            </a:r>
          </a:p>
          <a:p>
            <a:pPr lvl="1"/>
            <a:r>
              <a:rPr lang="hr-HR" sz="1400" dirty="0" smtClean="0"/>
              <a:t>beskrajno </a:t>
            </a:r>
            <a:r>
              <a:rPr lang="hr-HR" sz="1400" dirty="0" err="1" smtClean="0"/>
              <a:t>granjanje</a:t>
            </a:r>
            <a:r>
              <a:rPr lang="hr-HR" sz="1400" dirty="0" smtClean="0"/>
              <a:t> – rad skripte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Python</a:t>
            </a:r>
            <a:r>
              <a:rPr lang="hr-HR" dirty="0" smtClean="0"/>
              <a:t> skripta: listener.py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9942"/>
            <a:ext cx="2298596" cy="6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885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sz="half" idx="2"/>
          </p:nvPr>
        </p:nvSpPr>
        <p:spPr>
          <a:xfrm>
            <a:off x="971600" y="2366014"/>
            <a:ext cx="4320480" cy="2261964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hr-HR" sz="1400" dirty="0" smtClean="0"/>
              <a:t>Potrebne knjižice: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err="1" smtClean="0"/>
              <a:t>serial</a:t>
            </a:r>
            <a:r>
              <a:rPr lang="hr-HR" sz="1000" dirty="0" smtClean="0"/>
              <a:t> – knjižica za pristupanje </a:t>
            </a:r>
            <a:r>
              <a:rPr lang="hr-HR" sz="1000" dirty="0" err="1" smtClean="0"/>
              <a:t>Serial</a:t>
            </a:r>
            <a:r>
              <a:rPr lang="hr-HR" sz="1000" dirty="0"/>
              <a:t> </a:t>
            </a:r>
            <a:r>
              <a:rPr lang="hr-HR" sz="1000" dirty="0" err="1" smtClean="0"/>
              <a:t>portova</a:t>
            </a:r>
            <a:r>
              <a:rPr lang="hr-HR" sz="1000" dirty="0" smtClean="0"/>
              <a:t> </a:t>
            </a:r>
            <a:r>
              <a:rPr lang="hr-HR" sz="1000" dirty="0" err="1" smtClean="0"/>
              <a:t>Raspberry</a:t>
            </a:r>
            <a:r>
              <a:rPr lang="hr-HR" sz="1000" dirty="0" smtClean="0"/>
              <a:t> Pi-a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smtClean="0"/>
              <a:t>time</a:t>
            </a:r>
            <a:r>
              <a:rPr lang="hr-HR" sz="1000" dirty="0" smtClean="0"/>
              <a:t> – knjižica za obavljanje raznih vremenskih funkcija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smtClean="0"/>
              <a:t>os</a:t>
            </a:r>
            <a:r>
              <a:rPr lang="hr-HR" sz="1000" dirty="0" smtClean="0"/>
              <a:t> – knjižica za korištenje funkcija operativnog sustava (npr. otvaranje novog procesa)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err="1" smtClean="0"/>
              <a:t>requests</a:t>
            </a:r>
            <a:r>
              <a:rPr lang="hr-HR" sz="1000" dirty="0" smtClean="0"/>
              <a:t> – knjižica za slanje zahtjeva HTTP protokola (npr. POST i GET zahtjevi)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err="1" smtClean="0"/>
              <a:t>json</a:t>
            </a:r>
            <a:r>
              <a:rPr lang="hr-HR" sz="1000" dirty="0" smtClean="0"/>
              <a:t> – knjižica za operacije sa JSON-om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err="1" smtClean="0"/>
              <a:t>subprocess</a:t>
            </a:r>
            <a:r>
              <a:rPr lang="hr-HR" sz="1000" dirty="0" smtClean="0"/>
              <a:t> – knjižica za otvaranje novog procesa unutar operativnog sustava i povezivanje na njihove ulazno/izlazne „cijevi” tj. kako bismo otkrili ispis procesa</a:t>
            </a:r>
            <a:endParaRPr lang="hr-HR" sz="10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99592" y="987574"/>
            <a:ext cx="3352800" cy="1378440"/>
          </a:xfrm>
        </p:spPr>
        <p:txBody>
          <a:bodyPr/>
          <a:lstStyle/>
          <a:p>
            <a:r>
              <a:rPr lang="hr-HR" sz="2400" b="1" dirty="0"/>
              <a:t>listener.py</a:t>
            </a:r>
            <a:r>
              <a:rPr lang="hr-HR" sz="2400" dirty="0"/>
              <a:t>: Definiranje važnih varijabli i potrebnih knjižica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2211710"/>
            <a:ext cx="137160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9467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99592" y="987574"/>
            <a:ext cx="3352800" cy="1378440"/>
          </a:xfrm>
        </p:spPr>
        <p:txBody>
          <a:bodyPr/>
          <a:lstStyle/>
          <a:p>
            <a:r>
              <a:rPr lang="hr-HR" sz="2400" b="1" dirty="0"/>
              <a:t>listener.py</a:t>
            </a:r>
            <a:r>
              <a:rPr lang="hr-HR" sz="2400" dirty="0"/>
              <a:t>: Definiranje važnih varijabli i potrebnih knjižica</a:t>
            </a:r>
          </a:p>
        </p:txBody>
      </p:sp>
      <p:sp>
        <p:nvSpPr>
          <p:cNvPr id="8" name="Rezervirano mjesto teksta 1"/>
          <p:cNvSpPr txBox="1">
            <a:spLocks/>
          </p:cNvSpPr>
          <p:nvPr/>
        </p:nvSpPr>
        <p:spPr>
          <a:xfrm>
            <a:off x="899592" y="2385756"/>
            <a:ext cx="4320480" cy="25622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"/>
            </a:pPr>
            <a:r>
              <a:rPr lang="hr-HR" sz="1400" dirty="0" smtClean="0"/>
              <a:t>Važne varijable: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err="1" smtClean="0"/>
              <a:t>currentMeasureName</a:t>
            </a:r>
            <a:r>
              <a:rPr lang="hr-HR" sz="1000" dirty="0" smtClean="0"/>
              <a:t> – trenutno ime mjerenja iz </a:t>
            </a:r>
            <a:r>
              <a:rPr lang="hr-HR" sz="1000" dirty="0" err="1" smtClean="0"/>
              <a:t>Flower</a:t>
            </a:r>
            <a:r>
              <a:rPr lang="hr-HR" sz="1000" dirty="0" smtClean="0"/>
              <a:t>::Bit-a u koje će Micro::Bit upisivati podatke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err="1" smtClean="0"/>
              <a:t>currentMeasureTemp</a:t>
            </a:r>
            <a:r>
              <a:rPr lang="hr-HR" sz="1000" dirty="0" smtClean="0"/>
              <a:t> – zadnje izmjerena vrijednost temperature tla (potrebna jer se svaki podatak dijeli u više linija </a:t>
            </a:r>
            <a:r>
              <a:rPr lang="hr-HR" sz="1000" dirty="0" err="1" smtClean="0"/>
              <a:t>Serial</a:t>
            </a:r>
            <a:r>
              <a:rPr lang="hr-HR" sz="1000" dirty="0" smtClean="0"/>
              <a:t> porta)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smtClean="0"/>
              <a:t>CURRENT_PORT_NUMBER</a:t>
            </a:r>
            <a:r>
              <a:rPr lang="hr-HR" sz="1000" dirty="0" smtClean="0"/>
              <a:t> – trenutni broj </a:t>
            </a:r>
            <a:r>
              <a:rPr lang="hr-HR" sz="1000" dirty="0" err="1" smtClean="0"/>
              <a:t>Serial</a:t>
            </a:r>
            <a:r>
              <a:rPr lang="hr-HR" sz="1000" dirty="0" smtClean="0"/>
              <a:t> porta (postoji više </a:t>
            </a:r>
            <a:r>
              <a:rPr lang="hr-HR" sz="1000" dirty="0" err="1" smtClean="0"/>
              <a:t>Serial</a:t>
            </a:r>
            <a:r>
              <a:rPr lang="hr-HR" sz="1000" dirty="0" smtClean="0"/>
              <a:t> </a:t>
            </a:r>
            <a:r>
              <a:rPr lang="hr-HR" sz="1000" dirty="0" err="1" smtClean="0"/>
              <a:t>portova</a:t>
            </a:r>
            <a:r>
              <a:rPr lang="hr-HR" sz="1000" dirty="0" smtClean="0"/>
              <a:t> u </a:t>
            </a:r>
            <a:r>
              <a:rPr lang="hr-HR" sz="1000" dirty="0" err="1" smtClean="0"/>
              <a:t>Raspberry</a:t>
            </a:r>
            <a:r>
              <a:rPr lang="hr-HR" sz="1000" dirty="0" smtClean="0"/>
              <a:t> Pi-u, skripta će prepoznati na koji je trenutno povezan Micro::Bit)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err="1" smtClean="0"/>
              <a:t>isMicroBitDisconnected</a:t>
            </a:r>
            <a:r>
              <a:rPr lang="hr-HR" sz="1000" dirty="0" smtClean="0"/>
              <a:t> – varijabla koja jednostavno prikazuje je li Micro::Bit povezan sa </a:t>
            </a:r>
            <a:r>
              <a:rPr lang="hr-HR" sz="1000" dirty="0" err="1" smtClean="0"/>
              <a:t>Raspberry</a:t>
            </a:r>
            <a:r>
              <a:rPr lang="hr-HR" sz="1000" dirty="0" smtClean="0"/>
              <a:t> Pi-</a:t>
            </a:r>
            <a:r>
              <a:rPr lang="hr-HR" sz="1000" dirty="0" err="1" smtClean="0"/>
              <a:t>jem</a:t>
            </a:r>
            <a:r>
              <a:rPr lang="hr-HR" sz="1000" dirty="0" smtClean="0"/>
              <a:t> ili 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err="1" smtClean="0"/>
              <a:t>serialPortObject</a:t>
            </a:r>
            <a:r>
              <a:rPr lang="hr-HR" sz="1000" dirty="0" smtClean="0"/>
              <a:t> – objekt </a:t>
            </a:r>
            <a:r>
              <a:rPr lang="hr-HR" sz="1000" dirty="0" err="1" smtClean="0"/>
              <a:t>Serial</a:t>
            </a:r>
            <a:r>
              <a:rPr lang="hr-HR" sz="1000" dirty="0" smtClean="0"/>
              <a:t> (</a:t>
            </a:r>
            <a:r>
              <a:rPr lang="hr-HR" sz="1000" dirty="0" err="1" smtClean="0"/>
              <a:t>serial</a:t>
            </a:r>
            <a:r>
              <a:rPr lang="hr-HR" sz="1000" dirty="0" smtClean="0"/>
              <a:t> </a:t>
            </a:r>
            <a:r>
              <a:rPr lang="hr-HR" sz="1000" dirty="0" err="1" smtClean="0"/>
              <a:t>port</a:t>
            </a:r>
            <a:r>
              <a:rPr lang="hr-HR" sz="1000" dirty="0" smtClean="0"/>
              <a:t> sa kojim ćemo komunicirati)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r-HR" sz="1000" b="1" dirty="0" err="1" smtClean="0"/>
              <a:t>currentSerialLine</a:t>
            </a:r>
            <a:r>
              <a:rPr lang="hr-HR" sz="1000" b="1" dirty="0" smtClean="0"/>
              <a:t> – </a:t>
            </a:r>
            <a:r>
              <a:rPr lang="hr-HR" sz="1000" dirty="0" smtClean="0"/>
              <a:t>zadnja linija koju je </a:t>
            </a:r>
            <a:r>
              <a:rPr lang="hr-HR" sz="1000" dirty="0" err="1" smtClean="0"/>
              <a:t>Raspberry</a:t>
            </a:r>
            <a:r>
              <a:rPr lang="hr-HR" sz="1000" dirty="0" smtClean="0"/>
              <a:t> Pi pročitao iz </a:t>
            </a:r>
            <a:r>
              <a:rPr lang="hr-HR" sz="1000" dirty="0" err="1" smtClean="0"/>
              <a:t>Seriala</a:t>
            </a:r>
            <a:endParaRPr lang="hr-HR" sz="1000" b="1" dirty="0" smtClean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923678"/>
            <a:ext cx="253365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2691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sz="half" idx="2"/>
          </p:nvPr>
        </p:nvSpPr>
        <p:spPr>
          <a:xfrm>
            <a:off x="251520" y="2364141"/>
            <a:ext cx="4320480" cy="2582000"/>
          </a:xfrm>
        </p:spPr>
        <p:txBody>
          <a:bodyPr>
            <a:noAutofit/>
          </a:bodyPr>
          <a:lstStyle/>
          <a:p>
            <a:r>
              <a:rPr lang="hr-HR" sz="1000" dirty="0" smtClean="0"/>
              <a:t>Ova funkcija svaka ~ 3 sata provjerava vlažnost tla i ukoliko je vlažnost manja od prosjeka, zalijeva biljku vodom.</a:t>
            </a:r>
          </a:p>
          <a:p>
            <a:pPr marL="342900" indent="-342900">
              <a:buAutoNum type="arabicPeriod"/>
            </a:pPr>
            <a:r>
              <a:rPr lang="hr-HR" sz="1000" dirty="0" smtClean="0"/>
              <a:t>Provjeravamo je li vrijeme za mjerenje vlažnosti.</a:t>
            </a:r>
          </a:p>
          <a:p>
            <a:pPr marL="342900" indent="-342900">
              <a:buAutoNum type="arabicPeriod"/>
            </a:pPr>
            <a:r>
              <a:rPr lang="hr-HR" sz="1000" dirty="0" smtClean="0"/>
              <a:t>Ukoliko jest, sa Apache PHP servera uzimamo SVE podatke iz baze podataka</a:t>
            </a:r>
          </a:p>
          <a:p>
            <a:pPr marL="342900" indent="-342900">
              <a:buAutoNum type="arabicPeriod"/>
            </a:pPr>
            <a:r>
              <a:rPr lang="hr-HR" sz="1000" dirty="0" smtClean="0"/>
              <a:t>Rezultati dolaze u obliku JSON teksta, kojeg mi pretvaramo u objekt</a:t>
            </a:r>
          </a:p>
          <a:p>
            <a:pPr marL="342900" indent="-342900">
              <a:buAutoNum type="arabicPeriod"/>
            </a:pPr>
            <a:r>
              <a:rPr lang="hr-HR" sz="1000" dirty="0" smtClean="0"/>
              <a:t>U for grananju uzimamo iz svakog mjerenja vrijednost vlažnosti tla i zbrajamo ih u varijablu </a:t>
            </a:r>
            <a:r>
              <a:rPr lang="hr-HR" sz="1000" b="1" dirty="0" err="1" smtClean="0"/>
              <a:t>soil_humidity_count</a:t>
            </a:r>
            <a:endParaRPr lang="hr-HR" sz="1000" dirty="0" smtClean="0"/>
          </a:p>
          <a:p>
            <a:pPr marL="342900" indent="-342900">
              <a:buAutoNum type="arabicPeriod"/>
            </a:pPr>
            <a:r>
              <a:rPr lang="hr-HR" sz="1000" dirty="0" smtClean="0"/>
              <a:t>Provjeravamo je li prosjek svih mjerenja veći od zadnjeg mjerenja</a:t>
            </a:r>
          </a:p>
          <a:p>
            <a:pPr marL="342900" indent="-342900">
              <a:buAutoNum type="arabicPeriod"/>
            </a:pPr>
            <a:r>
              <a:rPr lang="hr-HR" sz="1000" dirty="0" smtClean="0"/>
              <a:t>Ukoliko jest, šaljemo komande Micro::Bitu preko </a:t>
            </a:r>
            <a:r>
              <a:rPr lang="hr-HR" sz="1000" dirty="0" err="1" smtClean="0"/>
              <a:t>Socketa</a:t>
            </a:r>
            <a:r>
              <a:rPr lang="hr-HR" sz="1000" dirty="0" smtClean="0"/>
              <a:t> u određenim vremenskim udaljenostima te ih šaljemo u zapisnik (tekstualna datoteka </a:t>
            </a:r>
            <a:r>
              <a:rPr lang="hr-HR" sz="1000" b="1" dirty="0" smtClean="0"/>
              <a:t>output.txt</a:t>
            </a:r>
            <a:r>
              <a:rPr lang="hr-HR" sz="1000" dirty="0" smtClean="0"/>
              <a:t>).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99592" y="987574"/>
            <a:ext cx="3352800" cy="1378440"/>
          </a:xfrm>
        </p:spPr>
        <p:txBody>
          <a:bodyPr/>
          <a:lstStyle/>
          <a:p>
            <a:r>
              <a:rPr lang="hr-HR" sz="2400" b="1" dirty="0" smtClean="0"/>
              <a:t>listener.py</a:t>
            </a:r>
            <a:r>
              <a:rPr lang="hr-HR" sz="2400" dirty="0"/>
              <a:t>: funkcija </a:t>
            </a:r>
            <a:r>
              <a:rPr lang="hr-HR" sz="2400" dirty="0" err="1"/>
              <a:t>checkForHumidity</a:t>
            </a:r>
            <a:r>
              <a:rPr lang="hr-HR" sz="2400" dirty="0"/>
              <a:t>()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583" y="2334885"/>
            <a:ext cx="4282045" cy="176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5147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likovni rezultat za develo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"/>
            <a:ext cx="9144000" cy="51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1043608" y="2715766"/>
            <a:ext cx="1728192" cy="1581143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1547664" y="1779662"/>
            <a:ext cx="792088" cy="936104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1547664" y="771550"/>
            <a:ext cx="792088" cy="1108371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395536" y="943817"/>
            <a:ext cx="1152128" cy="1519921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2339752" y="389631"/>
            <a:ext cx="944488" cy="1390031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2492152" y="1779663"/>
            <a:ext cx="944488" cy="1008112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2811996" y="2141079"/>
            <a:ext cx="1569132" cy="2155830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2910285" y="4296910"/>
            <a:ext cx="1301675" cy="574686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/>
          <p:cNvSpPr/>
          <p:nvPr/>
        </p:nvSpPr>
        <p:spPr>
          <a:xfrm>
            <a:off x="4211960" y="2141079"/>
            <a:ext cx="360040" cy="574687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48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sz="half" idx="2"/>
          </p:nvPr>
        </p:nvSpPr>
        <p:spPr>
          <a:xfrm>
            <a:off x="269206" y="1923678"/>
            <a:ext cx="4590826" cy="3219822"/>
          </a:xfrm>
        </p:spPr>
        <p:txBody>
          <a:bodyPr>
            <a:noAutofit/>
          </a:bodyPr>
          <a:lstStyle/>
          <a:p>
            <a:r>
              <a:rPr lang="hr-HR" sz="1000" dirty="0" smtClean="0"/>
              <a:t>Ova funkcija svaka stalno provjerava je li Micro::Bit poslao nova mjerenja. Micro::Bit šalje novo mjerenje u obliku:</a:t>
            </a:r>
          </a:p>
          <a:p>
            <a:pPr>
              <a:spcAft>
                <a:spcPts val="0"/>
              </a:spcAft>
            </a:pPr>
            <a:r>
              <a:rPr lang="hr-HR" sz="1000" dirty="0" smtClean="0">
                <a:solidFill>
                  <a:schemeClr val="tx1"/>
                </a:solidFill>
              </a:rPr>
              <a:t>TEMP: 20</a:t>
            </a:r>
          </a:p>
          <a:p>
            <a:r>
              <a:rPr lang="hr-HR" sz="1000" dirty="0" smtClean="0">
                <a:solidFill>
                  <a:schemeClr val="tx1"/>
                </a:solidFill>
              </a:rPr>
              <a:t>HUMIDITY: 1020</a:t>
            </a:r>
          </a:p>
          <a:p>
            <a:pPr>
              <a:spcAft>
                <a:spcPts val="0"/>
              </a:spcAft>
            </a:pPr>
            <a:r>
              <a:rPr lang="hr-HR" sz="1000" dirty="0" smtClean="0"/>
              <a:t>točno ovim redoslijedom. Tako je i osmišljena ova funkcija koja će točno provjeriti kad se radi o kojem mjerenju i zatim će to mjerenje poslati u bazu podataka.</a:t>
            </a:r>
          </a:p>
          <a:p>
            <a:pPr>
              <a:spcAft>
                <a:spcPts val="0"/>
              </a:spcAft>
            </a:pPr>
            <a:r>
              <a:rPr lang="hr-HR" sz="1000" b="1" dirty="0" smtClean="0"/>
              <a:t>Algoritam: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1000" dirty="0" smtClean="0"/>
              <a:t>Postoji li „TEMP” unutar linije?</a:t>
            </a:r>
          </a:p>
          <a:p>
            <a:pPr marL="685800" lvl="1" indent="-228600">
              <a:buFont typeface="+mj-lt"/>
              <a:buAutoNum type="arabicPeriod"/>
            </a:pPr>
            <a:r>
              <a:rPr lang="hr-HR" sz="900" dirty="0" smtClean="0"/>
              <a:t>Ukoliko postoji, postavi novu vrijednost temperature u globalnu varijablu.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1000" dirty="0" smtClean="0"/>
              <a:t>Postoji li „HUMIDITY” unutar linije?</a:t>
            </a:r>
          </a:p>
          <a:p>
            <a:pPr marL="685800" lvl="1" indent="-228600">
              <a:buFont typeface="+mj-lt"/>
              <a:buAutoNum type="arabicPeriod"/>
            </a:pPr>
            <a:r>
              <a:rPr lang="hr-HR" sz="800" dirty="0"/>
              <a:t>Ukoliko postoji, postavi novu vrijednost </a:t>
            </a:r>
            <a:r>
              <a:rPr lang="hr-HR" sz="800" dirty="0" smtClean="0"/>
              <a:t>vlažnosti u varijablu.</a:t>
            </a:r>
          </a:p>
          <a:p>
            <a:pPr marL="685800" lvl="1" indent="-228600">
              <a:buFont typeface="+mj-lt"/>
              <a:buAutoNum type="arabicPeriod"/>
            </a:pPr>
            <a:r>
              <a:rPr lang="hr-HR" sz="800" dirty="0" smtClean="0"/>
              <a:t>Novo mjerenje, ispis vrijednosti novog mjerenja.</a:t>
            </a:r>
          </a:p>
          <a:p>
            <a:pPr marL="685800" lvl="1" indent="-228600">
              <a:buFont typeface="+mj-lt"/>
              <a:buAutoNum type="arabicPeriod"/>
            </a:pPr>
            <a:r>
              <a:rPr lang="hr-HR" sz="800" dirty="0" smtClean="0"/>
              <a:t>Stvaranje objekta sa svim podacima koji su potrebni za stvaranje novog Micro::Bit mjerenja. (Potrebni su </a:t>
            </a:r>
            <a:r>
              <a:rPr lang="hr-HR" sz="800" b="1" dirty="0" err="1" smtClean="0"/>
              <a:t>dataEntry</a:t>
            </a:r>
            <a:r>
              <a:rPr lang="hr-HR" sz="800" dirty="0" smtClean="0"/>
              <a:t>, </a:t>
            </a:r>
            <a:r>
              <a:rPr lang="hr-HR" sz="800" b="1" dirty="0" err="1" smtClean="0"/>
              <a:t>moreInfo</a:t>
            </a:r>
            <a:r>
              <a:rPr lang="hr-HR" sz="800" dirty="0" smtClean="0"/>
              <a:t>, </a:t>
            </a:r>
            <a:r>
              <a:rPr lang="hr-HR" sz="800" b="1" dirty="0" err="1" smtClean="0"/>
              <a:t>measureName</a:t>
            </a:r>
            <a:r>
              <a:rPr lang="hr-HR" sz="800" dirty="0" smtClean="0"/>
              <a:t>, </a:t>
            </a:r>
            <a:r>
              <a:rPr lang="hr-HR" sz="800" b="1" dirty="0" err="1" smtClean="0"/>
              <a:t>soilTemp</a:t>
            </a:r>
            <a:r>
              <a:rPr lang="hr-HR" sz="800" dirty="0" smtClean="0"/>
              <a:t>, </a:t>
            </a:r>
            <a:r>
              <a:rPr lang="hr-HR" sz="800" b="1" dirty="0" err="1" smtClean="0"/>
              <a:t>soilHumidity</a:t>
            </a:r>
            <a:r>
              <a:rPr lang="hr-HR" sz="800" dirty="0" smtClean="0"/>
              <a:t>)</a:t>
            </a:r>
          </a:p>
          <a:p>
            <a:pPr marL="685800" lvl="1" indent="-228600">
              <a:buFont typeface="+mj-lt"/>
              <a:buAutoNum type="arabicPeriod"/>
            </a:pPr>
            <a:r>
              <a:rPr lang="hr-HR" sz="800" dirty="0" smtClean="0"/>
              <a:t>Slanje POST zahtjeva u HTTP protokol Apache PHP servera u PHP datoteku „</a:t>
            </a:r>
            <a:r>
              <a:rPr lang="hr-HR" sz="800" dirty="0" err="1" smtClean="0"/>
              <a:t>addData</a:t>
            </a:r>
            <a:r>
              <a:rPr lang="hr-HR" sz="800" dirty="0" smtClean="0"/>
              <a:t>” koja će poslati nove podatke mjerenja u bazu podataka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99592" y="627534"/>
            <a:ext cx="3352800" cy="1378440"/>
          </a:xfrm>
        </p:spPr>
        <p:txBody>
          <a:bodyPr/>
          <a:lstStyle/>
          <a:p>
            <a:r>
              <a:rPr lang="hr-HR" sz="2400" b="1" dirty="0" smtClean="0"/>
              <a:t>listener.py</a:t>
            </a:r>
            <a:r>
              <a:rPr lang="hr-HR" sz="2400" dirty="0"/>
              <a:t>: funkcija </a:t>
            </a:r>
            <a:r>
              <a:rPr lang="hr-HR" sz="2400" dirty="0" err="1" smtClean="0"/>
              <a:t>checkForMicroValues</a:t>
            </a:r>
            <a:r>
              <a:rPr lang="hr-HR" sz="2400" dirty="0" smtClean="0"/>
              <a:t>()</a:t>
            </a:r>
            <a:endParaRPr lang="hr-HR" sz="2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067694"/>
            <a:ext cx="4213721" cy="176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9750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sz="half" idx="2"/>
          </p:nvPr>
        </p:nvSpPr>
        <p:spPr>
          <a:xfrm>
            <a:off x="269206" y="2283718"/>
            <a:ext cx="4590826" cy="2571750"/>
          </a:xfrm>
        </p:spPr>
        <p:txBody>
          <a:bodyPr>
            <a:noAutofit/>
          </a:bodyPr>
          <a:lstStyle/>
          <a:p>
            <a:r>
              <a:rPr lang="hr-HR" sz="1000" dirty="0" smtClean="0"/>
              <a:t>Ova funkcija provjerava svaki </a:t>
            </a:r>
            <a:r>
              <a:rPr lang="hr-HR" sz="1000" dirty="0" err="1" smtClean="0"/>
              <a:t>Serial</a:t>
            </a:r>
            <a:r>
              <a:rPr lang="hr-HR" sz="1000" dirty="0" smtClean="0"/>
              <a:t> </a:t>
            </a:r>
            <a:r>
              <a:rPr lang="hr-HR" sz="1000" dirty="0" err="1" smtClean="0"/>
              <a:t>port</a:t>
            </a:r>
            <a:r>
              <a:rPr lang="hr-HR" sz="1000" dirty="0" smtClean="0"/>
              <a:t> i pokušava se povezati na Micro::Bit.</a:t>
            </a:r>
            <a:endParaRPr lang="hr-HR" sz="800" dirty="0"/>
          </a:p>
          <a:p>
            <a:r>
              <a:rPr lang="hr-HR" sz="1000" b="1" dirty="0" smtClean="0"/>
              <a:t>Algoritam</a:t>
            </a:r>
            <a:r>
              <a:rPr lang="hr-HR" sz="1000" dirty="0" smtClean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1000" dirty="0" smtClean="0"/>
              <a:t>Stvaranje novog </a:t>
            </a:r>
            <a:r>
              <a:rPr lang="hr-HR" sz="1000" dirty="0" err="1" smtClean="0"/>
              <a:t>Serial</a:t>
            </a:r>
            <a:r>
              <a:rPr lang="hr-HR" sz="1000" dirty="0" smtClean="0"/>
              <a:t> objekta i postavljanje postavki prema specifikaciji Micro::Bita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1000" dirty="0" smtClean="0"/>
              <a:t>Ukoliko sve prolazi bez pogreške, Micro::Bit i </a:t>
            </a:r>
            <a:r>
              <a:rPr lang="hr-HR" sz="1000" dirty="0" err="1" smtClean="0"/>
              <a:t>Raspberry</a:t>
            </a:r>
            <a:r>
              <a:rPr lang="hr-HR" sz="1000" dirty="0" smtClean="0"/>
              <a:t> Pi su uspješno povezani.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1000" dirty="0" smtClean="0"/>
              <a:t>Ukoliko </a:t>
            </a:r>
            <a:r>
              <a:rPr lang="hr-HR" sz="1000" dirty="0" err="1" smtClean="0"/>
              <a:t>try</a:t>
            </a:r>
            <a:r>
              <a:rPr lang="hr-HR" sz="1000" dirty="0" smtClean="0"/>
              <a:t> blok ulovi pogrešku, ispisat će se pogrešan PORT što znači da na tom portu </a:t>
            </a:r>
            <a:r>
              <a:rPr lang="hr-HR" sz="1000" dirty="0" err="1" smtClean="0"/>
              <a:t>Raspberry</a:t>
            </a:r>
            <a:r>
              <a:rPr lang="hr-HR" sz="1000" dirty="0" smtClean="0"/>
              <a:t> Pi-a nije povezan </a:t>
            </a:r>
            <a:r>
              <a:rPr lang="hr-HR" sz="1000" dirty="0" err="1" smtClean="0"/>
              <a:t>Micro:Bit</a:t>
            </a:r>
            <a:r>
              <a:rPr lang="hr-HR" sz="1000" dirty="0" smtClean="0"/>
              <a:t>.</a:t>
            </a:r>
            <a:endParaRPr lang="hr-HR" sz="1100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99592" y="627534"/>
            <a:ext cx="3352800" cy="1378440"/>
          </a:xfrm>
        </p:spPr>
        <p:txBody>
          <a:bodyPr/>
          <a:lstStyle/>
          <a:p>
            <a:r>
              <a:rPr lang="hr-HR" sz="2400" b="1" dirty="0" smtClean="0"/>
              <a:t>listener.py</a:t>
            </a:r>
            <a:r>
              <a:rPr lang="hr-HR" sz="2400" dirty="0"/>
              <a:t>: funkcija </a:t>
            </a:r>
            <a:r>
              <a:rPr lang="hr-HR" sz="2400" dirty="0" err="1" smtClean="0"/>
              <a:t>connectSerial</a:t>
            </a:r>
            <a:r>
              <a:rPr lang="hr-HR" sz="2400" dirty="0" smtClean="0"/>
              <a:t>()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211710"/>
            <a:ext cx="426484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6148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sz="half" idx="2"/>
          </p:nvPr>
        </p:nvSpPr>
        <p:spPr>
          <a:xfrm>
            <a:off x="269206" y="2283718"/>
            <a:ext cx="3438698" cy="2571750"/>
          </a:xfrm>
        </p:spPr>
        <p:txBody>
          <a:bodyPr>
            <a:noAutofit/>
          </a:bodyPr>
          <a:lstStyle/>
          <a:p>
            <a:r>
              <a:rPr lang="hr-HR" sz="1000" dirty="0" smtClean="0"/>
              <a:t>Ova dio skripte je beskrajno grananje, to jest kako sama skripta radi.</a:t>
            </a:r>
          </a:p>
          <a:p>
            <a:r>
              <a:rPr lang="hr-HR" sz="1000" dirty="0" smtClean="0"/>
              <a:t>Ovaj smo dio skripte </a:t>
            </a:r>
            <a:r>
              <a:rPr lang="hr-HR" sz="1000" dirty="0" err="1" smtClean="0"/>
              <a:t>podkrijepili</a:t>
            </a:r>
            <a:r>
              <a:rPr lang="hr-HR" sz="1000" dirty="0" smtClean="0"/>
              <a:t> komentarima, pa nije potrebno </a:t>
            </a:r>
            <a:r>
              <a:rPr lang="hr-HR" sz="1000" dirty="0" err="1" smtClean="0"/>
              <a:t>objašnjaviati</a:t>
            </a:r>
            <a:r>
              <a:rPr lang="hr-HR" sz="1000" dirty="0" smtClean="0"/>
              <a:t> dodatno što kod radi.</a:t>
            </a:r>
            <a:endParaRPr lang="hr-HR" sz="1100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12155" y="627534"/>
            <a:ext cx="3352800" cy="1378440"/>
          </a:xfrm>
        </p:spPr>
        <p:txBody>
          <a:bodyPr/>
          <a:lstStyle/>
          <a:p>
            <a:r>
              <a:rPr lang="hr-HR" sz="2400" b="1" dirty="0" smtClean="0"/>
              <a:t>listener.py</a:t>
            </a:r>
            <a:r>
              <a:rPr lang="hr-HR" sz="2400" dirty="0"/>
              <a:t>: beskrajno </a:t>
            </a:r>
            <a:r>
              <a:rPr lang="hr-HR" sz="2400" dirty="0" err="1"/>
              <a:t>granjanje</a:t>
            </a:r>
            <a:r>
              <a:rPr lang="hr-HR" sz="2400" dirty="0"/>
              <a:t> – rad skripte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627534"/>
            <a:ext cx="5256584" cy="41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099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755576" y="1649608"/>
            <a:ext cx="3699932" cy="3319016"/>
          </a:xfrm>
        </p:spPr>
        <p:txBody>
          <a:bodyPr>
            <a:noAutofit/>
          </a:bodyPr>
          <a:lstStyle/>
          <a:p>
            <a:r>
              <a:rPr lang="hr-HR" sz="1200" dirty="0" smtClean="0"/>
              <a:t>Riječ je o jednostavnoj funkciji koja samo dodatno provjerava je li potrebno stvoriti novo mjerenje.</a:t>
            </a:r>
          </a:p>
          <a:p>
            <a:r>
              <a:rPr lang="hr-HR" sz="1200" dirty="0" smtClean="0"/>
              <a:t>Ukoliko jest, šalje Micro::Bitu komandu </a:t>
            </a:r>
            <a:r>
              <a:rPr lang="hr-HR" sz="1200" b="1" dirty="0" smtClean="0"/>
              <a:t>„</a:t>
            </a:r>
            <a:r>
              <a:rPr lang="hr-HR" sz="1200" b="1" dirty="0" err="1" smtClean="0"/>
              <a:t>MicroValues</a:t>
            </a:r>
            <a:r>
              <a:rPr lang="hr-HR" sz="1200" b="1" dirty="0" smtClean="0"/>
              <a:t>” </a:t>
            </a:r>
            <a:r>
              <a:rPr lang="hr-HR" sz="1200" dirty="0" smtClean="0"/>
              <a:t>koja će preko </a:t>
            </a:r>
            <a:r>
              <a:rPr lang="hr-HR" sz="1200" dirty="0" err="1" smtClean="0"/>
              <a:t>Socketa</a:t>
            </a:r>
            <a:r>
              <a:rPr lang="hr-HR" sz="1200" dirty="0"/>
              <a:t> </a:t>
            </a:r>
            <a:r>
              <a:rPr lang="hr-HR" sz="1200" dirty="0" smtClean="0"/>
              <a:t>poslati nova mjerenja</a:t>
            </a:r>
          </a:p>
          <a:p>
            <a:r>
              <a:rPr lang="hr-HR" sz="1200" dirty="0" smtClean="0"/>
              <a:t>Ova skripta prikazuje pravu </a:t>
            </a:r>
            <a:r>
              <a:rPr lang="hr-HR" sz="1200" b="1" dirty="0" smtClean="0"/>
              <a:t>„sinergiju”</a:t>
            </a:r>
            <a:r>
              <a:rPr lang="hr-HR" sz="1200" dirty="0" smtClean="0"/>
              <a:t> </a:t>
            </a:r>
            <a:r>
              <a:rPr lang="hr-HR" sz="1200" dirty="0" err="1" smtClean="0"/>
              <a:t>Raspberry</a:t>
            </a:r>
            <a:r>
              <a:rPr lang="hr-HR" sz="1200" dirty="0" smtClean="0"/>
              <a:t> Pi-a i Micro::Bit-a</a:t>
            </a:r>
            <a:r>
              <a:rPr lang="hr-HR" sz="1200" dirty="0"/>
              <a:t> </a:t>
            </a:r>
            <a:r>
              <a:rPr lang="hr-HR" sz="1200" dirty="0" smtClean="0"/>
              <a:t>gdje oni u više navrata komuniciraju i međusobno razmjenjuju podatke</a:t>
            </a:r>
          </a:p>
          <a:p>
            <a:r>
              <a:rPr lang="hr-HR" sz="1200" dirty="0" smtClean="0"/>
              <a:t>Prikazan je dio koda jer je ostali kod zapravo jednak kao i kod prve </a:t>
            </a:r>
            <a:r>
              <a:rPr lang="hr-HR" sz="1200" dirty="0" err="1" smtClean="0"/>
              <a:t>Python</a:t>
            </a:r>
            <a:r>
              <a:rPr lang="hr-HR" sz="1200" dirty="0" smtClean="0"/>
              <a:t> skripte</a:t>
            </a:r>
          </a:p>
          <a:p>
            <a:r>
              <a:rPr lang="hr-HR" sz="1200" dirty="0" smtClean="0"/>
              <a:t>Ova skripta pomaže pojednostavljenju glavne skripte koja prikuplja podatke, dok ostale </a:t>
            </a:r>
            <a:r>
              <a:rPr lang="hr-HR" sz="1200" dirty="0" err="1" smtClean="0"/>
              <a:t>Python</a:t>
            </a:r>
            <a:r>
              <a:rPr lang="hr-HR" sz="1200" dirty="0" smtClean="0"/>
              <a:t> skripte šalju komande u Micro::Bit.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Python</a:t>
            </a:r>
            <a:r>
              <a:rPr lang="hr-HR" dirty="0" smtClean="0"/>
              <a:t> skripta: listener2.py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9942"/>
            <a:ext cx="2298596" cy="6686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067694"/>
            <a:ext cx="3312368" cy="192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395536" y="1491630"/>
            <a:ext cx="3672408" cy="3020070"/>
          </a:xfrm>
        </p:spPr>
        <p:txBody>
          <a:bodyPr>
            <a:normAutofit fontScale="92500" lnSpcReduction="20000"/>
          </a:bodyPr>
          <a:lstStyle/>
          <a:p>
            <a:r>
              <a:rPr lang="hr-HR" sz="1400" dirty="0" smtClean="0"/>
              <a:t>Jednostavna skripta za Micro::Bit sluša komande iz </a:t>
            </a:r>
            <a:r>
              <a:rPr lang="hr-HR" sz="1400" dirty="0" err="1" smtClean="0"/>
              <a:t>Seriala</a:t>
            </a:r>
            <a:r>
              <a:rPr lang="hr-HR" sz="1400" dirty="0" smtClean="0"/>
              <a:t> te ih pokreće.</a:t>
            </a:r>
          </a:p>
          <a:p>
            <a:r>
              <a:rPr lang="hr-HR" sz="1400" dirty="0" smtClean="0"/>
              <a:t>Funkcija </a:t>
            </a:r>
            <a:r>
              <a:rPr lang="hr-HR" sz="1400" b="1" dirty="0" err="1" smtClean="0"/>
              <a:t>check_for_buttons</a:t>
            </a:r>
            <a:r>
              <a:rPr lang="hr-HR" sz="1400" b="1" dirty="0" smtClean="0"/>
              <a:t>() </a:t>
            </a:r>
            <a:r>
              <a:rPr lang="hr-HR" sz="1400" dirty="0" smtClean="0"/>
              <a:t>prikazuje podatke na Micro::Bitu ukoliko je gumb A pritisnut.</a:t>
            </a:r>
          </a:p>
          <a:p>
            <a:r>
              <a:rPr lang="hr-HR" sz="1400" dirty="0" smtClean="0"/>
              <a:t>Komande:</a:t>
            </a:r>
          </a:p>
          <a:p>
            <a:pPr lvl="1"/>
            <a:r>
              <a:rPr lang="hr-HR" sz="1200" b="1" dirty="0" err="1" smtClean="0"/>
              <a:t>MicroValues</a:t>
            </a:r>
            <a:r>
              <a:rPr lang="hr-HR" sz="1200" b="1" dirty="0" smtClean="0"/>
              <a:t> </a:t>
            </a:r>
            <a:r>
              <a:rPr lang="hr-HR" sz="1200" dirty="0" smtClean="0"/>
              <a:t>– očitava vrijednosti senzora i šalje ih u </a:t>
            </a:r>
            <a:r>
              <a:rPr lang="hr-HR" sz="1200" dirty="0" err="1" smtClean="0"/>
              <a:t>Serial</a:t>
            </a:r>
            <a:endParaRPr lang="hr-HR" sz="1200" dirty="0" smtClean="0"/>
          </a:p>
          <a:p>
            <a:pPr lvl="1"/>
            <a:r>
              <a:rPr lang="hr-HR" sz="1200" b="1" dirty="0" smtClean="0"/>
              <a:t>HUMIDITY_SIGNAL</a:t>
            </a:r>
            <a:r>
              <a:rPr lang="hr-HR" sz="1200" dirty="0" smtClean="0"/>
              <a:t> – pokreće vodenu pumpu te tako počinje zalijevati biljku</a:t>
            </a:r>
          </a:p>
          <a:p>
            <a:pPr lvl="1"/>
            <a:r>
              <a:rPr lang="hr-HR" sz="1200" b="1" dirty="0" smtClean="0"/>
              <a:t>STOP_HUMIDITY_SIGNAL </a:t>
            </a:r>
            <a:r>
              <a:rPr lang="hr-HR" sz="1200" dirty="0" smtClean="0"/>
              <a:t>– zaustavlja vodenu pumpu te tako prestaje zalijevati biljku</a:t>
            </a:r>
          </a:p>
          <a:p>
            <a:pPr lvl="1"/>
            <a:r>
              <a:rPr lang="hr-HR" sz="1200" b="1" dirty="0" smtClean="0"/>
              <a:t>25 – </a:t>
            </a:r>
            <a:r>
              <a:rPr lang="hr-HR" sz="1200" dirty="0" smtClean="0"/>
              <a:t>ime komande nastalo po dva nasumično pritisnuta broja na tipkovnici; jednostavan signal koji se koristio kako bismo testirali možemo li iz servera pozvati </a:t>
            </a:r>
            <a:r>
              <a:rPr lang="hr-HR" sz="1200" dirty="0" err="1" smtClean="0"/>
              <a:t>Python</a:t>
            </a:r>
            <a:r>
              <a:rPr lang="hr-HR" sz="1200" dirty="0" smtClean="0"/>
              <a:t> skriptu koja šalje Micro::Bitu određenu komandu, u ovom slučaju „signalnu” komandu</a:t>
            </a:r>
            <a:endParaRPr lang="hr-HR" sz="1200" b="1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Micro</a:t>
            </a:r>
            <a:r>
              <a:rPr lang="hr-HR" dirty="0" smtClean="0"/>
              <a:t>::Bit skripta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71950"/>
            <a:ext cx="2298596" cy="6686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76663"/>
            <a:ext cx="3888432" cy="47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872068" y="2499742"/>
            <a:ext cx="7408333" cy="2094880"/>
          </a:xfrm>
        </p:spPr>
        <p:txBody>
          <a:bodyPr>
            <a:normAutofit fontScale="92500" lnSpcReduction="20000"/>
          </a:bodyPr>
          <a:lstStyle/>
          <a:p>
            <a:r>
              <a:rPr lang="hr-HR" sz="1600" dirty="0" smtClean="0"/>
              <a:t>Slikano u programu „</a:t>
            </a:r>
            <a:r>
              <a:rPr lang="hr-HR" sz="1600" dirty="0" err="1" smtClean="0"/>
              <a:t>phpMyAdmin</a:t>
            </a:r>
            <a:r>
              <a:rPr lang="hr-HR" sz="1600" dirty="0" smtClean="0"/>
              <a:t>” koji prikazuje </a:t>
            </a:r>
            <a:r>
              <a:rPr lang="hr-HR" sz="1600" dirty="0" err="1" smtClean="0"/>
              <a:t>MySQL</a:t>
            </a:r>
            <a:r>
              <a:rPr lang="hr-HR" sz="1600" dirty="0" smtClean="0"/>
              <a:t> bazu podataka</a:t>
            </a:r>
          </a:p>
          <a:p>
            <a:r>
              <a:rPr lang="hr-HR" sz="1600" dirty="0" smtClean="0"/>
              <a:t>Baza podataka ima 8 stupaca:</a:t>
            </a:r>
          </a:p>
          <a:p>
            <a:pPr lvl="1"/>
            <a:r>
              <a:rPr lang="hr-HR" sz="1400" dirty="0" smtClean="0"/>
              <a:t>ID </a:t>
            </a:r>
            <a:r>
              <a:rPr lang="hr-HR" sz="1400" dirty="0" smtClean="0">
                <a:sym typeface="Wingdings" panose="05000000000000000000" pitchFamily="2" charset="2"/>
              </a:rPr>
              <a:t></a:t>
            </a:r>
            <a:r>
              <a:rPr lang="hr-HR" sz="1400" dirty="0" smtClean="0"/>
              <a:t> ID mjerenja</a:t>
            </a:r>
          </a:p>
          <a:p>
            <a:pPr lvl="1"/>
            <a:r>
              <a:rPr lang="hr-HR" sz="1400" dirty="0" smtClean="0"/>
              <a:t>CREATED </a:t>
            </a:r>
            <a:r>
              <a:rPr lang="hr-HR" sz="1400" dirty="0" smtClean="0">
                <a:sym typeface="Wingdings" panose="05000000000000000000" pitchFamily="2" charset="2"/>
              </a:rPr>
              <a:t> datum i vrijeme mjerenja</a:t>
            </a:r>
          </a:p>
          <a:p>
            <a:pPr lvl="1"/>
            <a:r>
              <a:rPr lang="hr-HR" sz="1400" dirty="0" smtClean="0">
                <a:sym typeface="Wingdings" panose="05000000000000000000" pitchFamily="2" charset="2"/>
              </a:rPr>
              <a:t>NAME  Ime mjerene biljke</a:t>
            </a:r>
          </a:p>
          <a:p>
            <a:pPr lvl="1"/>
            <a:r>
              <a:rPr lang="hr-HR" sz="1400" dirty="0" smtClean="0">
                <a:sym typeface="Wingdings" panose="05000000000000000000" pitchFamily="2" charset="2"/>
              </a:rPr>
              <a:t>SOIL_TEMP  temperatura tla</a:t>
            </a:r>
          </a:p>
          <a:p>
            <a:pPr lvl="1"/>
            <a:r>
              <a:rPr lang="hr-HR" sz="1400" dirty="0" smtClean="0">
                <a:sym typeface="Wingdings" panose="05000000000000000000" pitchFamily="2" charset="2"/>
              </a:rPr>
              <a:t>SOIL_HUMIDITY  vlažnost tla</a:t>
            </a:r>
          </a:p>
          <a:p>
            <a:pPr lvl="1"/>
            <a:r>
              <a:rPr lang="hr-HR" sz="1400" dirty="0" smtClean="0">
                <a:sym typeface="Wingdings" panose="05000000000000000000" pitchFamily="2" charset="2"/>
              </a:rPr>
              <a:t>SOIL_PH  u početku smo razmatrali i praćenje PH tla ali smo na kraju od toga odustali</a:t>
            </a:r>
          </a:p>
          <a:p>
            <a:pPr lvl="1"/>
            <a:r>
              <a:rPr lang="hr-HR" sz="1400" dirty="0" smtClean="0">
                <a:sym typeface="Wingdings" panose="05000000000000000000" pitchFamily="2" charset="2"/>
              </a:rPr>
              <a:t>SOIL_TYPE  vrsta tla</a:t>
            </a:r>
          </a:p>
          <a:p>
            <a:pPr lvl="1"/>
            <a:r>
              <a:rPr lang="hr-HR" sz="1400" dirty="0" smtClean="0">
                <a:sym typeface="Wingdings" panose="05000000000000000000" pitchFamily="2" charset="2"/>
              </a:rPr>
              <a:t>EXTRA_INFO  ostale informacije o mjerenju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Baza podataka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9942"/>
            <a:ext cx="2298596" cy="6686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193292"/>
            <a:ext cx="7696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2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Kratak video o projektu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509420"/>
            <a:ext cx="1578516" cy="459204"/>
          </a:xfrm>
          <a:prstGeom prst="rect">
            <a:avLst/>
          </a:prstGeom>
        </p:spPr>
      </p:pic>
      <p:pic>
        <p:nvPicPr>
          <p:cNvPr id="2" name="MicrobitFlowerb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1080058"/>
            <a:ext cx="5940152" cy="33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529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Dodatna mjerenja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Što smo još mjerili uz Micro::Bitova mjerenja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586731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Visina </a:t>
            </a:r>
            <a:r>
              <a:rPr lang="hr-HR" dirty="0" err="1" smtClean="0"/>
              <a:t>stabiljke</a:t>
            </a:r>
            <a:endParaRPr lang="hr-HR" dirty="0"/>
          </a:p>
        </p:txBody>
      </p:sp>
      <p:graphicFrame>
        <p:nvGraphicFramePr>
          <p:cNvPr id="11" name="Grafikon 10"/>
          <p:cNvGraphicFramePr/>
          <p:nvPr>
            <p:extLst>
              <p:ext uri="{D42A27DB-BD31-4B8C-83A1-F6EECF244321}">
                <p14:modId xmlns:p14="http://schemas.microsoft.com/office/powerpoint/2010/main" val="204611261"/>
              </p:ext>
            </p:extLst>
          </p:nvPr>
        </p:nvGraphicFramePr>
        <p:xfrm>
          <a:off x="2051720" y="1851670"/>
          <a:ext cx="5208240" cy="3223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9181084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Zahvaljujemo na pozornosti!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OŠ Ksavera Šandora Gjalskog Zabok, 2018.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99942"/>
            <a:ext cx="2298596" cy="6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039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Kako osmisliti sustav za mjerenje vlažnosti i temperature tla biljke koju želimo uzgojiti?</a:t>
            </a:r>
          </a:p>
          <a:p>
            <a:r>
              <a:rPr lang="hr-HR" dirty="0" smtClean="0"/>
              <a:t>Kako prikazati te podatke u stvarnom vremenu?</a:t>
            </a:r>
          </a:p>
          <a:p>
            <a:r>
              <a:rPr lang="hr-HR" dirty="0" smtClean="0"/>
              <a:t>Kako zalijevati biljku ukoliko tlo nije dovoljno vlažno?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Problem</a:t>
            </a:r>
            <a:endParaRPr lang="hr-HR" dirty="0"/>
          </a:p>
        </p:txBody>
      </p:sp>
      <p:pic>
        <p:nvPicPr>
          <p:cNvPr id="7174" name="Picture 6" descr="Slikovni rezultat za problem 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7494"/>
            <a:ext cx="2016224" cy="14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1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likovni rezultat za develo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"/>
            <a:ext cx="9144000" cy="51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547664" y="1779662"/>
            <a:ext cx="792088" cy="2304256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1547664" y="771550"/>
            <a:ext cx="792088" cy="1108371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2339752" y="389631"/>
            <a:ext cx="944488" cy="1390031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2492152" y="1779663"/>
            <a:ext cx="944488" cy="1008112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2811996" y="2141079"/>
            <a:ext cx="1569132" cy="2155830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2910285" y="4296910"/>
            <a:ext cx="1301675" cy="574686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/>
          <p:cNvSpPr/>
          <p:nvPr/>
        </p:nvSpPr>
        <p:spPr>
          <a:xfrm>
            <a:off x="4211960" y="2141079"/>
            <a:ext cx="360040" cy="574687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40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Stvoriti </a:t>
            </a:r>
            <a:r>
              <a:rPr lang="hr-HR" dirty="0" err="1" smtClean="0"/>
              <a:t>sutav</a:t>
            </a:r>
            <a:r>
              <a:rPr lang="hr-HR" dirty="0" smtClean="0"/>
              <a:t> za mjerenje uz pomoć </a:t>
            </a:r>
            <a:r>
              <a:rPr lang="hr-HR" dirty="0" err="1" smtClean="0"/>
              <a:t>Raspberry</a:t>
            </a:r>
            <a:r>
              <a:rPr lang="hr-HR" dirty="0" smtClean="0"/>
              <a:t> Pi mikroračunala kao centrale za obradu podataka i Micro::bita kao elektroničku pločicu za prikaz i mjerenje podataka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Ideja</a:t>
            </a:r>
            <a:endParaRPr lang="hr-HR" dirty="0"/>
          </a:p>
        </p:txBody>
      </p:sp>
      <p:pic>
        <p:nvPicPr>
          <p:cNvPr id="1026" name="Picture 2" descr="Slikovni rezultat za idea l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7494"/>
            <a:ext cx="1296144" cy="130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1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likovni rezultat za develo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4"/>
            <a:ext cx="9144000" cy="51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utnik 10"/>
          <p:cNvSpPr/>
          <p:nvPr/>
        </p:nvSpPr>
        <p:spPr>
          <a:xfrm>
            <a:off x="2910285" y="4296910"/>
            <a:ext cx="1301675" cy="574686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/>
          <p:cNvSpPr/>
          <p:nvPr/>
        </p:nvSpPr>
        <p:spPr>
          <a:xfrm>
            <a:off x="4211960" y="2141079"/>
            <a:ext cx="360040" cy="574687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2339752" y="389631"/>
            <a:ext cx="944488" cy="1390031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/>
          <p:cNvSpPr/>
          <p:nvPr/>
        </p:nvSpPr>
        <p:spPr>
          <a:xfrm>
            <a:off x="2492152" y="1779663"/>
            <a:ext cx="944488" cy="1008112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/>
          <p:cNvSpPr/>
          <p:nvPr/>
        </p:nvSpPr>
        <p:spPr>
          <a:xfrm>
            <a:off x="2811996" y="2141079"/>
            <a:ext cx="1569132" cy="2155830"/>
          </a:xfrm>
          <a:prstGeom prst="rect">
            <a:avLst/>
          </a:prstGeom>
          <a:solidFill>
            <a:srgbClr val="C7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76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0" nodeType="withEffect">
                                  <p:stCondLst>
                                    <p:cond delay="144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395536" y="1563638"/>
            <a:ext cx="4320480" cy="3321660"/>
          </a:xfrm>
        </p:spPr>
        <p:txBody>
          <a:bodyPr>
            <a:normAutofit/>
          </a:bodyPr>
          <a:lstStyle/>
          <a:p>
            <a:r>
              <a:rPr lang="hr-HR" sz="2000" dirty="0" smtClean="0"/>
              <a:t>Izradili smo drvenu kućicu u koju smo smjestili biljku zajedno sa svim komponentama:</a:t>
            </a:r>
          </a:p>
          <a:p>
            <a:pPr lvl="1"/>
            <a:r>
              <a:rPr lang="hr-HR" sz="1600" b="1" dirty="0" err="1" smtClean="0"/>
              <a:t>Raspberry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Pi</a:t>
            </a:r>
            <a:endParaRPr lang="hr-HR" sz="1600" b="1" dirty="0" smtClean="0"/>
          </a:p>
          <a:p>
            <a:pPr lvl="1"/>
            <a:r>
              <a:rPr lang="hr-HR" sz="1600" b="1" dirty="0" err="1" smtClean="0"/>
              <a:t>Micro</a:t>
            </a:r>
            <a:r>
              <a:rPr lang="hr-HR" sz="1600" b="1" dirty="0" smtClean="0"/>
              <a:t>::bit</a:t>
            </a:r>
          </a:p>
          <a:p>
            <a:pPr lvl="1"/>
            <a:r>
              <a:rPr lang="hr-HR" sz="1600" b="1" dirty="0" smtClean="0"/>
              <a:t>Set za zalijevanje biljke</a:t>
            </a:r>
          </a:p>
          <a:p>
            <a:pPr lvl="1"/>
            <a:r>
              <a:rPr lang="hr-HR" sz="1600" b="1" dirty="0" smtClean="0"/>
              <a:t>Senzor za mjerenje vlažnosti tla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Razvoj i provedba ideje</a:t>
            </a:r>
            <a:endParaRPr lang="hr-HR" sz="40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5580112" y="4648872"/>
            <a:ext cx="31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Slika 1. Kućica za smještaj biljke</a:t>
            </a:r>
            <a:endParaRPr lang="hr-HR" dirty="0"/>
          </a:p>
        </p:txBody>
      </p:sp>
      <p:pic>
        <p:nvPicPr>
          <p:cNvPr id="2054" name="Picture 6" descr="Slikovni rezultat za development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16" y="8182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053946"/>
            <a:ext cx="1900521" cy="2534028"/>
          </a:xfrm>
          <a:prstGeom prst="roundRect">
            <a:avLst>
              <a:gd name="adj" fmla="val 8165"/>
            </a:avLst>
          </a:prstGeom>
          <a:ln w="28575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0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Shema sustava</a:t>
            </a:r>
            <a:endParaRPr lang="hr-HR" dirty="0"/>
          </a:p>
        </p:txBody>
      </p:sp>
      <p:pic>
        <p:nvPicPr>
          <p:cNvPr id="8196" name="Picture 4" descr="Slikovni rezultat za raspberry pi in c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03201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likovni rezultat za plant in a glas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03" y="2598724"/>
            <a:ext cx="1904728" cy="190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ručno 14"/>
          <p:cNvSpPr/>
          <p:nvPr/>
        </p:nvSpPr>
        <p:spPr>
          <a:xfrm>
            <a:off x="3803073" y="2502858"/>
            <a:ext cx="4613563" cy="2287351"/>
          </a:xfrm>
          <a:custGeom>
            <a:avLst/>
            <a:gdLst>
              <a:gd name="connsiteX0" fmla="*/ 0 w 4613563"/>
              <a:gd name="connsiteY0" fmla="*/ 759887 h 2287351"/>
              <a:gd name="connsiteX1" fmla="*/ 20782 w 4613563"/>
              <a:gd name="connsiteY1" fmla="*/ 520897 h 2287351"/>
              <a:gd name="connsiteX2" fmla="*/ 31172 w 4613563"/>
              <a:gd name="connsiteY2" fmla="*/ 489724 h 2287351"/>
              <a:gd name="connsiteX3" fmla="*/ 41563 w 4613563"/>
              <a:gd name="connsiteY3" fmla="*/ 448160 h 2287351"/>
              <a:gd name="connsiteX4" fmla="*/ 62345 w 4613563"/>
              <a:gd name="connsiteY4" fmla="*/ 406597 h 2287351"/>
              <a:gd name="connsiteX5" fmla="*/ 93518 w 4613563"/>
              <a:gd name="connsiteY5" fmla="*/ 344251 h 2287351"/>
              <a:gd name="connsiteX6" fmla="*/ 124691 w 4613563"/>
              <a:gd name="connsiteY6" fmla="*/ 313078 h 2287351"/>
              <a:gd name="connsiteX7" fmla="*/ 155863 w 4613563"/>
              <a:gd name="connsiteY7" fmla="*/ 250733 h 2287351"/>
              <a:gd name="connsiteX8" fmla="*/ 187036 w 4613563"/>
              <a:gd name="connsiteY8" fmla="*/ 229951 h 2287351"/>
              <a:gd name="connsiteX9" fmla="*/ 218209 w 4613563"/>
              <a:gd name="connsiteY9" fmla="*/ 198778 h 2287351"/>
              <a:gd name="connsiteX10" fmla="*/ 270163 w 4613563"/>
              <a:gd name="connsiteY10" fmla="*/ 157215 h 2287351"/>
              <a:gd name="connsiteX11" fmla="*/ 363682 w 4613563"/>
              <a:gd name="connsiteY11" fmla="*/ 105260 h 2287351"/>
              <a:gd name="connsiteX12" fmla="*/ 415636 w 4613563"/>
              <a:gd name="connsiteY12" fmla="*/ 84478 h 2287351"/>
              <a:gd name="connsiteX13" fmla="*/ 446809 w 4613563"/>
              <a:gd name="connsiteY13" fmla="*/ 63697 h 2287351"/>
              <a:gd name="connsiteX14" fmla="*/ 498763 w 4613563"/>
              <a:gd name="connsiteY14" fmla="*/ 53306 h 2287351"/>
              <a:gd name="connsiteX15" fmla="*/ 529936 w 4613563"/>
              <a:gd name="connsiteY15" fmla="*/ 42915 h 2287351"/>
              <a:gd name="connsiteX16" fmla="*/ 623454 w 4613563"/>
              <a:gd name="connsiteY16" fmla="*/ 22133 h 2287351"/>
              <a:gd name="connsiteX17" fmla="*/ 665018 w 4613563"/>
              <a:gd name="connsiteY17" fmla="*/ 1351 h 2287351"/>
              <a:gd name="connsiteX18" fmla="*/ 904009 w 4613563"/>
              <a:gd name="connsiteY18" fmla="*/ 11742 h 2287351"/>
              <a:gd name="connsiteX19" fmla="*/ 935182 w 4613563"/>
              <a:gd name="connsiteY19" fmla="*/ 42915 h 2287351"/>
              <a:gd name="connsiteX20" fmla="*/ 997527 w 4613563"/>
              <a:gd name="connsiteY20" fmla="*/ 84478 h 2287351"/>
              <a:gd name="connsiteX21" fmla="*/ 1028700 w 4613563"/>
              <a:gd name="connsiteY21" fmla="*/ 105260 h 2287351"/>
              <a:gd name="connsiteX22" fmla="*/ 1080654 w 4613563"/>
              <a:gd name="connsiteY22" fmla="*/ 177997 h 2287351"/>
              <a:gd name="connsiteX23" fmla="*/ 1111827 w 4613563"/>
              <a:gd name="connsiteY23" fmla="*/ 209169 h 2287351"/>
              <a:gd name="connsiteX24" fmla="*/ 1132609 w 4613563"/>
              <a:gd name="connsiteY24" fmla="*/ 261124 h 2287351"/>
              <a:gd name="connsiteX25" fmla="*/ 1153391 w 4613563"/>
              <a:gd name="connsiteY25" fmla="*/ 292297 h 2287351"/>
              <a:gd name="connsiteX26" fmla="*/ 1163782 w 4613563"/>
              <a:gd name="connsiteY26" fmla="*/ 323469 h 2287351"/>
              <a:gd name="connsiteX27" fmla="*/ 1205345 w 4613563"/>
              <a:gd name="connsiteY27" fmla="*/ 385815 h 2287351"/>
              <a:gd name="connsiteX28" fmla="*/ 1236518 w 4613563"/>
              <a:gd name="connsiteY28" fmla="*/ 479333 h 2287351"/>
              <a:gd name="connsiteX29" fmla="*/ 1257300 w 4613563"/>
              <a:gd name="connsiteY29" fmla="*/ 541678 h 2287351"/>
              <a:gd name="connsiteX30" fmla="*/ 1278082 w 4613563"/>
              <a:gd name="connsiteY30" fmla="*/ 572851 h 2287351"/>
              <a:gd name="connsiteX31" fmla="*/ 1309254 w 4613563"/>
              <a:gd name="connsiteY31" fmla="*/ 666369 h 2287351"/>
              <a:gd name="connsiteX32" fmla="*/ 1330036 w 4613563"/>
              <a:gd name="connsiteY32" fmla="*/ 707933 h 2287351"/>
              <a:gd name="connsiteX33" fmla="*/ 1361209 w 4613563"/>
              <a:gd name="connsiteY33" fmla="*/ 780669 h 2287351"/>
              <a:gd name="connsiteX34" fmla="*/ 1392382 w 4613563"/>
              <a:gd name="connsiteY34" fmla="*/ 967706 h 2287351"/>
              <a:gd name="connsiteX35" fmla="*/ 1454727 w 4613563"/>
              <a:gd name="connsiteY35" fmla="*/ 1092397 h 2287351"/>
              <a:gd name="connsiteX36" fmla="*/ 1517072 w 4613563"/>
              <a:gd name="connsiteY36" fmla="*/ 1217087 h 2287351"/>
              <a:gd name="connsiteX37" fmla="*/ 1537854 w 4613563"/>
              <a:gd name="connsiteY37" fmla="*/ 1258651 h 2287351"/>
              <a:gd name="connsiteX38" fmla="*/ 1589809 w 4613563"/>
              <a:gd name="connsiteY38" fmla="*/ 1331387 h 2287351"/>
              <a:gd name="connsiteX39" fmla="*/ 1600200 w 4613563"/>
              <a:gd name="connsiteY39" fmla="*/ 1372951 h 2287351"/>
              <a:gd name="connsiteX40" fmla="*/ 1662545 w 4613563"/>
              <a:gd name="connsiteY40" fmla="*/ 1456078 h 2287351"/>
              <a:gd name="connsiteX41" fmla="*/ 1704109 w 4613563"/>
              <a:gd name="connsiteY41" fmla="*/ 1559987 h 2287351"/>
              <a:gd name="connsiteX42" fmla="*/ 1724891 w 4613563"/>
              <a:gd name="connsiteY42" fmla="*/ 1601551 h 2287351"/>
              <a:gd name="connsiteX43" fmla="*/ 1756063 w 4613563"/>
              <a:gd name="connsiteY43" fmla="*/ 1622333 h 2287351"/>
              <a:gd name="connsiteX44" fmla="*/ 1787236 w 4613563"/>
              <a:gd name="connsiteY44" fmla="*/ 1663897 h 2287351"/>
              <a:gd name="connsiteX45" fmla="*/ 1797627 w 4613563"/>
              <a:gd name="connsiteY45" fmla="*/ 1726242 h 2287351"/>
              <a:gd name="connsiteX46" fmla="*/ 1808018 w 4613563"/>
              <a:gd name="connsiteY46" fmla="*/ 1840542 h 2287351"/>
              <a:gd name="connsiteX47" fmla="*/ 1828800 w 4613563"/>
              <a:gd name="connsiteY47" fmla="*/ 1923669 h 2287351"/>
              <a:gd name="connsiteX48" fmla="*/ 1859972 w 4613563"/>
              <a:gd name="connsiteY48" fmla="*/ 1986015 h 2287351"/>
              <a:gd name="connsiteX49" fmla="*/ 1891145 w 4613563"/>
              <a:gd name="connsiteY49" fmla="*/ 1996406 h 2287351"/>
              <a:gd name="connsiteX50" fmla="*/ 1943100 w 4613563"/>
              <a:gd name="connsiteY50" fmla="*/ 2027578 h 2287351"/>
              <a:gd name="connsiteX51" fmla="*/ 1984663 w 4613563"/>
              <a:gd name="connsiteY51" fmla="*/ 2037969 h 2287351"/>
              <a:gd name="connsiteX52" fmla="*/ 2047009 w 4613563"/>
              <a:gd name="connsiteY52" fmla="*/ 2069142 h 2287351"/>
              <a:gd name="connsiteX53" fmla="*/ 2254827 w 4613563"/>
              <a:gd name="connsiteY53" fmla="*/ 2089924 h 2287351"/>
              <a:gd name="connsiteX54" fmla="*/ 2296391 w 4613563"/>
              <a:gd name="connsiteY54" fmla="*/ 2110706 h 2287351"/>
              <a:gd name="connsiteX55" fmla="*/ 2358736 w 4613563"/>
              <a:gd name="connsiteY55" fmla="*/ 2121097 h 2287351"/>
              <a:gd name="connsiteX56" fmla="*/ 2888672 w 4613563"/>
              <a:gd name="connsiteY56" fmla="*/ 2152269 h 2287351"/>
              <a:gd name="connsiteX57" fmla="*/ 3148445 w 4613563"/>
              <a:gd name="connsiteY57" fmla="*/ 2141878 h 2287351"/>
              <a:gd name="connsiteX58" fmla="*/ 3179618 w 4613563"/>
              <a:gd name="connsiteY58" fmla="*/ 2131487 h 2287351"/>
              <a:gd name="connsiteX59" fmla="*/ 3262745 w 4613563"/>
              <a:gd name="connsiteY59" fmla="*/ 2048360 h 2287351"/>
              <a:gd name="connsiteX60" fmla="*/ 3439391 w 4613563"/>
              <a:gd name="connsiteY60" fmla="*/ 2037969 h 2287351"/>
              <a:gd name="connsiteX61" fmla="*/ 3543300 w 4613563"/>
              <a:gd name="connsiteY61" fmla="*/ 2058751 h 2287351"/>
              <a:gd name="connsiteX62" fmla="*/ 3782291 w 4613563"/>
              <a:gd name="connsiteY62" fmla="*/ 2079533 h 2287351"/>
              <a:gd name="connsiteX63" fmla="*/ 3813463 w 4613563"/>
              <a:gd name="connsiteY63" fmla="*/ 2121097 h 2287351"/>
              <a:gd name="connsiteX64" fmla="*/ 3844636 w 4613563"/>
              <a:gd name="connsiteY64" fmla="*/ 2204224 h 2287351"/>
              <a:gd name="connsiteX65" fmla="*/ 3855027 w 4613563"/>
              <a:gd name="connsiteY65" fmla="*/ 2245787 h 2287351"/>
              <a:gd name="connsiteX66" fmla="*/ 3927763 w 4613563"/>
              <a:gd name="connsiteY66" fmla="*/ 2287351 h 2287351"/>
              <a:gd name="connsiteX67" fmla="*/ 4094018 w 4613563"/>
              <a:gd name="connsiteY67" fmla="*/ 2266569 h 2287351"/>
              <a:gd name="connsiteX68" fmla="*/ 4135582 w 4613563"/>
              <a:gd name="connsiteY68" fmla="*/ 2256178 h 2287351"/>
              <a:gd name="connsiteX69" fmla="*/ 4239491 w 4613563"/>
              <a:gd name="connsiteY69" fmla="*/ 2193833 h 2287351"/>
              <a:gd name="connsiteX70" fmla="*/ 4270663 w 4613563"/>
              <a:gd name="connsiteY70" fmla="*/ 2183442 h 2287351"/>
              <a:gd name="connsiteX71" fmla="*/ 4374572 w 4613563"/>
              <a:gd name="connsiteY71" fmla="*/ 2141878 h 2287351"/>
              <a:gd name="connsiteX72" fmla="*/ 4426527 w 4613563"/>
              <a:gd name="connsiteY72" fmla="*/ 2110706 h 2287351"/>
              <a:gd name="connsiteX73" fmla="*/ 4530436 w 4613563"/>
              <a:gd name="connsiteY73" fmla="*/ 2037969 h 2287351"/>
              <a:gd name="connsiteX74" fmla="*/ 4551218 w 4613563"/>
              <a:gd name="connsiteY74" fmla="*/ 2006797 h 2287351"/>
              <a:gd name="connsiteX75" fmla="*/ 4572000 w 4613563"/>
              <a:gd name="connsiteY75" fmla="*/ 1934060 h 2287351"/>
              <a:gd name="connsiteX76" fmla="*/ 4592782 w 4613563"/>
              <a:gd name="connsiteY76" fmla="*/ 1902887 h 2287351"/>
              <a:gd name="connsiteX77" fmla="*/ 4613563 w 4613563"/>
              <a:gd name="connsiteY77" fmla="*/ 1798978 h 2287351"/>
              <a:gd name="connsiteX78" fmla="*/ 4603172 w 4613563"/>
              <a:gd name="connsiteY78" fmla="*/ 1591160 h 2287351"/>
              <a:gd name="connsiteX79" fmla="*/ 4592782 w 4613563"/>
              <a:gd name="connsiteY79" fmla="*/ 1559987 h 2287351"/>
              <a:gd name="connsiteX80" fmla="*/ 4561609 w 4613563"/>
              <a:gd name="connsiteY80" fmla="*/ 1539206 h 2287351"/>
              <a:gd name="connsiteX81" fmla="*/ 4551218 w 4613563"/>
              <a:gd name="connsiteY81" fmla="*/ 1508033 h 2287351"/>
              <a:gd name="connsiteX82" fmla="*/ 4364182 w 4613563"/>
              <a:gd name="connsiteY82" fmla="*/ 1497642 h 22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613563" h="2287351">
                <a:moveTo>
                  <a:pt x="0" y="759887"/>
                </a:moveTo>
                <a:cubicBezTo>
                  <a:pt x="6927" y="680224"/>
                  <a:pt x="11616" y="600334"/>
                  <a:pt x="20782" y="520897"/>
                </a:cubicBezTo>
                <a:cubicBezTo>
                  <a:pt x="22037" y="510016"/>
                  <a:pt x="28163" y="500256"/>
                  <a:pt x="31172" y="489724"/>
                </a:cubicBezTo>
                <a:cubicBezTo>
                  <a:pt x="35095" y="475992"/>
                  <a:pt x="36549" y="461532"/>
                  <a:pt x="41563" y="448160"/>
                </a:cubicBezTo>
                <a:cubicBezTo>
                  <a:pt x="47002" y="433657"/>
                  <a:pt x="56243" y="420834"/>
                  <a:pt x="62345" y="406597"/>
                </a:cubicBezTo>
                <a:cubicBezTo>
                  <a:pt x="78886" y="368003"/>
                  <a:pt x="64151" y="379491"/>
                  <a:pt x="93518" y="344251"/>
                </a:cubicBezTo>
                <a:cubicBezTo>
                  <a:pt x="102926" y="332962"/>
                  <a:pt x="114300" y="323469"/>
                  <a:pt x="124691" y="313078"/>
                </a:cubicBezTo>
                <a:cubicBezTo>
                  <a:pt x="133142" y="287727"/>
                  <a:pt x="135722" y="270875"/>
                  <a:pt x="155863" y="250733"/>
                </a:cubicBezTo>
                <a:cubicBezTo>
                  <a:pt x="164694" y="241902"/>
                  <a:pt x="177442" y="237946"/>
                  <a:pt x="187036" y="229951"/>
                </a:cubicBezTo>
                <a:cubicBezTo>
                  <a:pt x="198325" y="220543"/>
                  <a:pt x="207150" y="208455"/>
                  <a:pt x="218209" y="198778"/>
                </a:cubicBezTo>
                <a:cubicBezTo>
                  <a:pt x="234900" y="184174"/>
                  <a:pt x="251994" y="169933"/>
                  <a:pt x="270163" y="157215"/>
                </a:cubicBezTo>
                <a:cubicBezTo>
                  <a:pt x="292972" y="141248"/>
                  <a:pt x="336595" y="117299"/>
                  <a:pt x="363682" y="105260"/>
                </a:cubicBezTo>
                <a:cubicBezTo>
                  <a:pt x="380726" y="97685"/>
                  <a:pt x="398953" y="92819"/>
                  <a:pt x="415636" y="84478"/>
                </a:cubicBezTo>
                <a:cubicBezTo>
                  <a:pt x="426806" y="78893"/>
                  <a:pt x="435116" y="68082"/>
                  <a:pt x="446809" y="63697"/>
                </a:cubicBezTo>
                <a:cubicBezTo>
                  <a:pt x="463346" y="57496"/>
                  <a:pt x="481629" y="57589"/>
                  <a:pt x="498763" y="53306"/>
                </a:cubicBezTo>
                <a:cubicBezTo>
                  <a:pt x="509389" y="50649"/>
                  <a:pt x="519310" y="45572"/>
                  <a:pt x="529936" y="42915"/>
                </a:cubicBezTo>
                <a:cubicBezTo>
                  <a:pt x="560916" y="35170"/>
                  <a:pt x="592281" y="29060"/>
                  <a:pt x="623454" y="22133"/>
                </a:cubicBezTo>
                <a:cubicBezTo>
                  <a:pt x="637309" y="15206"/>
                  <a:pt x="649539" y="1924"/>
                  <a:pt x="665018" y="1351"/>
                </a:cubicBezTo>
                <a:cubicBezTo>
                  <a:pt x="744702" y="-1600"/>
                  <a:pt x="825197" y="-383"/>
                  <a:pt x="904009" y="11742"/>
                </a:cubicBezTo>
                <a:cubicBezTo>
                  <a:pt x="918533" y="13977"/>
                  <a:pt x="923582" y="33893"/>
                  <a:pt x="935182" y="42915"/>
                </a:cubicBezTo>
                <a:cubicBezTo>
                  <a:pt x="954897" y="58249"/>
                  <a:pt x="976745" y="70624"/>
                  <a:pt x="997527" y="84478"/>
                </a:cubicBezTo>
                <a:cubicBezTo>
                  <a:pt x="1007918" y="91405"/>
                  <a:pt x="1019869" y="96429"/>
                  <a:pt x="1028700" y="105260"/>
                </a:cubicBezTo>
                <a:cubicBezTo>
                  <a:pt x="1109756" y="186318"/>
                  <a:pt x="1012263" y="82251"/>
                  <a:pt x="1080654" y="177997"/>
                </a:cubicBezTo>
                <a:cubicBezTo>
                  <a:pt x="1089195" y="189955"/>
                  <a:pt x="1101436" y="198778"/>
                  <a:pt x="1111827" y="209169"/>
                </a:cubicBezTo>
                <a:cubicBezTo>
                  <a:pt x="1118754" y="226487"/>
                  <a:pt x="1124267" y="244441"/>
                  <a:pt x="1132609" y="261124"/>
                </a:cubicBezTo>
                <a:cubicBezTo>
                  <a:pt x="1138194" y="272294"/>
                  <a:pt x="1147806" y="281127"/>
                  <a:pt x="1153391" y="292297"/>
                </a:cubicBezTo>
                <a:cubicBezTo>
                  <a:pt x="1158289" y="302093"/>
                  <a:pt x="1158463" y="313895"/>
                  <a:pt x="1163782" y="323469"/>
                </a:cubicBezTo>
                <a:cubicBezTo>
                  <a:pt x="1175912" y="345303"/>
                  <a:pt x="1197447" y="362120"/>
                  <a:pt x="1205345" y="385815"/>
                </a:cubicBezTo>
                <a:lnTo>
                  <a:pt x="1236518" y="479333"/>
                </a:lnTo>
                <a:cubicBezTo>
                  <a:pt x="1243445" y="500115"/>
                  <a:pt x="1245149" y="523451"/>
                  <a:pt x="1257300" y="541678"/>
                </a:cubicBezTo>
                <a:lnTo>
                  <a:pt x="1278082" y="572851"/>
                </a:lnTo>
                <a:cubicBezTo>
                  <a:pt x="1288473" y="604024"/>
                  <a:pt x="1294559" y="636979"/>
                  <a:pt x="1309254" y="666369"/>
                </a:cubicBezTo>
                <a:cubicBezTo>
                  <a:pt x="1316181" y="680224"/>
                  <a:pt x="1323934" y="693695"/>
                  <a:pt x="1330036" y="707933"/>
                </a:cubicBezTo>
                <a:cubicBezTo>
                  <a:pt x="1375899" y="814948"/>
                  <a:pt x="1292291" y="642836"/>
                  <a:pt x="1361209" y="780669"/>
                </a:cubicBezTo>
                <a:cubicBezTo>
                  <a:pt x="1371600" y="843015"/>
                  <a:pt x="1375950" y="906674"/>
                  <a:pt x="1392382" y="967706"/>
                </a:cubicBezTo>
                <a:cubicBezTo>
                  <a:pt x="1392382" y="967707"/>
                  <a:pt x="1444336" y="1071615"/>
                  <a:pt x="1454727" y="1092397"/>
                </a:cubicBezTo>
                <a:lnTo>
                  <a:pt x="1517072" y="1217087"/>
                </a:lnTo>
                <a:cubicBezTo>
                  <a:pt x="1523999" y="1230942"/>
                  <a:pt x="1529262" y="1245763"/>
                  <a:pt x="1537854" y="1258651"/>
                </a:cubicBezTo>
                <a:cubicBezTo>
                  <a:pt x="1568242" y="1304234"/>
                  <a:pt x="1551143" y="1279833"/>
                  <a:pt x="1589809" y="1331387"/>
                </a:cubicBezTo>
                <a:cubicBezTo>
                  <a:pt x="1593273" y="1345242"/>
                  <a:pt x="1593004" y="1360615"/>
                  <a:pt x="1600200" y="1372951"/>
                </a:cubicBezTo>
                <a:cubicBezTo>
                  <a:pt x="1617652" y="1402869"/>
                  <a:pt x="1662545" y="1456078"/>
                  <a:pt x="1662545" y="1456078"/>
                </a:cubicBezTo>
                <a:cubicBezTo>
                  <a:pt x="1679014" y="1554890"/>
                  <a:pt x="1657639" y="1485636"/>
                  <a:pt x="1704109" y="1559987"/>
                </a:cubicBezTo>
                <a:cubicBezTo>
                  <a:pt x="1712319" y="1573122"/>
                  <a:pt x="1714975" y="1589651"/>
                  <a:pt x="1724891" y="1601551"/>
                </a:cubicBezTo>
                <a:cubicBezTo>
                  <a:pt x="1732886" y="1611145"/>
                  <a:pt x="1747233" y="1613502"/>
                  <a:pt x="1756063" y="1622333"/>
                </a:cubicBezTo>
                <a:cubicBezTo>
                  <a:pt x="1768309" y="1634579"/>
                  <a:pt x="1776845" y="1650042"/>
                  <a:pt x="1787236" y="1663897"/>
                </a:cubicBezTo>
                <a:cubicBezTo>
                  <a:pt x="1790700" y="1684679"/>
                  <a:pt x="1795165" y="1705318"/>
                  <a:pt x="1797627" y="1726242"/>
                </a:cubicBezTo>
                <a:cubicBezTo>
                  <a:pt x="1802097" y="1764237"/>
                  <a:pt x="1802051" y="1802753"/>
                  <a:pt x="1808018" y="1840542"/>
                </a:cubicBezTo>
                <a:cubicBezTo>
                  <a:pt x="1812473" y="1868754"/>
                  <a:pt x="1821285" y="1896114"/>
                  <a:pt x="1828800" y="1923669"/>
                </a:cubicBezTo>
                <a:cubicBezTo>
                  <a:pt x="1834053" y="1942930"/>
                  <a:pt x="1843476" y="1972818"/>
                  <a:pt x="1859972" y="1986015"/>
                </a:cubicBezTo>
                <a:cubicBezTo>
                  <a:pt x="1868525" y="1992857"/>
                  <a:pt x="1881348" y="1991508"/>
                  <a:pt x="1891145" y="1996406"/>
                </a:cubicBezTo>
                <a:cubicBezTo>
                  <a:pt x="1909209" y="2005438"/>
                  <a:pt x="1924644" y="2019376"/>
                  <a:pt x="1943100" y="2027578"/>
                </a:cubicBezTo>
                <a:cubicBezTo>
                  <a:pt x="1956150" y="2033378"/>
                  <a:pt x="1971404" y="2032665"/>
                  <a:pt x="1984663" y="2037969"/>
                </a:cubicBezTo>
                <a:cubicBezTo>
                  <a:pt x="2006236" y="2046598"/>
                  <a:pt x="2024192" y="2064754"/>
                  <a:pt x="2047009" y="2069142"/>
                </a:cubicBezTo>
                <a:cubicBezTo>
                  <a:pt x="2115374" y="2082289"/>
                  <a:pt x="2185554" y="2082997"/>
                  <a:pt x="2254827" y="2089924"/>
                </a:cubicBezTo>
                <a:cubicBezTo>
                  <a:pt x="2268682" y="2096851"/>
                  <a:pt x="2281554" y="2106255"/>
                  <a:pt x="2296391" y="2110706"/>
                </a:cubicBezTo>
                <a:cubicBezTo>
                  <a:pt x="2316571" y="2116760"/>
                  <a:pt x="2338007" y="2117328"/>
                  <a:pt x="2358736" y="2121097"/>
                </a:cubicBezTo>
                <a:cubicBezTo>
                  <a:pt x="2594437" y="2163950"/>
                  <a:pt x="2145949" y="2119976"/>
                  <a:pt x="2888672" y="2152269"/>
                </a:cubicBezTo>
                <a:cubicBezTo>
                  <a:pt x="2975263" y="2148805"/>
                  <a:pt x="3062005" y="2148052"/>
                  <a:pt x="3148445" y="2141878"/>
                </a:cubicBezTo>
                <a:cubicBezTo>
                  <a:pt x="3159370" y="2141098"/>
                  <a:pt x="3171141" y="2138423"/>
                  <a:pt x="3179618" y="2131487"/>
                </a:cubicBezTo>
                <a:cubicBezTo>
                  <a:pt x="3209947" y="2106673"/>
                  <a:pt x="3223626" y="2050661"/>
                  <a:pt x="3262745" y="2048360"/>
                </a:cubicBezTo>
                <a:lnTo>
                  <a:pt x="3439391" y="2037969"/>
                </a:lnTo>
                <a:cubicBezTo>
                  <a:pt x="3474027" y="2044896"/>
                  <a:pt x="3508234" y="2054501"/>
                  <a:pt x="3543300" y="2058751"/>
                </a:cubicBezTo>
                <a:cubicBezTo>
                  <a:pt x="3622683" y="2068373"/>
                  <a:pt x="3704375" y="2061552"/>
                  <a:pt x="3782291" y="2079533"/>
                </a:cubicBezTo>
                <a:cubicBezTo>
                  <a:pt x="3799166" y="2083427"/>
                  <a:pt x="3805718" y="2105607"/>
                  <a:pt x="3813463" y="2121097"/>
                </a:cubicBezTo>
                <a:cubicBezTo>
                  <a:pt x="3826697" y="2147566"/>
                  <a:pt x="3835278" y="2176149"/>
                  <a:pt x="3844636" y="2204224"/>
                </a:cubicBezTo>
                <a:cubicBezTo>
                  <a:pt x="3849152" y="2217772"/>
                  <a:pt x="3847105" y="2233905"/>
                  <a:pt x="3855027" y="2245787"/>
                </a:cubicBezTo>
                <a:cubicBezTo>
                  <a:pt x="3862370" y="2256802"/>
                  <a:pt x="3920572" y="2283756"/>
                  <a:pt x="3927763" y="2287351"/>
                </a:cubicBezTo>
                <a:cubicBezTo>
                  <a:pt x="3983181" y="2280424"/>
                  <a:pt x="4038786" y="2274854"/>
                  <a:pt x="4094018" y="2266569"/>
                </a:cubicBezTo>
                <a:cubicBezTo>
                  <a:pt x="4108141" y="2264451"/>
                  <a:pt x="4122322" y="2261482"/>
                  <a:pt x="4135582" y="2256178"/>
                </a:cubicBezTo>
                <a:cubicBezTo>
                  <a:pt x="4252070" y="2209583"/>
                  <a:pt x="4150528" y="2244670"/>
                  <a:pt x="4239491" y="2193833"/>
                </a:cubicBezTo>
                <a:cubicBezTo>
                  <a:pt x="4249001" y="2188399"/>
                  <a:pt x="4260272" y="2186906"/>
                  <a:pt x="4270663" y="2183442"/>
                </a:cubicBezTo>
                <a:cubicBezTo>
                  <a:pt x="4362365" y="2114666"/>
                  <a:pt x="4254654" y="2185484"/>
                  <a:pt x="4374572" y="2141878"/>
                </a:cubicBezTo>
                <a:cubicBezTo>
                  <a:pt x="4393552" y="2134976"/>
                  <a:pt x="4409488" y="2121549"/>
                  <a:pt x="4426527" y="2110706"/>
                </a:cubicBezTo>
                <a:cubicBezTo>
                  <a:pt x="4435861" y="2104766"/>
                  <a:pt x="4515639" y="2052766"/>
                  <a:pt x="4530436" y="2037969"/>
                </a:cubicBezTo>
                <a:cubicBezTo>
                  <a:pt x="4539267" y="2029139"/>
                  <a:pt x="4544291" y="2017188"/>
                  <a:pt x="4551218" y="2006797"/>
                </a:cubicBezTo>
                <a:cubicBezTo>
                  <a:pt x="4554547" y="1993480"/>
                  <a:pt x="4564546" y="1948967"/>
                  <a:pt x="4572000" y="1934060"/>
                </a:cubicBezTo>
                <a:cubicBezTo>
                  <a:pt x="4577585" y="1922890"/>
                  <a:pt x="4585855" y="1913278"/>
                  <a:pt x="4592782" y="1902887"/>
                </a:cubicBezTo>
                <a:cubicBezTo>
                  <a:pt x="4599647" y="1875425"/>
                  <a:pt x="4613563" y="1824452"/>
                  <a:pt x="4613563" y="1798978"/>
                </a:cubicBezTo>
                <a:cubicBezTo>
                  <a:pt x="4613563" y="1729619"/>
                  <a:pt x="4609180" y="1660258"/>
                  <a:pt x="4603172" y="1591160"/>
                </a:cubicBezTo>
                <a:cubicBezTo>
                  <a:pt x="4602223" y="1580248"/>
                  <a:pt x="4599624" y="1568540"/>
                  <a:pt x="4592782" y="1559987"/>
                </a:cubicBezTo>
                <a:cubicBezTo>
                  <a:pt x="4584981" y="1550235"/>
                  <a:pt x="4572000" y="1546133"/>
                  <a:pt x="4561609" y="1539206"/>
                </a:cubicBezTo>
                <a:cubicBezTo>
                  <a:pt x="4558145" y="1528815"/>
                  <a:pt x="4561936" y="1510289"/>
                  <a:pt x="4551218" y="1508033"/>
                </a:cubicBezTo>
                <a:cubicBezTo>
                  <a:pt x="4490116" y="1495169"/>
                  <a:pt x="4364182" y="1497642"/>
                  <a:pt x="4364182" y="1497642"/>
                </a:cubicBezTo>
              </a:path>
            </a:pathLst>
          </a:cu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9" name="Picture 14" descr="Slikovni rezultat za water in a cu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33" y="2379769"/>
            <a:ext cx="746330" cy="12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ostoručno 19"/>
          <p:cNvSpPr/>
          <p:nvPr/>
        </p:nvSpPr>
        <p:spPr>
          <a:xfrm>
            <a:off x="3864687" y="1687674"/>
            <a:ext cx="2061717" cy="1127632"/>
          </a:xfrm>
          <a:custGeom>
            <a:avLst/>
            <a:gdLst>
              <a:gd name="connsiteX0" fmla="*/ 90482 w 2954925"/>
              <a:gd name="connsiteY0" fmla="*/ 795753 h 1616161"/>
              <a:gd name="connsiteX1" fmla="*/ 235955 w 2954925"/>
              <a:gd name="connsiteY1" fmla="*/ 151517 h 1616161"/>
              <a:gd name="connsiteX2" fmla="*/ 2116709 w 2954925"/>
              <a:gd name="connsiteY2" fmla="*/ 120344 h 1616161"/>
              <a:gd name="connsiteX3" fmla="*/ 2896027 w 2954925"/>
              <a:gd name="connsiteY3" fmla="*/ 1523117 h 1616161"/>
              <a:gd name="connsiteX4" fmla="*/ 2896027 w 2954925"/>
              <a:gd name="connsiteY4" fmla="*/ 1481553 h 161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4925" h="1616161">
                <a:moveTo>
                  <a:pt x="90482" y="795753"/>
                </a:moveTo>
                <a:cubicBezTo>
                  <a:pt x="-5634" y="529919"/>
                  <a:pt x="-101749" y="264085"/>
                  <a:pt x="235955" y="151517"/>
                </a:cubicBezTo>
                <a:cubicBezTo>
                  <a:pt x="573659" y="38949"/>
                  <a:pt x="1673364" y="-108256"/>
                  <a:pt x="2116709" y="120344"/>
                </a:cubicBezTo>
                <a:cubicBezTo>
                  <a:pt x="2560054" y="348944"/>
                  <a:pt x="2766141" y="1296249"/>
                  <a:pt x="2896027" y="1523117"/>
                </a:cubicBezTo>
                <a:cubicBezTo>
                  <a:pt x="3025913" y="1749985"/>
                  <a:pt x="2901222" y="1491944"/>
                  <a:pt x="2896027" y="1481553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1" name="Picture 8" descr="Slikovni rezultat za microb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66" y="3292776"/>
            <a:ext cx="736398" cy="62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Slikovni rezultat za moisture senso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360">
            <a:off x="1865277" y="2472413"/>
            <a:ext cx="691723" cy="69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rostoručno 22"/>
          <p:cNvSpPr/>
          <p:nvPr/>
        </p:nvSpPr>
        <p:spPr>
          <a:xfrm>
            <a:off x="2079076" y="2235639"/>
            <a:ext cx="1423535" cy="1594993"/>
          </a:xfrm>
          <a:custGeom>
            <a:avLst/>
            <a:gdLst>
              <a:gd name="connsiteX0" fmla="*/ 0 w 1901315"/>
              <a:gd name="connsiteY0" fmla="*/ 384464 h 2286000"/>
              <a:gd name="connsiteX1" fmla="*/ 41564 w 1901315"/>
              <a:gd name="connsiteY1" fmla="*/ 322119 h 2286000"/>
              <a:gd name="connsiteX2" fmla="*/ 72736 w 1901315"/>
              <a:gd name="connsiteY2" fmla="*/ 280555 h 2286000"/>
              <a:gd name="connsiteX3" fmla="*/ 93518 w 1901315"/>
              <a:gd name="connsiteY3" fmla="*/ 218210 h 2286000"/>
              <a:gd name="connsiteX4" fmla="*/ 166255 w 1901315"/>
              <a:gd name="connsiteY4" fmla="*/ 124691 h 2286000"/>
              <a:gd name="connsiteX5" fmla="*/ 197427 w 1901315"/>
              <a:gd name="connsiteY5" fmla="*/ 103910 h 2286000"/>
              <a:gd name="connsiteX6" fmla="*/ 270164 w 1901315"/>
              <a:gd name="connsiteY6" fmla="*/ 62346 h 2286000"/>
              <a:gd name="connsiteX7" fmla="*/ 332509 w 1901315"/>
              <a:gd name="connsiteY7" fmla="*/ 31173 h 2286000"/>
              <a:gd name="connsiteX8" fmla="*/ 363682 w 1901315"/>
              <a:gd name="connsiteY8" fmla="*/ 10391 h 2286000"/>
              <a:gd name="connsiteX9" fmla="*/ 446809 w 1901315"/>
              <a:gd name="connsiteY9" fmla="*/ 0 h 2286000"/>
              <a:gd name="connsiteX10" fmla="*/ 716973 w 1901315"/>
              <a:gd name="connsiteY10" fmla="*/ 10391 h 2286000"/>
              <a:gd name="connsiteX11" fmla="*/ 789709 w 1901315"/>
              <a:gd name="connsiteY11" fmla="*/ 83128 h 2286000"/>
              <a:gd name="connsiteX12" fmla="*/ 810491 w 1901315"/>
              <a:gd name="connsiteY12" fmla="*/ 114300 h 2286000"/>
              <a:gd name="connsiteX13" fmla="*/ 831273 w 1901315"/>
              <a:gd name="connsiteY13" fmla="*/ 145473 h 2286000"/>
              <a:gd name="connsiteX14" fmla="*/ 862445 w 1901315"/>
              <a:gd name="connsiteY14" fmla="*/ 176646 h 2286000"/>
              <a:gd name="connsiteX15" fmla="*/ 893618 w 1901315"/>
              <a:gd name="connsiteY15" fmla="*/ 280555 h 2286000"/>
              <a:gd name="connsiteX16" fmla="*/ 935182 w 1901315"/>
              <a:gd name="connsiteY16" fmla="*/ 342900 h 2286000"/>
              <a:gd name="connsiteX17" fmla="*/ 945573 w 1901315"/>
              <a:gd name="connsiteY17" fmla="*/ 384464 h 2286000"/>
              <a:gd name="connsiteX18" fmla="*/ 955964 w 1901315"/>
              <a:gd name="connsiteY18" fmla="*/ 415637 h 2286000"/>
              <a:gd name="connsiteX19" fmla="*/ 966355 w 1901315"/>
              <a:gd name="connsiteY19" fmla="*/ 467591 h 2286000"/>
              <a:gd name="connsiteX20" fmla="*/ 997527 w 1901315"/>
              <a:gd name="connsiteY20" fmla="*/ 529937 h 2286000"/>
              <a:gd name="connsiteX21" fmla="*/ 1039091 w 1901315"/>
              <a:gd name="connsiteY21" fmla="*/ 665019 h 2286000"/>
              <a:gd name="connsiteX22" fmla="*/ 1049482 w 1901315"/>
              <a:gd name="connsiteY22" fmla="*/ 737755 h 2286000"/>
              <a:gd name="connsiteX23" fmla="*/ 1059873 w 1901315"/>
              <a:gd name="connsiteY23" fmla="*/ 789710 h 2286000"/>
              <a:gd name="connsiteX24" fmla="*/ 1070264 w 1901315"/>
              <a:gd name="connsiteY24" fmla="*/ 883228 h 2286000"/>
              <a:gd name="connsiteX25" fmla="*/ 1080655 w 1901315"/>
              <a:gd name="connsiteY25" fmla="*/ 924791 h 2286000"/>
              <a:gd name="connsiteX26" fmla="*/ 1101436 w 1901315"/>
              <a:gd name="connsiteY26" fmla="*/ 1028700 h 2286000"/>
              <a:gd name="connsiteX27" fmla="*/ 1111827 w 1901315"/>
              <a:gd name="connsiteY27" fmla="*/ 1091046 h 2286000"/>
              <a:gd name="connsiteX28" fmla="*/ 1132609 w 1901315"/>
              <a:gd name="connsiteY28" fmla="*/ 1236519 h 2286000"/>
              <a:gd name="connsiteX29" fmla="*/ 1153391 w 1901315"/>
              <a:gd name="connsiteY29" fmla="*/ 1298864 h 2286000"/>
              <a:gd name="connsiteX30" fmla="*/ 1174173 w 1901315"/>
              <a:gd name="connsiteY30" fmla="*/ 1496291 h 2286000"/>
              <a:gd name="connsiteX31" fmla="*/ 1184564 w 1901315"/>
              <a:gd name="connsiteY31" fmla="*/ 1548246 h 2286000"/>
              <a:gd name="connsiteX32" fmla="*/ 1205345 w 1901315"/>
              <a:gd name="connsiteY32" fmla="*/ 1610591 h 2286000"/>
              <a:gd name="connsiteX33" fmla="*/ 1236518 w 1901315"/>
              <a:gd name="connsiteY33" fmla="*/ 1766455 h 2286000"/>
              <a:gd name="connsiteX34" fmla="*/ 1246909 w 1901315"/>
              <a:gd name="connsiteY34" fmla="*/ 1839191 h 2286000"/>
              <a:gd name="connsiteX35" fmla="*/ 1267691 w 1901315"/>
              <a:gd name="connsiteY35" fmla="*/ 1911928 h 2286000"/>
              <a:gd name="connsiteX36" fmla="*/ 1278082 w 1901315"/>
              <a:gd name="connsiteY36" fmla="*/ 1963882 h 2286000"/>
              <a:gd name="connsiteX37" fmla="*/ 1319645 w 1901315"/>
              <a:gd name="connsiteY37" fmla="*/ 2078182 h 2286000"/>
              <a:gd name="connsiteX38" fmla="*/ 1340427 w 1901315"/>
              <a:gd name="connsiteY38" fmla="*/ 2140528 h 2286000"/>
              <a:gd name="connsiteX39" fmla="*/ 1371600 w 1901315"/>
              <a:gd name="connsiteY39" fmla="*/ 2202873 h 2286000"/>
              <a:gd name="connsiteX40" fmla="*/ 1402773 w 1901315"/>
              <a:gd name="connsiteY40" fmla="*/ 2234046 h 2286000"/>
              <a:gd name="connsiteX41" fmla="*/ 1652155 w 1901315"/>
              <a:gd name="connsiteY41" fmla="*/ 2244437 h 2286000"/>
              <a:gd name="connsiteX42" fmla="*/ 1745673 w 1901315"/>
              <a:gd name="connsiteY42" fmla="*/ 2275610 h 2286000"/>
              <a:gd name="connsiteX43" fmla="*/ 1776845 w 1901315"/>
              <a:gd name="connsiteY43" fmla="*/ 2286000 h 2286000"/>
              <a:gd name="connsiteX44" fmla="*/ 1891145 w 1901315"/>
              <a:gd name="connsiteY44" fmla="*/ 2275610 h 2286000"/>
              <a:gd name="connsiteX45" fmla="*/ 1839191 w 1901315"/>
              <a:gd name="connsiteY45" fmla="*/ 226521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901315" h="2286000">
                <a:moveTo>
                  <a:pt x="0" y="384464"/>
                </a:moveTo>
                <a:cubicBezTo>
                  <a:pt x="13855" y="363682"/>
                  <a:pt x="27241" y="342581"/>
                  <a:pt x="41564" y="322119"/>
                </a:cubicBezTo>
                <a:cubicBezTo>
                  <a:pt x="51495" y="307931"/>
                  <a:pt x="64991" y="296045"/>
                  <a:pt x="72736" y="280555"/>
                </a:cubicBezTo>
                <a:cubicBezTo>
                  <a:pt x="82533" y="260962"/>
                  <a:pt x="81367" y="236437"/>
                  <a:pt x="93518" y="218210"/>
                </a:cubicBezTo>
                <a:cubicBezTo>
                  <a:pt x="122483" y="174763"/>
                  <a:pt x="129629" y="155212"/>
                  <a:pt x="166255" y="124691"/>
                </a:cubicBezTo>
                <a:cubicBezTo>
                  <a:pt x="175849" y="116696"/>
                  <a:pt x="187833" y="111905"/>
                  <a:pt x="197427" y="103910"/>
                </a:cubicBezTo>
                <a:cubicBezTo>
                  <a:pt x="250490" y="59691"/>
                  <a:pt x="202884" y="79166"/>
                  <a:pt x="270164" y="62346"/>
                </a:cubicBezTo>
                <a:cubicBezTo>
                  <a:pt x="359493" y="2792"/>
                  <a:pt x="246474" y="74191"/>
                  <a:pt x="332509" y="31173"/>
                </a:cubicBezTo>
                <a:cubicBezTo>
                  <a:pt x="343679" y="25588"/>
                  <a:pt x="351634" y="13677"/>
                  <a:pt x="363682" y="10391"/>
                </a:cubicBezTo>
                <a:cubicBezTo>
                  <a:pt x="390623" y="3043"/>
                  <a:pt x="419100" y="3464"/>
                  <a:pt x="446809" y="0"/>
                </a:cubicBezTo>
                <a:cubicBezTo>
                  <a:pt x="536864" y="3464"/>
                  <a:pt x="627065" y="4190"/>
                  <a:pt x="716973" y="10391"/>
                </a:cubicBezTo>
                <a:cubicBezTo>
                  <a:pt x="761704" y="13476"/>
                  <a:pt x="765185" y="46342"/>
                  <a:pt x="789709" y="83128"/>
                </a:cubicBezTo>
                <a:lnTo>
                  <a:pt x="810491" y="114300"/>
                </a:lnTo>
                <a:cubicBezTo>
                  <a:pt x="817418" y="124691"/>
                  <a:pt x="822442" y="136642"/>
                  <a:pt x="831273" y="145473"/>
                </a:cubicBezTo>
                <a:lnTo>
                  <a:pt x="862445" y="176646"/>
                </a:lnTo>
                <a:cubicBezTo>
                  <a:pt x="868254" y="199881"/>
                  <a:pt x="883498" y="265376"/>
                  <a:pt x="893618" y="280555"/>
                </a:cubicBezTo>
                <a:lnTo>
                  <a:pt x="935182" y="342900"/>
                </a:lnTo>
                <a:cubicBezTo>
                  <a:pt x="938646" y="356755"/>
                  <a:pt x="941650" y="370732"/>
                  <a:pt x="945573" y="384464"/>
                </a:cubicBezTo>
                <a:cubicBezTo>
                  <a:pt x="948582" y="394996"/>
                  <a:pt x="953307" y="405011"/>
                  <a:pt x="955964" y="415637"/>
                </a:cubicBezTo>
                <a:cubicBezTo>
                  <a:pt x="960247" y="432771"/>
                  <a:pt x="960154" y="451054"/>
                  <a:pt x="966355" y="467591"/>
                </a:cubicBezTo>
                <a:cubicBezTo>
                  <a:pt x="1013646" y="593702"/>
                  <a:pt x="965265" y="411642"/>
                  <a:pt x="997527" y="529937"/>
                </a:cubicBezTo>
                <a:cubicBezTo>
                  <a:pt x="1030063" y="649235"/>
                  <a:pt x="1002980" y="574741"/>
                  <a:pt x="1039091" y="665019"/>
                </a:cubicBezTo>
                <a:cubicBezTo>
                  <a:pt x="1042555" y="689264"/>
                  <a:pt x="1045456" y="713597"/>
                  <a:pt x="1049482" y="737755"/>
                </a:cubicBezTo>
                <a:cubicBezTo>
                  <a:pt x="1052386" y="755176"/>
                  <a:pt x="1057375" y="772226"/>
                  <a:pt x="1059873" y="789710"/>
                </a:cubicBezTo>
                <a:cubicBezTo>
                  <a:pt x="1064309" y="820759"/>
                  <a:pt x="1065495" y="852228"/>
                  <a:pt x="1070264" y="883228"/>
                </a:cubicBezTo>
                <a:cubicBezTo>
                  <a:pt x="1072436" y="897343"/>
                  <a:pt x="1077663" y="910827"/>
                  <a:pt x="1080655" y="924791"/>
                </a:cubicBezTo>
                <a:cubicBezTo>
                  <a:pt x="1088056" y="959329"/>
                  <a:pt x="1095629" y="993858"/>
                  <a:pt x="1101436" y="1028700"/>
                </a:cubicBezTo>
                <a:cubicBezTo>
                  <a:pt x="1104900" y="1049482"/>
                  <a:pt x="1109042" y="1070162"/>
                  <a:pt x="1111827" y="1091046"/>
                </a:cubicBezTo>
                <a:cubicBezTo>
                  <a:pt x="1118779" y="1143187"/>
                  <a:pt x="1119102" y="1186992"/>
                  <a:pt x="1132609" y="1236519"/>
                </a:cubicBezTo>
                <a:cubicBezTo>
                  <a:pt x="1138373" y="1257653"/>
                  <a:pt x="1146464" y="1278082"/>
                  <a:pt x="1153391" y="1298864"/>
                </a:cubicBezTo>
                <a:cubicBezTo>
                  <a:pt x="1161193" y="1392484"/>
                  <a:pt x="1160598" y="1414844"/>
                  <a:pt x="1174173" y="1496291"/>
                </a:cubicBezTo>
                <a:cubicBezTo>
                  <a:pt x="1177077" y="1513712"/>
                  <a:pt x="1179917" y="1531207"/>
                  <a:pt x="1184564" y="1548246"/>
                </a:cubicBezTo>
                <a:cubicBezTo>
                  <a:pt x="1190328" y="1569380"/>
                  <a:pt x="1205345" y="1610591"/>
                  <a:pt x="1205345" y="1610591"/>
                </a:cubicBezTo>
                <a:cubicBezTo>
                  <a:pt x="1230714" y="1838912"/>
                  <a:pt x="1197046" y="1595412"/>
                  <a:pt x="1236518" y="1766455"/>
                </a:cubicBezTo>
                <a:cubicBezTo>
                  <a:pt x="1242025" y="1790319"/>
                  <a:pt x="1242528" y="1815095"/>
                  <a:pt x="1246909" y="1839191"/>
                </a:cubicBezTo>
                <a:cubicBezTo>
                  <a:pt x="1259866" y="1910456"/>
                  <a:pt x="1252853" y="1852577"/>
                  <a:pt x="1267691" y="1911928"/>
                </a:cubicBezTo>
                <a:cubicBezTo>
                  <a:pt x="1271974" y="1929062"/>
                  <a:pt x="1273435" y="1946843"/>
                  <a:pt x="1278082" y="1963882"/>
                </a:cubicBezTo>
                <a:cubicBezTo>
                  <a:pt x="1294620" y="2024520"/>
                  <a:pt x="1299364" y="2022409"/>
                  <a:pt x="1319645" y="2078182"/>
                </a:cubicBezTo>
                <a:cubicBezTo>
                  <a:pt x="1327131" y="2098769"/>
                  <a:pt x="1333500" y="2119746"/>
                  <a:pt x="1340427" y="2140528"/>
                </a:cubicBezTo>
                <a:cubicBezTo>
                  <a:pt x="1350841" y="2171769"/>
                  <a:pt x="1349219" y="2176016"/>
                  <a:pt x="1371600" y="2202873"/>
                </a:cubicBezTo>
                <a:cubicBezTo>
                  <a:pt x="1381008" y="2214162"/>
                  <a:pt x="1388237" y="2231892"/>
                  <a:pt x="1402773" y="2234046"/>
                </a:cubicBezTo>
                <a:cubicBezTo>
                  <a:pt x="1485074" y="2246239"/>
                  <a:pt x="1569028" y="2240973"/>
                  <a:pt x="1652155" y="2244437"/>
                </a:cubicBezTo>
                <a:lnTo>
                  <a:pt x="1745673" y="2275610"/>
                </a:lnTo>
                <a:lnTo>
                  <a:pt x="1776845" y="2286000"/>
                </a:lnTo>
                <a:cubicBezTo>
                  <a:pt x="1814945" y="2282537"/>
                  <a:pt x="1854360" y="2286120"/>
                  <a:pt x="1891145" y="2275610"/>
                </a:cubicBezTo>
                <a:cubicBezTo>
                  <a:pt x="1930456" y="2264379"/>
                  <a:pt x="1843433" y="2265219"/>
                  <a:pt x="1839191" y="226521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Prostoručno 23"/>
          <p:cNvSpPr/>
          <p:nvPr/>
        </p:nvSpPr>
        <p:spPr>
          <a:xfrm>
            <a:off x="2279667" y="2304347"/>
            <a:ext cx="1373669" cy="1526284"/>
          </a:xfrm>
          <a:custGeom>
            <a:avLst/>
            <a:gdLst>
              <a:gd name="connsiteX0" fmla="*/ 0 w 1901315"/>
              <a:gd name="connsiteY0" fmla="*/ 384464 h 2286000"/>
              <a:gd name="connsiteX1" fmla="*/ 41564 w 1901315"/>
              <a:gd name="connsiteY1" fmla="*/ 322119 h 2286000"/>
              <a:gd name="connsiteX2" fmla="*/ 72736 w 1901315"/>
              <a:gd name="connsiteY2" fmla="*/ 280555 h 2286000"/>
              <a:gd name="connsiteX3" fmla="*/ 93518 w 1901315"/>
              <a:gd name="connsiteY3" fmla="*/ 218210 h 2286000"/>
              <a:gd name="connsiteX4" fmla="*/ 166255 w 1901315"/>
              <a:gd name="connsiteY4" fmla="*/ 124691 h 2286000"/>
              <a:gd name="connsiteX5" fmla="*/ 197427 w 1901315"/>
              <a:gd name="connsiteY5" fmla="*/ 103910 h 2286000"/>
              <a:gd name="connsiteX6" fmla="*/ 270164 w 1901315"/>
              <a:gd name="connsiteY6" fmla="*/ 62346 h 2286000"/>
              <a:gd name="connsiteX7" fmla="*/ 332509 w 1901315"/>
              <a:gd name="connsiteY7" fmla="*/ 31173 h 2286000"/>
              <a:gd name="connsiteX8" fmla="*/ 363682 w 1901315"/>
              <a:gd name="connsiteY8" fmla="*/ 10391 h 2286000"/>
              <a:gd name="connsiteX9" fmla="*/ 446809 w 1901315"/>
              <a:gd name="connsiteY9" fmla="*/ 0 h 2286000"/>
              <a:gd name="connsiteX10" fmla="*/ 716973 w 1901315"/>
              <a:gd name="connsiteY10" fmla="*/ 10391 h 2286000"/>
              <a:gd name="connsiteX11" fmla="*/ 789709 w 1901315"/>
              <a:gd name="connsiteY11" fmla="*/ 83128 h 2286000"/>
              <a:gd name="connsiteX12" fmla="*/ 810491 w 1901315"/>
              <a:gd name="connsiteY12" fmla="*/ 114300 h 2286000"/>
              <a:gd name="connsiteX13" fmla="*/ 831273 w 1901315"/>
              <a:gd name="connsiteY13" fmla="*/ 145473 h 2286000"/>
              <a:gd name="connsiteX14" fmla="*/ 862445 w 1901315"/>
              <a:gd name="connsiteY14" fmla="*/ 176646 h 2286000"/>
              <a:gd name="connsiteX15" fmla="*/ 893618 w 1901315"/>
              <a:gd name="connsiteY15" fmla="*/ 280555 h 2286000"/>
              <a:gd name="connsiteX16" fmla="*/ 935182 w 1901315"/>
              <a:gd name="connsiteY16" fmla="*/ 342900 h 2286000"/>
              <a:gd name="connsiteX17" fmla="*/ 945573 w 1901315"/>
              <a:gd name="connsiteY17" fmla="*/ 384464 h 2286000"/>
              <a:gd name="connsiteX18" fmla="*/ 955964 w 1901315"/>
              <a:gd name="connsiteY18" fmla="*/ 415637 h 2286000"/>
              <a:gd name="connsiteX19" fmla="*/ 966355 w 1901315"/>
              <a:gd name="connsiteY19" fmla="*/ 467591 h 2286000"/>
              <a:gd name="connsiteX20" fmla="*/ 997527 w 1901315"/>
              <a:gd name="connsiteY20" fmla="*/ 529937 h 2286000"/>
              <a:gd name="connsiteX21" fmla="*/ 1039091 w 1901315"/>
              <a:gd name="connsiteY21" fmla="*/ 665019 h 2286000"/>
              <a:gd name="connsiteX22" fmla="*/ 1049482 w 1901315"/>
              <a:gd name="connsiteY22" fmla="*/ 737755 h 2286000"/>
              <a:gd name="connsiteX23" fmla="*/ 1059873 w 1901315"/>
              <a:gd name="connsiteY23" fmla="*/ 789710 h 2286000"/>
              <a:gd name="connsiteX24" fmla="*/ 1070264 w 1901315"/>
              <a:gd name="connsiteY24" fmla="*/ 883228 h 2286000"/>
              <a:gd name="connsiteX25" fmla="*/ 1080655 w 1901315"/>
              <a:gd name="connsiteY25" fmla="*/ 924791 h 2286000"/>
              <a:gd name="connsiteX26" fmla="*/ 1101436 w 1901315"/>
              <a:gd name="connsiteY26" fmla="*/ 1028700 h 2286000"/>
              <a:gd name="connsiteX27" fmla="*/ 1111827 w 1901315"/>
              <a:gd name="connsiteY27" fmla="*/ 1091046 h 2286000"/>
              <a:gd name="connsiteX28" fmla="*/ 1132609 w 1901315"/>
              <a:gd name="connsiteY28" fmla="*/ 1236519 h 2286000"/>
              <a:gd name="connsiteX29" fmla="*/ 1153391 w 1901315"/>
              <a:gd name="connsiteY29" fmla="*/ 1298864 h 2286000"/>
              <a:gd name="connsiteX30" fmla="*/ 1174173 w 1901315"/>
              <a:gd name="connsiteY30" fmla="*/ 1496291 h 2286000"/>
              <a:gd name="connsiteX31" fmla="*/ 1184564 w 1901315"/>
              <a:gd name="connsiteY31" fmla="*/ 1548246 h 2286000"/>
              <a:gd name="connsiteX32" fmla="*/ 1205345 w 1901315"/>
              <a:gd name="connsiteY32" fmla="*/ 1610591 h 2286000"/>
              <a:gd name="connsiteX33" fmla="*/ 1236518 w 1901315"/>
              <a:gd name="connsiteY33" fmla="*/ 1766455 h 2286000"/>
              <a:gd name="connsiteX34" fmla="*/ 1246909 w 1901315"/>
              <a:gd name="connsiteY34" fmla="*/ 1839191 h 2286000"/>
              <a:gd name="connsiteX35" fmla="*/ 1267691 w 1901315"/>
              <a:gd name="connsiteY35" fmla="*/ 1911928 h 2286000"/>
              <a:gd name="connsiteX36" fmla="*/ 1278082 w 1901315"/>
              <a:gd name="connsiteY36" fmla="*/ 1963882 h 2286000"/>
              <a:gd name="connsiteX37" fmla="*/ 1319645 w 1901315"/>
              <a:gd name="connsiteY37" fmla="*/ 2078182 h 2286000"/>
              <a:gd name="connsiteX38" fmla="*/ 1340427 w 1901315"/>
              <a:gd name="connsiteY38" fmla="*/ 2140528 h 2286000"/>
              <a:gd name="connsiteX39" fmla="*/ 1371600 w 1901315"/>
              <a:gd name="connsiteY39" fmla="*/ 2202873 h 2286000"/>
              <a:gd name="connsiteX40" fmla="*/ 1402773 w 1901315"/>
              <a:gd name="connsiteY40" fmla="*/ 2234046 h 2286000"/>
              <a:gd name="connsiteX41" fmla="*/ 1652155 w 1901315"/>
              <a:gd name="connsiteY41" fmla="*/ 2244437 h 2286000"/>
              <a:gd name="connsiteX42" fmla="*/ 1745673 w 1901315"/>
              <a:gd name="connsiteY42" fmla="*/ 2275610 h 2286000"/>
              <a:gd name="connsiteX43" fmla="*/ 1776845 w 1901315"/>
              <a:gd name="connsiteY43" fmla="*/ 2286000 h 2286000"/>
              <a:gd name="connsiteX44" fmla="*/ 1891145 w 1901315"/>
              <a:gd name="connsiteY44" fmla="*/ 2275610 h 2286000"/>
              <a:gd name="connsiteX45" fmla="*/ 1839191 w 1901315"/>
              <a:gd name="connsiteY45" fmla="*/ 226521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901315" h="2286000">
                <a:moveTo>
                  <a:pt x="0" y="384464"/>
                </a:moveTo>
                <a:cubicBezTo>
                  <a:pt x="13855" y="363682"/>
                  <a:pt x="27241" y="342581"/>
                  <a:pt x="41564" y="322119"/>
                </a:cubicBezTo>
                <a:cubicBezTo>
                  <a:pt x="51495" y="307931"/>
                  <a:pt x="64991" y="296045"/>
                  <a:pt x="72736" y="280555"/>
                </a:cubicBezTo>
                <a:cubicBezTo>
                  <a:pt x="82533" y="260962"/>
                  <a:pt x="81367" y="236437"/>
                  <a:pt x="93518" y="218210"/>
                </a:cubicBezTo>
                <a:cubicBezTo>
                  <a:pt x="122483" y="174763"/>
                  <a:pt x="129629" y="155212"/>
                  <a:pt x="166255" y="124691"/>
                </a:cubicBezTo>
                <a:cubicBezTo>
                  <a:pt x="175849" y="116696"/>
                  <a:pt x="187833" y="111905"/>
                  <a:pt x="197427" y="103910"/>
                </a:cubicBezTo>
                <a:cubicBezTo>
                  <a:pt x="250490" y="59691"/>
                  <a:pt x="202884" y="79166"/>
                  <a:pt x="270164" y="62346"/>
                </a:cubicBezTo>
                <a:cubicBezTo>
                  <a:pt x="359493" y="2792"/>
                  <a:pt x="246474" y="74191"/>
                  <a:pt x="332509" y="31173"/>
                </a:cubicBezTo>
                <a:cubicBezTo>
                  <a:pt x="343679" y="25588"/>
                  <a:pt x="351634" y="13677"/>
                  <a:pt x="363682" y="10391"/>
                </a:cubicBezTo>
                <a:cubicBezTo>
                  <a:pt x="390623" y="3043"/>
                  <a:pt x="419100" y="3464"/>
                  <a:pt x="446809" y="0"/>
                </a:cubicBezTo>
                <a:cubicBezTo>
                  <a:pt x="536864" y="3464"/>
                  <a:pt x="627065" y="4190"/>
                  <a:pt x="716973" y="10391"/>
                </a:cubicBezTo>
                <a:cubicBezTo>
                  <a:pt x="761704" y="13476"/>
                  <a:pt x="765185" y="46342"/>
                  <a:pt x="789709" y="83128"/>
                </a:cubicBezTo>
                <a:lnTo>
                  <a:pt x="810491" y="114300"/>
                </a:lnTo>
                <a:cubicBezTo>
                  <a:pt x="817418" y="124691"/>
                  <a:pt x="822442" y="136642"/>
                  <a:pt x="831273" y="145473"/>
                </a:cubicBezTo>
                <a:lnTo>
                  <a:pt x="862445" y="176646"/>
                </a:lnTo>
                <a:cubicBezTo>
                  <a:pt x="868254" y="199881"/>
                  <a:pt x="883498" y="265376"/>
                  <a:pt x="893618" y="280555"/>
                </a:cubicBezTo>
                <a:lnTo>
                  <a:pt x="935182" y="342900"/>
                </a:lnTo>
                <a:cubicBezTo>
                  <a:pt x="938646" y="356755"/>
                  <a:pt x="941650" y="370732"/>
                  <a:pt x="945573" y="384464"/>
                </a:cubicBezTo>
                <a:cubicBezTo>
                  <a:pt x="948582" y="394996"/>
                  <a:pt x="953307" y="405011"/>
                  <a:pt x="955964" y="415637"/>
                </a:cubicBezTo>
                <a:cubicBezTo>
                  <a:pt x="960247" y="432771"/>
                  <a:pt x="960154" y="451054"/>
                  <a:pt x="966355" y="467591"/>
                </a:cubicBezTo>
                <a:cubicBezTo>
                  <a:pt x="1013646" y="593702"/>
                  <a:pt x="965265" y="411642"/>
                  <a:pt x="997527" y="529937"/>
                </a:cubicBezTo>
                <a:cubicBezTo>
                  <a:pt x="1030063" y="649235"/>
                  <a:pt x="1002980" y="574741"/>
                  <a:pt x="1039091" y="665019"/>
                </a:cubicBezTo>
                <a:cubicBezTo>
                  <a:pt x="1042555" y="689264"/>
                  <a:pt x="1045456" y="713597"/>
                  <a:pt x="1049482" y="737755"/>
                </a:cubicBezTo>
                <a:cubicBezTo>
                  <a:pt x="1052386" y="755176"/>
                  <a:pt x="1057375" y="772226"/>
                  <a:pt x="1059873" y="789710"/>
                </a:cubicBezTo>
                <a:cubicBezTo>
                  <a:pt x="1064309" y="820759"/>
                  <a:pt x="1065495" y="852228"/>
                  <a:pt x="1070264" y="883228"/>
                </a:cubicBezTo>
                <a:cubicBezTo>
                  <a:pt x="1072436" y="897343"/>
                  <a:pt x="1077663" y="910827"/>
                  <a:pt x="1080655" y="924791"/>
                </a:cubicBezTo>
                <a:cubicBezTo>
                  <a:pt x="1088056" y="959329"/>
                  <a:pt x="1095629" y="993858"/>
                  <a:pt x="1101436" y="1028700"/>
                </a:cubicBezTo>
                <a:cubicBezTo>
                  <a:pt x="1104900" y="1049482"/>
                  <a:pt x="1109042" y="1070162"/>
                  <a:pt x="1111827" y="1091046"/>
                </a:cubicBezTo>
                <a:cubicBezTo>
                  <a:pt x="1118779" y="1143187"/>
                  <a:pt x="1119102" y="1186992"/>
                  <a:pt x="1132609" y="1236519"/>
                </a:cubicBezTo>
                <a:cubicBezTo>
                  <a:pt x="1138373" y="1257653"/>
                  <a:pt x="1146464" y="1278082"/>
                  <a:pt x="1153391" y="1298864"/>
                </a:cubicBezTo>
                <a:cubicBezTo>
                  <a:pt x="1161193" y="1392484"/>
                  <a:pt x="1160598" y="1414844"/>
                  <a:pt x="1174173" y="1496291"/>
                </a:cubicBezTo>
                <a:cubicBezTo>
                  <a:pt x="1177077" y="1513712"/>
                  <a:pt x="1179917" y="1531207"/>
                  <a:pt x="1184564" y="1548246"/>
                </a:cubicBezTo>
                <a:cubicBezTo>
                  <a:pt x="1190328" y="1569380"/>
                  <a:pt x="1205345" y="1610591"/>
                  <a:pt x="1205345" y="1610591"/>
                </a:cubicBezTo>
                <a:cubicBezTo>
                  <a:pt x="1230714" y="1838912"/>
                  <a:pt x="1197046" y="1595412"/>
                  <a:pt x="1236518" y="1766455"/>
                </a:cubicBezTo>
                <a:cubicBezTo>
                  <a:pt x="1242025" y="1790319"/>
                  <a:pt x="1242528" y="1815095"/>
                  <a:pt x="1246909" y="1839191"/>
                </a:cubicBezTo>
                <a:cubicBezTo>
                  <a:pt x="1259866" y="1910456"/>
                  <a:pt x="1252853" y="1852577"/>
                  <a:pt x="1267691" y="1911928"/>
                </a:cubicBezTo>
                <a:cubicBezTo>
                  <a:pt x="1271974" y="1929062"/>
                  <a:pt x="1273435" y="1946843"/>
                  <a:pt x="1278082" y="1963882"/>
                </a:cubicBezTo>
                <a:cubicBezTo>
                  <a:pt x="1294620" y="2024520"/>
                  <a:pt x="1299364" y="2022409"/>
                  <a:pt x="1319645" y="2078182"/>
                </a:cubicBezTo>
                <a:cubicBezTo>
                  <a:pt x="1327131" y="2098769"/>
                  <a:pt x="1333500" y="2119746"/>
                  <a:pt x="1340427" y="2140528"/>
                </a:cubicBezTo>
                <a:cubicBezTo>
                  <a:pt x="1350841" y="2171769"/>
                  <a:pt x="1349219" y="2176016"/>
                  <a:pt x="1371600" y="2202873"/>
                </a:cubicBezTo>
                <a:cubicBezTo>
                  <a:pt x="1381008" y="2214162"/>
                  <a:pt x="1388237" y="2231892"/>
                  <a:pt x="1402773" y="2234046"/>
                </a:cubicBezTo>
                <a:cubicBezTo>
                  <a:pt x="1485074" y="2246239"/>
                  <a:pt x="1569028" y="2240973"/>
                  <a:pt x="1652155" y="2244437"/>
                </a:cubicBezTo>
                <a:lnTo>
                  <a:pt x="1745673" y="2275610"/>
                </a:lnTo>
                <a:lnTo>
                  <a:pt x="1776845" y="2286000"/>
                </a:lnTo>
                <a:cubicBezTo>
                  <a:pt x="1814945" y="2282537"/>
                  <a:pt x="1854360" y="2286120"/>
                  <a:pt x="1891145" y="2275610"/>
                </a:cubicBezTo>
                <a:cubicBezTo>
                  <a:pt x="1930456" y="2264379"/>
                  <a:pt x="1843433" y="2265219"/>
                  <a:pt x="1839191" y="2265219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5" name="Picture 12" descr="Slikovni rezultat za water pump microbi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667" r="90000">
                        <a14:foregroundMark x1="6667" y1="61000" x2="8333" y2="54333"/>
                        <a14:backgroundMark x1="45000" y1="40333" x2="54000" y2="6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241" r="45328" b="20223"/>
          <a:stretch/>
        </p:blipFill>
        <p:spPr bwMode="auto">
          <a:xfrm>
            <a:off x="3840333" y="2087587"/>
            <a:ext cx="631764" cy="49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rostoručno 25"/>
          <p:cNvSpPr/>
          <p:nvPr/>
        </p:nvSpPr>
        <p:spPr>
          <a:xfrm>
            <a:off x="4413566" y="2286389"/>
            <a:ext cx="645247" cy="1138245"/>
          </a:xfrm>
          <a:custGeom>
            <a:avLst/>
            <a:gdLst>
              <a:gd name="connsiteX0" fmla="*/ 0 w 924791"/>
              <a:gd name="connsiteY0" fmla="*/ 0 h 1631372"/>
              <a:gd name="connsiteX1" fmla="*/ 166254 w 924791"/>
              <a:gd name="connsiteY1" fmla="*/ 20782 h 1631372"/>
              <a:gd name="connsiteX2" fmla="*/ 228600 w 924791"/>
              <a:gd name="connsiteY2" fmla="*/ 51954 h 1631372"/>
              <a:gd name="connsiteX3" fmla="*/ 290945 w 924791"/>
              <a:gd name="connsiteY3" fmla="*/ 62345 h 1631372"/>
              <a:gd name="connsiteX4" fmla="*/ 353291 w 924791"/>
              <a:gd name="connsiteY4" fmla="*/ 93518 h 1631372"/>
              <a:gd name="connsiteX5" fmla="*/ 415636 w 924791"/>
              <a:gd name="connsiteY5" fmla="*/ 114300 h 1631372"/>
              <a:gd name="connsiteX6" fmla="*/ 488372 w 924791"/>
              <a:gd name="connsiteY6" fmla="*/ 176645 h 1631372"/>
              <a:gd name="connsiteX7" fmla="*/ 509154 w 924791"/>
              <a:gd name="connsiteY7" fmla="*/ 207818 h 1631372"/>
              <a:gd name="connsiteX8" fmla="*/ 540327 w 924791"/>
              <a:gd name="connsiteY8" fmla="*/ 238991 h 1631372"/>
              <a:gd name="connsiteX9" fmla="*/ 581891 w 924791"/>
              <a:gd name="connsiteY9" fmla="*/ 301336 h 1631372"/>
              <a:gd name="connsiteX10" fmla="*/ 644236 w 924791"/>
              <a:gd name="connsiteY10" fmla="*/ 363682 h 1631372"/>
              <a:gd name="connsiteX11" fmla="*/ 685800 w 924791"/>
              <a:gd name="connsiteY11" fmla="*/ 415636 h 1631372"/>
              <a:gd name="connsiteX12" fmla="*/ 696191 w 924791"/>
              <a:gd name="connsiteY12" fmla="*/ 446809 h 1631372"/>
              <a:gd name="connsiteX13" fmla="*/ 737754 w 924791"/>
              <a:gd name="connsiteY13" fmla="*/ 509154 h 1631372"/>
              <a:gd name="connsiteX14" fmla="*/ 768927 w 924791"/>
              <a:gd name="connsiteY14" fmla="*/ 571500 h 1631372"/>
              <a:gd name="connsiteX15" fmla="*/ 779318 w 924791"/>
              <a:gd name="connsiteY15" fmla="*/ 602672 h 1631372"/>
              <a:gd name="connsiteX16" fmla="*/ 820882 w 924791"/>
              <a:gd name="connsiteY16" fmla="*/ 696191 h 1631372"/>
              <a:gd name="connsiteX17" fmla="*/ 841663 w 924791"/>
              <a:gd name="connsiteY17" fmla="*/ 800100 h 1631372"/>
              <a:gd name="connsiteX18" fmla="*/ 852054 w 924791"/>
              <a:gd name="connsiteY18" fmla="*/ 841663 h 1631372"/>
              <a:gd name="connsiteX19" fmla="*/ 862445 w 924791"/>
              <a:gd name="connsiteY19" fmla="*/ 904009 h 1631372"/>
              <a:gd name="connsiteX20" fmla="*/ 872836 w 924791"/>
              <a:gd name="connsiteY20" fmla="*/ 976745 h 1631372"/>
              <a:gd name="connsiteX21" fmla="*/ 893618 w 924791"/>
              <a:gd name="connsiteY21" fmla="*/ 1049482 h 1631372"/>
              <a:gd name="connsiteX22" fmla="*/ 914400 w 924791"/>
              <a:gd name="connsiteY22" fmla="*/ 1122218 h 1631372"/>
              <a:gd name="connsiteX23" fmla="*/ 924791 w 924791"/>
              <a:gd name="connsiteY23" fmla="*/ 1205345 h 1631372"/>
              <a:gd name="connsiteX24" fmla="*/ 914400 w 924791"/>
              <a:gd name="connsiteY24" fmla="*/ 1454727 h 1631372"/>
              <a:gd name="connsiteX25" fmla="*/ 893618 w 924791"/>
              <a:gd name="connsiteY25" fmla="*/ 1485900 h 1631372"/>
              <a:gd name="connsiteX26" fmla="*/ 862445 w 924791"/>
              <a:gd name="connsiteY26" fmla="*/ 1496291 h 1631372"/>
              <a:gd name="connsiteX27" fmla="*/ 768927 w 924791"/>
              <a:gd name="connsiteY27" fmla="*/ 1537854 h 1631372"/>
              <a:gd name="connsiteX28" fmla="*/ 737754 w 924791"/>
              <a:gd name="connsiteY28" fmla="*/ 1548245 h 1631372"/>
              <a:gd name="connsiteX29" fmla="*/ 716972 w 924791"/>
              <a:gd name="connsiteY29" fmla="*/ 1579418 h 1631372"/>
              <a:gd name="connsiteX30" fmla="*/ 623454 w 924791"/>
              <a:gd name="connsiteY30" fmla="*/ 1620982 h 1631372"/>
              <a:gd name="connsiteX31" fmla="*/ 623454 w 924791"/>
              <a:gd name="connsiteY31" fmla="*/ 1631372 h 163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24791" h="1631372">
                <a:moveTo>
                  <a:pt x="0" y="0"/>
                </a:moveTo>
                <a:cubicBezTo>
                  <a:pt x="55418" y="6927"/>
                  <a:pt x="111088" y="12072"/>
                  <a:pt x="166254" y="20782"/>
                </a:cubicBezTo>
                <a:cubicBezTo>
                  <a:pt x="233392" y="31383"/>
                  <a:pt x="160815" y="29359"/>
                  <a:pt x="228600" y="51954"/>
                </a:cubicBezTo>
                <a:cubicBezTo>
                  <a:pt x="248587" y="58616"/>
                  <a:pt x="270378" y="57775"/>
                  <a:pt x="290945" y="62345"/>
                </a:cubicBezTo>
                <a:cubicBezTo>
                  <a:pt x="347788" y="74977"/>
                  <a:pt x="297244" y="68608"/>
                  <a:pt x="353291" y="93518"/>
                </a:cubicBezTo>
                <a:cubicBezTo>
                  <a:pt x="373309" y="102415"/>
                  <a:pt x="415636" y="114300"/>
                  <a:pt x="415636" y="114300"/>
                </a:cubicBezTo>
                <a:cubicBezTo>
                  <a:pt x="463121" y="185526"/>
                  <a:pt x="400642" y="101447"/>
                  <a:pt x="488372" y="176645"/>
                </a:cubicBezTo>
                <a:cubicBezTo>
                  <a:pt x="497854" y="184772"/>
                  <a:pt x="501159" y="198224"/>
                  <a:pt x="509154" y="207818"/>
                </a:cubicBezTo>
                <a:cubicBezTo>
                  <a:pt x="518562" y="219107"/>
                  <a:pt x="531305" y="227391"/>
                  <a:pt x="540327" y="238991"/>
                </a:cubicBezTo>
                <a:cubicBezTo>
                  <a:pt x="555661" y="258706"/>
                  <a:pt x="564230" y="283675"/>
                  <a:pt x="581891" y="301336"/>
                </a:cubicBezTo>
                <a:lnTo>
                  <a:pt x="644236" y="363682"/>
                </a:lnTo>
                <a:cubicBezTo>
                  <a:pt x="670354" y="442035"/>
                  <a:pt x="632084" y="348491"/>
                  <a:pt x="685800" y="415636"/>
                </a:cubicBezTo>
                <a:cubicBezTo>
                  <a:pt x="692642" y="424189"/>
                  <a:pt x="690872" y="437234"/>
                  <a:pt x="696191" y="446809"/>
                </a:cubicBezTo>
                <a:cubicBezTo>
                  <a:pt x="708321" y="468642"/>
                  <a:pt x="737754" y="509154"/>
                  <a:pt x="737754" y="509154"/>
                </a:cubicBezTo>
                <a:cubicBezTo>
                  <a:pt x="763871" y="587505"/>
                  <a:pt x="728642" y="490931"/>
                  <a:pt x="768927" y="571500"/>
                </a:cubicBezTo>
                <a:cubicBezTo>
                  <a:pt x="773825" y="581296"/>
                  <a:pt x="774420" y="592876"/>
                  <a:pt x="779318" y="602672"/>
                </a:cubicBezTo>
                <a:cubicBezTo>
                  <a:pt x="808340" y="660715"/>
                  <a:pt x="803012" y="606837"/>
                  <a:pt x="820882" y="696191"/>
                </a:cubicBezTo>
                <a:cubicBezTo>
                  <a:pt x="827809" y="730827"/>
                  <a:pt x="833096" y="765832"/>
                  <a:pt x="841663" y="800100"/>
                </a:cubicBezTo>
                <a:cubicBezTo>
                  <a:pt x="845127" y="813954"/>
                  <a:pt x="849253" y="827660"/>
                  <a:pt x="852054" y="841663"/>
                </a:cubicBezTo>
                <a:cubicBezTo>
                  <a:pt x="856186" y="862323"/>
                  <a:pt x="859241" y="883185"/>
                  <a:pt x="862445" y="904009"/>
                </a:cubicBezTo>
                <a:cubicBezTo>
                  <a:pt x="866169" y="928216"/>
                  <a:pt x="867704" y="952797"/>
                  <a:pt x="872836" y="976745"/>
                </a:cubicBezTo>
                <a:cubicBezTo>
                  <a:pt x="878119" y="1001401"/>
                  <a:pt x="886372" y="1025330"/>
                  <a:pt x="893618" y="1049482"/>
                </a:cubicBezTo>
                <a:cubicBezTo>
                  <a:pt x="902884" y="1080369"/>
                  <a:pt x="908708" y="1088065"/>
                  <a:pt x="914400" y="1122218"/>
                </a:cubicBezTo>
                <a:cubicBezTo>
                  <a:pt x="918991" y="1149763"/>
                  <a:pt x="921327" y="1177636"/>
                  <a:pt x="924791" y="1205345"/>
                </a:cubicBezTo>
                <a:cubicBezTo>
                  <a:pt x="921327" y="1288472"/>
                  <a:pt x="923588" y="1372036"/>
                  <a:pt x="914400" y="1454727"/>
                </a:cubicBezTo>
                <a:cubicBezTo>
                  <a:pt x="913021" y="1467139"/>
                  <a:pt x="903370" y="1478099"/>
                  <a:pt x="893618" y="1485900"/>
                </a:cubicBezTo>
                <a:cubicBezTo>
                  <a:pt x="885065" y="1492742"/>
                  <a:pt x="872242" y="1491393"/>
                  <a:pt x="862445" y="1496291"/>
                </a:cubicBezTo>
                <a:cubicBezTo>
                  <a:pt x="763644" y="1545690"/>
                  <a:pt x="929774" y="1484238"/>
                  <a:pt x="768927" y="1537854"/>
                </a:cubicBezTo>
                <a:lnTo>
                  <a:pt x="737754" y="1548245"/>
                </a:lnTo>
                <a:cubicBezTo>
                  <a:pt x="730827" y="1558636"/>
                  <a:pt x="727562" y="1572799"/>
                  <a:pt x="716972" y="1579418"/>
                </a:cubicBezTo>
                <a:cubicBezTo>
                  <a:pt x="662092" y="1613718"/>
                  <a:pt x="661844" y="1582593"/>
                  <a:pt x="623454" y="1620982"/>
                </a:cubicBezTo>
                <a:lnTo>
                  <a:pt x="623454" y="1631372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Prostoručno 26"/>
          <p:cNvSpPr/>
          <p:nvPr/>
        </p:nvSpPr>
        <p:spPr>
          <a:xfrm>
            <a:off x="3963966" y="3410134"/>
            <a:ext cx="877348" cy="529851"/>
          </a:xfrm>
          <a:custGeom>
            <a:avLst/>
            <a:gdLst>
              <a:gd name="connsiteX0" fmla="*/ 1257446 w 1257446"/>
              <a:gd name="connsiteY0" fmla="*/ 0 h 759401"/>
              <a:gd name="connsiteX1" fmla="*/ 1195101 w 1257446"/>
              <a:gd name="connsiteY1" fmla="*/ 20781 h 759401"/>
              <a:gd name="connsiteX2" fmla="*/ 1143146 w 1257446"/>
              <a:gd name="connsiteY2" fmla="*/ 31172 h 759401"/>
              <a:gd name="connsiteX3" fmla="*/ 1111974 w 1257446"/>
              <a:gd name="connsiteY3" fmla="*/ 51954 h 759401"/>
              <a:gd name="connsiteX4" fmla="*/ 945719 w 1257446"/>
              <a:gd name="connsiteY4" fmla="*/ 145472 h 759401"/>
              <a:gd name="connsiteX5" fmla="*/ 872983 w 1257446"/>
              <a:gd name="connsiteY5" fmla="*/ 187036 h 759401"/>
              <a:gd name="connsiteX6" fmla="*/ 779465 w 1257446"/>
              <a:gd name="connsiteY6" fmla="*/ 249381 h 759401"/>
              <a:gd name="connsiteX7" fmla="*/ 737901 w 1257446"/>
              <a:gd name="connsiteY7" fmla="*/ 270163 h 759401"/>
              <a:gd name="connsiteX8" fmla="*/ 685946 w 1257446"/>
              <a:gd name="connsiteY8" fmla="*/ 322118 h 759401"/>
              <a:gd name="connsiteX9" fmla="*/ 654774 w 1257446"/>
              <a:gd name="connsiteY9" fmla="*/ 342900 h 759401"/>
              <a:gd name="connsiteX10" fmla="*/ 582037 w 1257446"/>
              <a:gd name="connsiteY10" fmla="*/ 446809 h 759401"/>
              <a:gd name="connsiteX11" fmla="*/ 530083 w 1257446"/>
              <a:gd name="connsiteY11" fmla="*/ 519545 h 759401"/>
              <a:gd name="connsiteX12" fmla="*/ 488519 w 1257446"/>
              <a:gd name="connsiteY12" fmla="*/ 581891 h 759401"/>
              <a:gd name="connsiteX13" fmla="*/ 457346 w 1257446"/>
              <a:gd name="connsiteY13" fmla="*/ 602672 h 759401"/>
              <a:gd name="connsiteX14" fmla="*/ 415783 w 1257446"/>
              <a:gd name="connsiteY14" fmla="*/ 623454 h 759401"/>
              <a:gd name="connsiteX15" fmla="*/ 353437 w 1257446"/>
              <a:gd name="connsiteY15" fmla="*/ 665018 h 759401"/>
              <a:gd name="connsiteX16" fmla="*/ 280701 w 1257446"/>
              <a:gd name="connsiteY16" fmla="*/ 696191 h 759401"/>
              <a:gd name="connsiteX17" fmla="*/ 218355 w 1257446"/>
              <a:gd name="connsiteY17" fmla="*/ 716972 h 759401"/>
              <a:gd name="connsiteX18" fmla="*/ 124837 w 1257446"/>
              <a:gd name="connsiteY18" fmla="*/ 737754 h 759401"/>
              <a:gd name="connsiteX19" fmla="*/ 114446 w 1257446"/>
              <a:gd name="connsiteY19" fmla="*/ 706581 h 759401"/>
              <a:gd name="connsiteX20" fmla="*/ 52101 w 1257446"/>
              <a:gd name="connsiteY20" fmla="*/ 654627 h 759401"/>
              <a:gd name="connsiteX21" fmla="*/ 10537 w 1257446"/>
              <a:gd name="connsiteY21" fmla="*/ 644236 h 759401"/>
              <a:gd name="connsiteX22" fmla="*/ 146 w 1257446"/>
              <a:gd name="connsiteY22" fmla="*/ 592281 h 75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57446" h="759401">
                <a:moveTo>
                  <a:pt x="1257446" y="0"/>
                </a:moveTo>
                <a:cubicBezTo>
                  <a:pt x="1236664" y="6927"/>
                  <a:pt x="1216235" y="15017"/>
                  <a:pt x="1195101" y="20781"/>
                </a:cubicBezTo>
                <a:cubicBezTo>
                  <a:pt x="1178062" y="25428"/>
                  <a:pt x="1159683" y="24971"/>
                  <a:pt x="1143146" y="31172"/>
                </a:cubicBezTo>
                <a:cubicBezTo>
                  <a:pt x="1131453" y="35557"/>
                  <a:pt x="1122610" y="45409"/>
                  <a:pt x="1111974" y="51954"/>
                </a:cubicBezTo>
                <a:cubicBezTo>
                  <a:pt x="1004652" y="117999"/>
                  <a:pt x="1034696" y="100985"/>
                  <a:pt x="945719" y="145472"/>
                </a:cubicBezTo>
                <a:cubicBezTo>
                  <a:pt x="868549" y="222642"/>
                  <a:pt x="963689" y="138194"/>
                  <a:pt x="872983" y="187036"/>
                </a:cubicBezTo>
                <a:cubicBezTo>
                  <a:pt x="839996" y="204798"/>
                  <a:pt x="812975" y="232626"/>
                  <a:pt x="779465" y="249381"/>
                </a:cubicBezTo>
                <a:cubicBezTo>
                  <a:pt x="765610" y="256308"/>
                  <a:pt x="750128" y="260653"/>
                  <a:pt x="737901" y="270163"/>
                </a:cubicBezTo>
                <a:cubicBezTo>
                  <a:pt x="718568" y="285200"/>
                  <a:pt x="704378" y="305990"/>
                  <a:pt x="685946" y="322118"/>
                </a:cubicBezTo>
                <a:cubicBezTo>
                  <a:pt x="676548" y="330342"/>
                  <a:pt x="663604" y="334070"/>
                  <a:pt x="654774" y="342900"/>
                </a:cubicBezTo>
                <a:cubicBezTo>
                  <a:pt x="639384" y="358290"/>
                  <a:pt x="588830" y="436620"/>
                  <a:pt x="582037" y="446809"/>
                </a:cubicBezTo>
                <a:cubicBezTo>
                  <a:pt x="514478" y="548147"/>
                  <a:pt x="620295" y="390669"/>
                  <a:pt x="530083" y="519545"/>
                </a:cubicBezTo>
                <a:cubicBezTo>
                  <a:pt x="515760" y="540007"/>
                  <a:pt x="509301" y="568037"/>
                  <a:pt x="488519" y="581891"/>
                </a:cubicBezTo>
                <a:cubicBezTo>
                  <a:pt x="478128" y="588818"/>
                  <a:pt x="468189" y="596476"/>
                  <a:pt x="457346" y="602672"/>
                </a:cubicBezTo>
                <a:cubicBezTo>
                  <a:pt x="443897" y="610357"/>
                  <a:pt x="428387" y="614451"/>
                  <a:pt x="415783" y="623454"/>
                </a:cubicBezTo>
                <a:cubicBezTo>
                  <a:pt x="347678" y="672101"/>
                  <a:pt x="420306" y="642728"/>
                  <a:pt x="353437" y="665018"/>
                </a:cubicBezTo>
                <a:cubicBezTo>
                  <a:pt x="303983" y="697988"/>
                  <a:pt x="341698" y="677892"/>
                  <a:pt x="280701" y="696191"/>
                </a:cubicBezTo>
                <a:cubicBezTo>
                  <a:pt x="259719" y="702485"/>
                  <a:pt x="218355" y="716972"/>
                  <a:pt x="218355" y="716972"/>
                </a:cubicBezTo>
                <a:cubicBezTo>
                  <a:pt x="145619" y="765463"/>
                  <a:pt x="176792" y="772391"/>
                  <a:pt x="124837" y="737754"/>
                </a:cubicBezTo>
                <a:cubicBezTo>
                  <a:pt x="121373" y="727363"/>
                  <a:pt x="120522" y="715695"/>
                  <a:pt x="114446" y="706581"/>
                </a:cubicBezTo>
                <a:cubicBezTo>
                  <a:pt x="104459" y="691601"/>
                  <a:pt x="69991" y="662294"/>
                  <a:pt x="52101" y="654627"/>
                </a:cubicBezTo>
                <a:cubicBezTo>
                  <a:pt x="38975" y="649001"/>
                  <a:pt x="24392" y="647700"/>
                  <a:pt x="10537" y="644236"/>
                </a:cubicBezTo>
                <a:cubicBezTo>
                  <a:pt x="-2045" y="606491"/>
                  <a:pt x="146" y="624016"/>
                  <a:pt x="146" y="59228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Prostoručno 27"/>
          <p:cNvSpPr/>
          <p:nvPr/>
        </p:nvSpPr>
        <p:spPr>
          <a:xfrm>
            <a:off x="3808189" y="3423388"/>
            <a:ext cx="1004126" cy="450744"/>
          </a:xfrm>
          <a:custGeom>
            <a:avLst/>
            <a:gdLst>
              <a:gd name="connsiteX0" fmla="*/ 1439148 w 1439148"/>
              <a:gd name="connsiteY0" fmla="*/ 1785 h 646022"/>
              <a:gd name="connsiteX1" fmla="*/ 1283284 w 1439148"/>
              <a:gd name="connsiteY1" fmla="*/ 84913 h 646022"/>
              <a:gd name="connsiteX2" fmla="*/ 1272893 w 1439148"/>
              <a:gd name="connsiteY2" fmla="*/ 116085 h 646022"/>
              <a:gd name="connsiteX3" fmla="*/ 1220939 w 1439148"/>
              <a:gd name="connsiteY3" fmla="*/ 126476 h 646022"/>
              <a:gd name="connsiteX4" fmla="*/ 1158593 w 1439148"/>
              <a:gd name="connsiteY4" fmla="*/ 157649 h 646022"/>
              <a:gd name="connsiteX5" fmla="*/ 1137811 w 1439148"/>
              <a:gd name="connsiteY5" fmla="*/ 188822 h 646022"/>
              <a:gd name="connsiteX6" fmla="*/ 1127420 w 1439148"/>
              <a:gd name="connsiteY6" fmla="*/ 219995 h 646022"/>
              <a:gd name="connsiteX7" fmla="*/ 1096248 w 1439148"/>
              <a:gd name="connsiteY7" fmla="*/ 230385 h 646022"/>
              <a:gd name="connsiteX8" fmla="*/ 992339 w 1439148"/>
              <a:gd name="connsiteY8" fmla="*/ 240776 h 646022"/>
              <a:gd name="connsiteX9" fmla="*/ 961166 w 1439148"/>
              <a:gd name="connsiteY9" fmla="*/ 355076 h 646022"/>
              <a:gd name="connsiteX10" fmla="*/ 929993 w 1439148"/>
              <a:gd name="connsiteY10" fmla="*/ 396640 h 646022"/>
              <a:gd name="connsiteX11" fmla="*/ 794911 w 1439148"/>
              <a:gd name="connsiteY11" fmla="*/ 407031 h 646022"/>
              <a:gd name="connsiteX12" fmla="*/ 763739 w 1439148"/>
              <a:gd name="connsiteY12" fmla="*/ 427813 h 646022"/>
              <a:gd name="connsiteX13" fmla="*/ 701393 w 1439148"/>
              <a:gd name="connsiteY13" fmla="*/ 448595 h 646022"/>
              <a:gd name="connsiteX14" fmla="*/ 649439 w 1439148"/>
              <a:gd name="connsiteY14" fmla="*/ 594067 h 646022"/>
              <a:gd name="connsiteX15" fmla="*/ 545530 w 1439148"/>
              <a:gd name="connsiteY15" fmla="*/ 604458 h 646022"/>
              <a:gd name="connsiteX16" fmla="*/ 472793 w 1439148"/>
              <a:gd name="connsiteY16" fmla="*/ 614849 h 646022"/>
              <a:gd name="connsiteX17" fmla="*/ 306539 w 1439148"/>
              <a:gd name="connsiteY17" fmla="*/ 625240 h 646022"/>
              <a:gd name="connsiteX18" fmla="*/ 244193 w 1439148"/>
              <a:gd name="connsiteY18" fmla="*/ 635631 h 646022"/>
              <a:gd name="connsiteX19" fmla="*/ 213020 w 1439148"/>
              <a:gd name="connsiteY19" fmla="*/ 646022 h 646022"/>
              <a:gd name="connsiteX20" fmla="*/ 46766 w 1439148"/>
              <a:gd name="connsiteY20" fmla="*/ 635631 h 646022"/>
              <a:gd name="connsiteX21" fmla="*/ 5202 w 1439148"/>
              <a:gd name="connsiteY21" fmla="*/ 542113 h 64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39148" h="646022">
                <a:moveTo>
                  <a:pt x="1439148" y="1785"/>
                </a:moveTo>
                <a:cubicBezTo>
                  <a:pt x="1207088" y="16289"/>
                  <a:pt x="1283284" y="-43933"/>
                  <a:pt x="1283284" y="84913"/>
                </a:cubicBezTo>
                <a:cubicBezTo>
                  <a:pt x="1283284" y="95866"/>
                  <a:pt x="1282006" y="110010"/>
                  <a:pt x="1272893" y="116085"/>
                </a:cubicBezTo>
                <a:cubicBezTo>
                  <a:pt x="1258198" y="125881"/>
                  <a:pt x="1238073" y="122193"/>
                  <a:pt x="1220939" y="126476"/>
                </a:cubicBezTo>
                <a:cubicBezTo>
                  <a:pt x="1186522" y="135080"/>
                  <a:pt x="1189070" y="137331"/>
                  <a:pt x="1158593" y="157649"/>
                </a:cubicBezTo>
                <a:cubicBezTo>
                  <a:pt x="1151666" y="168040"/>
                  <a:pt x="1143396" y="177652"/>
                  <a:pt x="1137811" y="188822"/>
                </a:cubicBezTo>
                <a:cubicBezTo>
                  <a:pt x="1132913" y="198619"/>
                  <a:pt x="1135165" y="212250"/>
                  <a:pt x="1127420" y="219995"/>
                </a:cubicBezTo>
                <a:cubicBezTo>
                  <a:pt x="1119675" y="227740"/>
                  <a:pt x="1107073" y="228720"/>
                  <a:pt x="1096248" y="230385"/>
                </a:cubicBezTo>
                <a:cubicBezTo>
                  <a:pt x="1061844" y="235678"/>
                  <a:pt x="1026975" y="237312"/>
                  <a:pt x="992339" y="240776"/>
                </a:cubicBezTo>
                <a:cubicBezTo>
                  <a:pt x="981628" y="326467"/>
                  <a:pt x="996889" y="305065"/>
                  <a:pt x="961166" y="355076"/>
                </a:cubicBezTo>
                <a:cubicBezTo>
                  <a:pt x="951100" y="369168"/>
                  <a:pt x="946523" y="391474"/>
                  <a:pt x="929993" y="396640"/>
                </a:cubicBezTo>
                <a:cubicBezTo>
                  <a:pt x="886888" y="410110"/>
                  <a:pt x="839938" y="403567"/>
                  <a:pt x="794911" y="407031"/>
                </a:cubicBezTo>
                <a:cubicBezTo>
                  <a:pt x="784520" y="413958"/>
                  <a:pt x="775151" y="422741"/>
                  <a:pt x="763739" y="427813"/>
                </a:cubicBezTo>
                <a:cubicBezTo>
                  <a:pt x="743721" y="436710"/>
                  <a:pt x="701393" y="448595"/>
                  <a:pt x="701393" y="448595"/>
                </a:cubicBezTo>
                <a:cubicBezTo>
                  <a:pt x="699208" y="466072"/>
                  <a:pt x="696381" y="589373"/>
                  <a:pt x="649439" y="594067"/>
                </a:cubicBezTo>
                <a:lnTo>
                  <a:pt x="545530" y="604458"/>
                </a:lnTo>
                <a:cubicBezTo>
                  <a:pt x="521206" y="607320"/>
                  <a:pt x="497193" y="612727"/>
                  <a:pt x="472793" y="614849"/>
                </a:cubicBezTo>
                <a:cubicBezTo>
                  <a:pt x="417476" y="619659"/>
                  <a:pt x="361957" y="621776"/>
                  <a:pt x="306539" y="625240"/>
                </a:cubicBezTo>
                <a:cubicBezTo>
                  <a:pt x="285757" y="628704"/>
                  <a:pt x="264760" y="631061"/>
                  <a:pt x="244193" y="635631"/>
                </a:cubicBezTo>
                <a:cubicBezTo>
                  <a:pt x="233501" y="638007"/>
                  <a:pt x="223973" y="646022"/>
                  <a:pt x="213020" y="646022"/>
                </a:cubicBezTo>
                <a:cubicBezTo>
                  <a:pt x="157494" y="646022"/>
                  <a:pt x="102184" y="639095"/>
                  <a:pt x="46766" y="635631"/>
                </a:cubicBezTo>
                <a:cubicBezTo>
                  <a:pt x="-21680" y="618520"/>
                  <a:pt x="5202" y="639521"/>
                  <a:pt x="5202" y="542113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Prostoručno 28"/>
          <p:cNvSpPr/>
          <p:nvPr/>
        </p:nvSpPr>
        <p:spPr>
          <a:xfrm>
            <a:off x="4100165" y="3417384"/>
            <a:ext cx="733898" cy="413248"/>
          </a:xfrm>
          <a:custGeom>
            <a:avLst/>
            <a:gdLst>
              <a:gd name="connsiteX0" fmla="*/ 1051849 w 1051849"/>
              <a:gd name="connsiteY0" fmla="*/ 0 h 592281"/>
              <a:gd name="connsiteX1" fmla="*/ 999895 w 1051849"/>
              <a:gd name="connsiteY1" fmla="*/ 10390 h 592281"/>
              <a:gd name="connsiteX2" fmla="*/ 979113 w 1051849"/>
              <a:gd name="connsiteY2" fmla="*/ 41563 h 592281"/>
              <a:gd name="connsiteX3" fmla="*/ 906377 w 1051849"/>
              <a:gd name="connsiteY3" fmla="*/ 103909 h 592281"/>
              <a:gd name="connsiteX4" fmla="*/ 844031 w 1051849"/>
              <a:gd name="connsiteY4" fmla="*/ 145472 h 592281"/>
              <a:gd name="connsiteX5" fmla="*/ 781686 w 1051849"/>
              <a:gd name="connsiteY5" fmla="*/ 197427 h 592281"/>
              <a:gd name="connsiteX6" fmla="*/ 760904 w 1051849"/>
              <a:gd name="connsiteY6" fmla="*/ 228600 h 592281"/>
              <a:gd name="connsiteX7" fmla="*/ 698559 w 1051849"/>
              <a:gd name="connsiteY7" fmla="*/ 270163 h 592281"/>
              <a:gd name="connsiteX8" fmla="*/ 636213 w 1051849"/>
              <a:gd name="connsiteY8" fmla="*/ 322118 h 592281"/>
              <a:gd name="connsiteX9" fmla="*/ 615431 w 1051849"/>
              <a:gd name="connsiteY9" fmla="*/ 353290 h 592281"/>
              <a:gd name="connsiteX10" fmla="*/ 553086 w 1051849"/>
              <a:gd name="connsiteY10" fmla="*/ 384463 h 592281"/>
              <a:gd name="connsiteX11" fmla="*/ 521913 w 1051849"/>
              <a:gd name="connsiteY11" fmla="*/ 405245 h 592281"/>
              <a:gd name="connsiteX12" fmla="*/ 480349 w 1051849"/>
              <a:gd name="connsiteY12" fmla="*/ 415636 h 592281"/>
              <a:gd name="connsiteX13" fmla="*/ 449177 w 1051849"/>
              <a:gd name="connsiteY13" fmla="*/ 426027 h 592281"/>
              <a:gd name="connsiteX14" fmla="*/ 397222 w 1051849"/>
              <a:gd name="connsiteY14" fmla="*/ 467590 h 592281"/>
              <a:gd name="connsiteX15" fmla="*/ 324486 w 1051849"/>
              <a:gd name="connsiteY15" fmla="*/ 498763 h 592281"/>
              <a:gd name="connsiteX16" fmla="*/ 282922 w 1051849"/>
              <a:gd name="connsiteY16" fmla="*/ 519545 h 592281"/>
              <a:gd name="connsiteX17" fmla="*/ 241359 w 1051849"/>
              <a:gd name="connsiteY17" fmla="*/ 529936 h 592281"/>
              <a:gd name="connsiteX18" fmla="*/ 199795 w 1051849"/>
              <a:gd name="connsiteY18" fmla="*/ 550718 h 592281"/>
              <a:gd name="connsiteX19" fmla="*/ 168622 w 1051849"/>
              <a:gd name="connsiteY19" fmla="*/ 561109 h 592281"/>
              <a:gd name="connsiteX20" fmla="*/ 106277 w 1051849"/>
              <a:gd name="connsiteY20" fmla="*/ 592281 h 592281"/>
              <a:gd name="connsiteX21" fmla="*/ 2368 w 1051849"/>
              <a:gd name="connsiteY21" fmla="*/ 581890 h 592281"/>
              <a:gd name="connsiteX22" fmla="*/ 43931 w 1051849"/>
              <a:gd name="connsiteY22" fmla="*/ 571500 h 592281"/>
              <a:gd name="connsiteX23" fmla="*/ 12759 w 1051849"/>
              <a:gd name="connsiteY23" fmla="*/ 561109 h 59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51849" h="592281">
                <a:moveTo>
                  <a:pt x="1051849" y="0"/>
                </a:moveTo>
                <a:cubicBezTo>
                  <a:pt x="1034531" y="3463"/>
                  <a:pt x="1015229" y="1628"/>
                  <a:pt x="999895" y="10390"/>
                </a:cubicBezTo>
                <a:cubicBezTo>
                  <a:pt x="989052" y="16586"/>
                  <a:pt x="987108" y="31969"/>
                  <a:pt x="979113" y="41563"/>
                </a:cubicBezTo>
                <a:cubicBezTo>
                  <a:pt x="946886" y="80236"/>
                  <a:pt x="946507" y="69512"/>
                  <a:pt x="906377" y="103909"/>
                </a:cubicBezTo>
                <a:cubicBezTo>
                  <a:pt x="856847" y="146363"/>
                  <a:pt x="897054" y="127798"/>
                  <a:pt x="844031" y="145472"/>
                </a:cubicBezTo>
                <a:cubicBezTo>
                  <a:pt x="813381" y="165906"/>
                  <a:pt x="806688" y="167425"/>
                  <a:pt x="781686" y="197427"/>
                </a:cubicBezTo>
                <a:cubicBezTo>
                  <a:pt x="773691" y="207021"/>
                  <a:pt x="770303" y="220376"/>
                  <a:pt x="760904" y="228600"/>
                </a:cubicBezTo>
                <a:cubicBezTo>
                  <a:pt x="742107" y="245047"/>
                  <a:pt x="716220" y="252502"/>
                  <a:pt x="698559" y="270163"/>
                </a:cubicBezTo>
                <a:cubicBezTo>
                  <a:pt x="658555" y="310167"/>
                  <a:pt x="679613" y="293185"/>
                  <a:pt x="636213" y="322118"/>
                </a:cubicBezTo>
                <a:cubicBezTo>
                  <a:pt x="629286" y="332509"/>
                  <a:pt x="624261" y="344460"/>
                  <a:pt x="615431" y="353290"/>
                </a:cubicBezTo>
                <a:cubicBezTo>
                  <a:pt x="585651" y="383070"/>
                  <a:pt x="586892" y="367560"/>
                  <a:pt x="553086" y="384463"/>
                </a:cubicBezTo>
                <a:cubicBezTo>
                  <a:pt x="541916" y="390048"/>
                  <a:pt x="533392" y="400326"/>
                  <a:pt x="521913" y="405245"/>
                </a:cubicBezTo>
                <a:cubicBezTo>
                  <a:pt x="508787" y="410871"/>
                  <a:pt x="494081" y="411713"/>
                  <a:pt x="480349" y="415636"/>
                </a:cubicBezTo>
                <a:cubicBezTo>
                  <a:pt x="469818" y="418645"/>
                  <a:pt x="459568" y="422563"/>
                  <a:pt x="449177" y="426027"/>
                </a:cubicBezTo>
                <a:cubicBezTo>
                  <a:pt x="431859" y="439881"/>
                  <a:pt x="415675" y="455288"/>
                  <a:pt x="397222" y="467590"/>
                </a:cubicBezTo>
                <a:cubicBezTo>
                  <a:pt x="355865" y="495161"/>
                  <a:pt x="363281" y="482137"/>
                  <a:pt x="324486" y="498763"/>
                </a:cubicBezTo>
                <a:cubicBezTo>
                  <a:pt x="310248" y="504865"/>
                  <a:pt x="297426" y="514106"/>
                  <a:pt x="282922" y="519545"/>
                </a:cubicBezTo>
                <a:cubicBezTo>
                  <a:pt x="269551" y="524559"/>
                  <a:pt x="254730" y="524922"/>
                  <a:pt x="241359" y="529936"/>
                </a:cubicBezTo>
                <a:cubicBezTo>
                  <a:pt x="226855" y="535375"/>
                  <a:pt x="214033" y="544616"/>
                  <a:pt x="199795" y="550718"/>
                </a:cubicBezTo>
                <a:cubicBezTo>
                  <a:pt x="189728" y="555033"/>
                  <a:pt x="178419" y="556211"/>
                  <a:pt x="168622" y="561109"/>
                </a:cubicBezTo>
                <a:cubicBezTo>
                  <a:pt x="88047" y="601395"/>
                  <a:pt x="184632" y="566162"/>
                  <a:pt x="106277" y="592281"/>
                </a:cubicBezTo>
                <a:cubicBezTo>
                  <a:pt x="71641" y="588817"/>
                  <a:pt x="35391" y="592897"/>
                  <a:pt x="2368" y="581890"/>
                </a:cubicBezTo>
                <a:cubicBezTo>
                  <a:pt x="-11180" y="577374"/>
                  <a:pt x="37544" y="584273"/>
                  <a:pt x="43931" y="571500"/>
                </a:cubicBezTo>
                <a:cubicBezTo>
                  <a:pt x="48829" y="561704"/>
                  <a:pt x="12759" y="561109"/>
                  <a:pt x="12759" y="561109"/>
                </a:cubicBezTo>
              </a:path>
            </a:pathLst>
          </a:cu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29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Shema sustava</a:t>
            </a:r>
            <a:endParaRPr lang="hr-HR" dirty="0"/>
          </a:p>
        </p:txBody>
      </p:sp>
      <p:grpSp>
        <p:nvGrpSpPr>
          <p:cNvPr id="2" name="Grupa 1"/>
          <p:cNvGrpSpPr/>
          <p:nvPr/>
        </p:nvGrpSpPr>
        <p:grpSpPr>
          <a:xfrm>
            <a:off x="539552" y="2645116"/>
            <a:ext cx="2524617" cy="1113819"/>
            <a:chOff x="1327303" y="1687674"/>
            <a:chExt cx="7089333" cy="3127695"/>
          </a:xfrm>
        </p:grpSpPr>
        <p:pic>
          <p:nvPicPr>
            <p:cNvPr id="8196" name="Picture 4" descr="Slikovni rezultat za raspberry pi in c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3303201"/>
              <a:ext cx="1512168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Slikovni rezultat za plant in a glass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303" y="2598724"/>
              <a:ext cx="1904728" cy="1904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Prostoručno 14"/>
            <p:cNvSpPr/>
            <p:nvPr/>
          </p:nvSpPr>
          <p:spPr>
            <a:xfrm>
              <a:off x="3803073" y="2502858"/>
              <a:ext cx="4613563" cy="2287351"/>
            </a:xfrm>
            <a:custGeom>
              <a:avLst/>
              <a:gdLst>
                <a:gd name="connsiteX0" fmla="*/ 0 w 4613563"/>
                <a:gd name="connsiteY0" fmla="*/ 759887 h 2287351"/>
                <a:gd name="connsiteX1" fmla="*/ 20782 w 4613563"/>
                <a:gd name="connsiteY1" fmla="*/ 520897 h 2287351"/>
                <a:gd name="connsiteX2" fmla="*/ 31172 w 4613563"/>
                <a:gd name="connsiteY2" fmla="*/ 489724 h 2287351"/>
                <a:gd name="connsiteX3" fmla="*/ 41563 w 4613563"/>
                <a:gd name="connsiteY3" fmla="*/ 448160 h 2287351"/>
                <a:gd name="connsiteX4" fmla="*/ 62345 w 4613563"/>
                <a:gd name="connsiteY4" fmla="*/ 406597 h 2287351"/>
                <a:gd name="connsiteX5" fmla="*/ 93518 w 4613563"/>
                <a:gd name="connsiteY5" fmla="*/ 344251 h 2287351"/>
                <a:gd name="connsiteX6" fmla="*/ 124691 w 4613563"/>
                <a:gd name="connsiteY6" fmla="*/ 313078 h 2287351"/>
                <a:gd name="connsiteX7" fmla="*/ 155863 w 4613563"/>
                <a:gd name="connsiteY7" fmla="*/ 250733 h 2287351"/>
                <a:gd name="connsiteX8" fmla="*/ 187036 w 4613563"/>
                <a:gd name="connsiteY8" fmla="*/ 229951 h 2287351"/>
                <a:gd name="connsiteX9" fmla="*/ 218209 w 4613563"/>
                <a:gd name="connsiteY9" fmla="*/ 198778 h 2287351"/>
                <a:gd name="connsiteX10" fmla="*/ 270163 w 4613563"/>
                <a:gd name="connsiteY10" fmla="*/ 157215 h 2287351"/>
                <a:gd name="connsiteX11" fmla="*/ 363682 w 4613563"/>
                <a:gd name="connsiteY11" fmla="*/ 105260 h 2287351"/>
                <a:gd name="connsiteX12" fmla="*/ 415636 w 4613563"/>
                <a:gd name="connsiteY12" fmla="*/ 84478 h 2287351"/>
                <a:gd name="connsiteX13" fmla="*/ 446809 w 4613563"/>
                <a:gd name="connsiteY13" fmla="*/ 63697 h 2287351"/>
                <a:gd name="connsiteX14" fmla="*/ 498763 w 4613563"/>
                <a:gd name="connsiteY14" fmla="*/ 53306 h 2287351"/>
                <a:gd name="connsiteX15" fmla="*/ 529936 w 4613563"/>
                <a:gd name="connsiteY15" fmla="*/ 42915 h 2287351"/>
                <a:gd name="connsiteX16" fmla="*/ 623454 w 4613563"/>
                <a:gd name="connsiteY16" fmla="*/ 22133 h 2287351"/>
                <a:gd name="connsiteX17" fmla="*/ 665018 w 4613563"/>
                <a:gd name="connsiteY17" fmla="*/ 1351 h 2287351"/>
                <a:gd name="connsiteX18" fmla="*/ 904009 w 4613563"/>
                <a:gd name="connsiteY18" fmla="*/ 11742 h 2287351"/>
                <a:gd name="connsiteX19" fmla="*/ 935182 w 4613563"/>
                <a:gd name="connsiteY19" fmla="*/ 42915 h 2287351"/>
                <a:gd name="connsiteX20" fmla="*/ 997527 w 4613563"/>
                <a:gd name="connsiteY20" fmla="*/ 84478 h 2287351"/>
                <a:gd name="connsiteX21" fmla="*/ 1028700 w 4613563"/>
                <a:gd name="connsiteY21" fmla="*/ 105260 h 2287351"/>
                <a:gd name="connsiteX22" fmla="*/ 1080654 w 4613563"/>
                <a:gd name="connsiteY22" fmla="*/ 177997 h 2287351"/>
                <a:gd name="connsiteX23" fmla="*/ 1111827 w 4613563"/>
                <a:gd name="connsiteY23" fmla="*/ 209169 h 2287351"/>
                <a:gd name="connsiteX24" fmla="*/ 1132609 w 4613563"/>
                <a:gd name="connsiteY24" fmla="*/ 261124 h 2287351"/>
                <a:gd name="connsiteX25" fmla="*/ 1153391 w 4613563"/>
                <a:gd name="connsiteY25" fmla="*/ 292297 h 2287351"/>
                <a:gd name="connsiteX26" fmla="*/ 1163782 w 4613563"/>
                <a:gd name="connsiteY26" fmla="*/ 323469 h 2287351"/>
                <a:gd name="connsiteX27" fmla="*/ 1205345 w 4613563"/>
                <a:gd name="connsiteY27" fmla="*/ 385815 h 2287351"/>
                <a:gd name="connsiteX28" fmla="*/ 1236518 w 4613563"/>
                <a:gd name="connsiteY28" fmla="*/ 479333 h 2287351"/>
                <a:gd name="connsiteX29" fmla="*/ 1257300 w 4613563"/>
                <a:gd name="connsiteY29" fmla="*/ 541678 h 2287351"/>
                <a:gd name="connsiteX30" fmla="*/ 1278082 w 4613563"/>
                <a:gd name="connsiteY30" fmla="*/ 572851 h 2287351"/>
                <a:gd name="connsiteX31" fmla="*/ 1309254 w 4613563"/>
                <a:gd name="connsiteY31" fmla="*/ 666369 h 2287351"/>
                <a:gd name="connsiteX32" fmla="*/ 1330036 w 4613563"/>
                <a:gd name="connsiteY32" fmla="*/ 707933 h 2287351"/>
                <a:gd name="connsiteX33" fmla="*/ 1361209 w 4613563"/>
                <a:gd name="connsiteY33" fmla="*/ 780669 h 2287351"/>
                <a:gd name="connsiteX34" fmla="*/ 1392382 w 4613563"/>
                <a:gd name="connsiteY34" fmla="*/ 967706 h 2287351"/>
                <a:gd name="connsiteX35" fmla="*/ 1454727 w 4613563"/>
                <a:gd name="connsiteY35" fmla="*/ 1092397 h 2287351"/>
                <a:gd name="connsiteX36" fmla="*/ 1517072 w 4613563"/>
                <a:gd name="connsiteY36" fmla="*/ 1217087 h 2287351"/>
                <a:gd name="connsiteX37" fmla="*/ 1537854 w 4613563"/>
                <a:gd name="connsiteY37" fmla="*/ 1258651 h 2287351"/>
                <a:gd name="connsiteX38" fmla="*/ 1589809 w 4613563"/>
                <a:gd name="connsiteY38" fmla="*/ 1331387 h 2287351"/>
                <a:gd name="connsiteX39" fmla="*/ 1600200 w 4613563"/>
                <a:gd name="connsiteY39" fmla="*/ 1372951 h 2287351"/>
                <a:gd name="connsiteX40" fmla="*/ 1662545 w 4613563"/>
                <a:gd name="connsiteY40" fmla="*/ 1456078 h 2287351"/>
                <a:gd name="connsiteX41" fmla="*/ 1704109 w 4613563"/>
                <a:gd name="connsiteY41" fmla="*/ 1559987 h 2287351"/>
                <a:gd name="connsiteX42" fmla="*/ 1724891 w 4613563"/>
                <a:gd name="connsiteY42" fmla="*/ 1601551 h 2287351"/>
                <a:gd name="connsiteX43" fmla="*/ 1756063 w 4613563"/>
                <a:gd name="connsiteY43" fmla="*/ 1622333 h 2287351"/>
                <a:gd name="connsiteX44" fmla="*/ 1787236 w 4613563"/>
                <a:gd name="connsiteY44" fmla="*/ 1663897 h 2287351"/>
                <a:gd name="connsiteX45" fmla="*/ 1797627 w 4613563"/>
                <a:gd name="connsiteY45" fmla="*/ 1726242 h 2287351"/>
                <a:gd name="connsiteX46" fmla="*/ 1808018 w 4613563"/>
                <a:gd name="connsiteY46" fmla="*/ 1840542 h 2287351"/>
                <a:gd name="connsiteX47" fmla="*/ 1828800 w 4613563"/>
                <a:gd name="connsiteY47" fmla="*/ 1923669 h 2287351"/>
                <a:gd name="connsiteX48" fmla="*/ 1859972 w 4613563"/>
                <a:gd name="connsiteY48" fmla="*/ 1986015 h 2287351"/>
                <a:gd name="connsiteX49" fmla="*/ 1891145 w 4613563"/>
                <a:gd name="connsiteY49" fmla="*/ 1996406 h 2287351"/>
                <a:gd name="connsiteX50" fmla="*/ 1943100 w 4613563"/>
                <a:gd name="connsiteY50" fmla="*/ 2027578 h 2287351"/>
                <a:gd name="connsiteX51" fmla="*/ 1984663 w 4613563"/>
                <a:gd name="connsiteY51" fmla="*/ 2037969 h 2287351"/>
                <a:gd name="connsiteX52" fmla="*/ 2047009 w 4613563"/>
                <a:gd name="connsiteY52" fmla="*/ 2069142 h 2287351"/>
                <a:gd name="connsiteX53" fmla="*/ 2254827 w 4613563"/>
                <a:gd name="connsiteY53" fmla="*/ 2089924 h 2287351"/>
                <a:gd name="connsiteX54" fmla="*/ 2296391 w 4613563"/>
                <a:gd name="connsiteY54" fmla="*/ 2110706 h 2287351"/>
                <a:gd name="connsiteX55" fmla="*/ 2358736 w 4613563"/>
                <a:gd name="connsiteY55" fmla="*/ 2121097 h 2287351"/>
                <a:gd name="connsiteX56" fmla="*/ 2888672 w 4613563"/>
                <a:gd name="connsiteY56" fmla="*/ 2152269 h 2287351"/>
                <a:gd name="connsiteX57" fmla="*/ 3148445 w 4613563"/>
                <a:gd name="connsiteY57" fmla="*/ 2141878 h 2287351"/>
                <a:gd name="connsiteX58" fmla="*/ 3179618 w 4613563"/>
                <a:gd name="connsiteY58" fmla="*/ 2131487 h 2287351"/>
                <a:gd name="connsiteX59" fmla="*/ 3262745 w 4613563"/>
                <a:gd name="connsiteY59" fmla="*/ 2048360 h 2287351"/>
                <a:gd name="connsiteX60" fmla="*/ 3439391 w 4613563"/>
                <a:gd name="connsiteY60" fmla="*/ 2037969 h 2287351"/>
                <a:gd name="connsiteX61" fmla="*/ 3543300 w 4613563"/>
                <a:gd name="connsiteY61" fmla="*/ 2058751 h 2287351"/>
                <a:gd name="connsiteX62" fmla="*/ 3782291 w 4613563"/>
                <a:gd name="connsiteY62" fmla="*/ 2079533 h 2287351"/>
                <a:gd name="connsiteX63" fmla="*/ 3813463 w 4613563"/>
                <a:gd name="connsiteY63" fmla="*/ 2121097 h 2287351"/>
                <a:gd name="connsiteX64" fmla="*/ 3844636 w 4613563"/>
                <a:gd name="connsiteY64" fmla="*/ 2204224 h 2287351"/>
                <a:gd name="connsiteX65" fmla="*/ 3855027 w 4613563"/>
                <a:gd name="connsiteY65" fmla="*/ 2245787 h 2287351"/>
                <a:gd name="connsiteX66" fmla="*/ 3927763 w 4613563"/>
                <a:gd name="connsiteY66" fmla="*/ 2287351 h 2287351"/>
                <a:gd name="connsiteX67" fmla="*/ 4094018 w 4613563"/>
                <a:gd name="connsiteY67" fmla="*/ 2266569 h 2287351"/>
                <a:gd name="connsiteX68" fmla="*/ 4135582 w 4613563"/>
                <a:gd name="connsiteY68" fmla="*/ 2256178 h 2287351"/>
                <a:gd name="connsiteX69" fmla="*/ 4239491 w 4613563"/>
                <a:gd name="connsiteY69" fmla="*/ 2193833 h 2287351"/>
                <a:gd name="connsiteX70" fmla="*/ 4270663 w 4613563"/>
                <a:gd name="connsiteY70" fmla="*/ 2183442 h 2287351"/>
                <a:gd name="connsiteX71" fmla="*/ 4374572 w 4613563"/>
                <a:gd name="connsiteY71" fmla="*/ 2141878 h 2287351"/>
                <a:gd name="connsiteX72" fmla="*/ 4426527 w 4613563"/>
                <a:gd name="connsiteY72" fmla="*/ 2110706 h 2287351"/>
                <a:gd name="connsiteX73" fmla="*/ 4530436 w 4613563"/>
                <a:gd name="connsiteY73" fmla="*/ 2037969 h 2287351"/>
                <a:gd name="connsiteX74" fmla="*/ 4551218 w 4613563"/>
                <a:gd name="connsiteY74" fmla="*/ 2006797 h 2287351"/>
                <a:gd name="connsiteX75" fmla="*/ 4572000 w 4613563"/>
                <a:gd name="connsiteY75" fmla="*/ 1934060 h 2287351"/>
                <a:gd name="connsiteX76" fmla="*/ 4592782 w 4613563"/>
                <a:gd name="connsiteY76" fmla="*/ 1902887 h 2287351"/>
                <a:gd name="connsiteX77" fmla="*/ 4613563 w 4613563"/>
                <a:gd name="connsiteY77" fmla="*/ 1798978 h 2287351"/>
                <a:gd name="connsiteX78" fmla="*/ 4603172 w 4613563"/>
                <a:gd name="connsiteY78" fmla="*/ 1591160 h 2287351"/>
                <a:gd name="connsiteX79" fmla="*/ 4592782 w 4613563"/>
                <a:gd name="connsiteY79" fmla="*/ 1559987 h 2287351"/>
                <a:gd name="connsiteX80" fmla="*/ 4561609 w 4613563"/>
                <a:gd name="connsiteY80" fmla="*/ 1539206 h 2287351"/>
                <a:gd name="connsiteX81" fmla="*/ 4551218 w 4613563"/>
                <a:gd name="connsiteY81" fmla="*/ 1508033 h 2287351"/>
                <a:gd name="connsiteX82" fmla="*/ 4364182 w 4613563"/>
                <a:gd name="connsiteY82" fmla="*/ 1497642 h 228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613563" h="2287351">
                  <a:moveTo>
                    <a:pt x="0" y="759887"/>
                  </a:moveTo>
                  <a:cubicBezTo>
                    <a:pt x="6927" y="680224"/>
                    <a:pt x="11616" y="600334"/>
                    <a:pt x="20782" y="520897"/>
                  </a:cubicBezTo>
                  <a:cubicBezTo>
                    <a:pt x="22037" y="510016"/>
                    <a:pt x="28163" y="500256"/>
                    <a:pt x="31172" y="489724"/>
                  </a:cubicBezTo>
                  <a:cubicBezTo>
                    <a:pt x="35095" y="475992"/>
                    <a:pt x="36549" y="461532"/>
                    <a:pt x="41563" y="448160"/>
                  </a:cubicBezTo>
                  <a:cubicBezTo>
                    <a:pt x="47002" y="433657"/>
                    <a:pt x="56243" y="420834"/>
                    <a:pt x="62345" y="406597"/>
                  </a:cubicBezTo>
                  <a:cubicBezTo>
                    <a:pt x="78886" y="368003"/>
                    <a:pt x="64151" y="379491"/>
                    <a:pt x="93518" y="344251"/>
                  </a:cubicBezTo>
                  <a:cubicBezTo>
                    <a:pt x="102926" y="332962"/>
                    <a:pt x="114300" y="323469"/>
                    <a:pt x="124691" y="313078"/>
                  </a:cubicBezTo>
                  <a:cubicBezTo>
                    <a:pt x="133142" y="287727"/>
                    <a:pt x="135722" y="270875"/>
                    <a:pt x="155863" y="250733"/>
                  </a:cubicBezTo>
                  <a:cubicBezTo>
                    <a:pt x="164694" y="241902"/>
                    <a:pt x="177442" y="237946"/>
                    <a:pt x="187036" y="229951"/>
                  </a:cubicBezTo>
                  <a:cubicBezTo>
                    <a:pt x="198325" y="220543"/>
                    <a:pt x="207150" y="208455"/>
                    <a:pt x="218209" y="198778"/>
                  </a:cubicBezTo>
                  <a:cubicBezTo>
                    <a:pt x="234900" y="184174"/>
                    <a:pt x="251994" y="169933"/>
                    <a:pt x="270163" y="157215"/>
                  </a:cubicBezTo>
                  <a:cubicBezTo>
                    <a:pt x="292972" y="141248"/>
                    <a:pt x="336595" y="117299"/>
                    <a:pt x="363682" y="105260"/>
                  </a:cubicBezTo>
                  <a:cubicBezTo>
                    <a:pt x="380726" y="97685"/>
                    <a:pt x="398953" y="92819"/>
                    <a:pt x="415636" y="84478"/>
                  </a:cubicBezTo>
                  <a:cubicBezTo>
                    <a:pt x="426806" y="78893"/>
                    <a:pt x="435116" y="68082"/>
                    <a:pt x="446809" y="63697"/>
                  </a:cubicBezTo>
                  <a:cubicBezTo>
                    <a:pt x="463346" y="57496"/>
                    <a:pt x="481629" y="57589"/>
                    <a:pt x="498763" y="53306"/>
                  </a:cubicBezTo>
                  <a:cubicBezTo>
                    <a:pt x="509389" y="50649"/>
                    <a:pt x="519310" y="45572"/>
                    <a:pt x="529936" y="42915"/>
                  </a:cubicBezTo>
                  <a:cubicBezTo>
                    <a:pt x="560916" y="35170"/>
                    <a:pt x="592281" y="29060"/>
                    <a:pt x="623454" y="22133"/>
                  </a:cubicBezTo>
                  <a:cubicBezTo>
                    <a:pt x="637309" y="15206"/>
                    <a:pt x="649539" y="1924"/>
                    <a:pt x="665018" y="1351"/>
                  </a:cubicBezTo>
                  <a:cubicBezTo>
                    <a:pt x="744702" y="-1600"/>
                    <a:pt x="825197" y="-383"/>
                    <a:pt x="904009" y="11742"/>
                  </a:cubicBezTo>
                  <a:cubicBezTo>
                    <a:pt x="918533" y="13977"/>
                    <a:pt x="923582" y="33893"/>
                    <a:pt x="935182" y="42915"/>
                  </a:cubicBezTo>
                  <a:cubicBezTo>
                    <a:pt x="954897" y="58249"/>
                    <a:pt x="976745" y="70624"/>
                    <a:pt x="997527" y="84478"/>
                  </a:cubicBezTo>
                  <a:cubicBezTo>
                    <a:pt x="1007918" y="91405"/>
                    <a:pt x="1019869" y="96429"/>
                    <a:pt x="1028700" y="105260"/>
                  </a:cubicBezTo>
                  <a:cubicBezTo>
                    <a:pt x="1109756" y="186318"/>
                    <a:pt x="1012263" y="82251"/>
                    <a:pt x="1080654" y="177997"/>
                  </a:cubicBezTo>
                  <a:cubicBezTo>
                    <a:pt x="1089195" y="189955"/>
                    <a:pt x="1101436" y="198778"/>
                    <a:pt x="1111827" y="209169"/>
                  </a:cubicBezTo>
                  <a:cubicBezTo>
                    <a:pt x="1118754" y="226487"/>
                    <a:pt x="1124267" y="244441"/>
                    <a:pt x="1132609" y="261124"/>
                  </a:cubicBezTo>
                  <a:cubicBezTo>
                    <a:pt x="1138194" y="272294"/>
                    <a:pt x="1147806" y="281127"/>
                    <a:pt x="1153391" y="292297"/>
                  </a:cubicBezTo>
                  <a:cubicBezTo>
                    <a:pt x="1158289" y="302093"/>
                    <a:pt x="1158463" y="313895"/>
                    <a:pt x="1163782" y="323469"/>
                  </a:cubicBezTo>
                  <a:cubicBezTo>
                    <a:pt x="1175912" y="345303"/>
                    <a:pt x="1197447" y="362120"/>
                    <a:pt x="1205345" y="385815"/>
                  </a:cubicBezTo>
                  <a:lnTo>
                    <a:pt x="1236518" y="479333"/>
                  </a:lnTo>
                  <a:cubicBezTo>
                    <a:pt x="1243445" y="500115"/>
                    <a:pt x="1245149" y="523451"/>
                    <a:pt x="1257300" y="541678"/>
                  </a:cubicBezTo>
                  <a:lnTo>
                    <a:pt x="1278082" y="572851"/>
                  </a:lnTo>
                  <a:cubicBezTo>
                    <a:pt x="1288473" y="604024"/>
                    <a:pt x="1294559" y="636979"/>
                    <a:pt x="1309254" y="666369"/>
                  </a:cubicBezTo>
                  <a:cubicBezTo>
                    <a:pt x="1316181" y="680224"/>
                    <a:pt x="1323934" y="693695"/>
                    <a:pt x="1330036" y="707933"/>
                  </a:cubicBezTo>
                  <a:cubicBezTo>
                    <a:pt x="1375899" y="814948"/>
                    <a:pt x="1292291" y="642836"/>
                    <a:pt x="1361209" y="780669"/>
                  </a:cubicBezTo>
                  <a:cubicBezTo>
                    <a:pt x="1371600" y="843015"/>
                    <a:pt x="1375950" y="906674"/>
                    <a:pt x="1392382" y="967706"/>
                  </a:cubicBezTo>
                  <a:cubicBezTo>
                    <a:pt x="1392382" y="967707"/>
                    <a:pt x="1444336" y="1071615"/>
                    <a:pt x="1454727" y="1092397"/>
                  </a:cubicBezTo>
                  <a:lnTo>
                    <a:pt x="1517072" y="1217087"/>
                  </a:lnTo>
                  <a:cubicBezTo>
                    <a:pt x="1523999" y="1230942"/>
                    <a:pt x="1529262" y="1245763"/>
                    <a:pt x="1537854" y="1258651"/>
                  </a:cubicBezTo>
                  <a:cubicBezTo>
                    <a:pt x="1568242" y="1304234"/>
                    <a:pt x="1551143" y="1279833"/>
                    <a:pt x="1589809" y="1331387"/>
                  </a:cubicBezTo>
                  <a:cubicBezTo>
                    <a:pt x="1593273" y="1345242"/>
                    <a:pt x="1593004" y="1360615"/>
                    <a:pt x="1600200" y="1372951"/>
                  </a:cubicBezTo>
                  <a:cubicBezTo>
                    <a:pt x="1617652" y="1402869"/>
                    <a:pt x="1662545" y="1456078"/>
                    <a:pt x="1662545" y="1456078"/>
                  </a:cubicBezTo>
                  <a:cubicBezTo>
                    <a:pt x="1679014" y="1554890"/>
                    <a:pt x="1657639" y="1485636"/>
                    <a:pt x="1704109" y="1559987"/>
                  </a:cubicBezTo>
                  <a:cubicBezTo>
                    <a:pt x="1712319" y="1573122"/>
                    <a:pt x="1714975" y="1589651"/>
                    <a:pt x="1724891" y="1601551"/>
                  </a:cubicBezTo>
                  <a:cubicBezTo>
                    <a:pt x="1732886" y="1611145"/>
                    <a:pt x="1747233" y="1613502"/>
                    <a:pt x="1756063" y="1622333"/>
                  </a:cubicBezTo>
                  <a:cubicBezTo>
                    <a:pt x="1768309" y="1634579"/>
                    <a:pt x="1776845" y="1650042"/>
                    <a:pt x="1787236" y="1663897"/>
                  </a:cubicBezTo>
                  <a:cubicBezTo>
                    <a:pt x="1790700" y="1684679"/>
                    <a:pt x="1795165" y="1705318"/>
                    <a:pt x="1797627" y="1726242"/>
                  </a:cubicBezTo>
                  <a:cubicBezTo>
                    <a:pt x="1802097" y="1764237"/>
                    <a:pt x="1802051" y="1802753"/>
                    <a:pt x="1808018" y="1840542"/>
                  </a:cubicBezTo>
                  <a:cubicBezTo>
                    <a:pt x="1812473" y="1868754"/>
                    <a:pt x="1821285" y="1896114"/>
                    <a:pt x="1828800" y="1923669"/>
                  </a:cubicBezTo>
                  <a:cubicBezTo>
                    <a:pt x="1834053" y="1942930"/>
                    <a:pt x="1843476" y="1972818"/>
                    <a:pt x="1859972" y="1986015"/>
                  </a:cubicBezTo>
                  <a:cubicBezTo>
                    <a:pt x="1868525" y="1992857"/>
                    <a:pt x="1881348" y="1991508"/>
                    <a:pt x="1891145" y="1996406"/>
                  </a:cubicBezTo>
                  <a:cubicBezTo>
                    <a:pt x="1909209" y="2005438"/>
                    <a:pt x="1924644" y="2019376"/>
                    <a:pt x="1943100" y="2027578"/>
                  </a:cubicBezTo>
                  <a:cubicBezTo>
                    <a:pt x="1956150" y="2033378"/>
                    <a:pt x="1971404" y="2032665"/>
                    <a:pt x="1984663" y="2037969"/>
                  </a:cubicBezTo>
                  <a:cubicBezTo>
                    <a:pt x="2006236" y="2046598"/>
                    <a:pt x="2024192" y="2064754"/>
                    <a:pt x="2047009" y="2069142"/>
                  </a:cubicBezTo>
                  <a:cubicBezTo>
                    <a:pt x="2115374" y="2082289"/>
                    <a:pt x="2185554" y="2082997"/>
                    <a:pt x="2254827" y="2089924"/>
                  </a:cubicBezTo>
                  <a:cubicBezTo>
                    <a:pt x="2268682" y="2096851"/>
                    <a:pt x="2281554" y="2106255"/>
                    <a:pt x="2296391" y="2110706"/>
                  </a:cubicBezTo>
                  <a:cubicBezTo>
                    <a:pt x="2316571" y="2116760"/>
                    <a:pt x="2338007" y="2117328"/>
                    <a:pt x="2358736" y="2121097"/>
                  </a:cubicBezTo>
                  <a:cubicBezTo>
                    <a:pt x="2594437" y="2163950"/>
                    <a:pt x="2145949" y="2119976"/>
                    <a:pt x="2888672" y="2152269"/>
                  </a:cubicBezTo>
                  <a:cubicBezTo>
                    <a:pt x="2975263" y="2148805"/>
                    <a:pt x="3062005" y="2148052"/>
                    <a:pt x="3148445" y="2141878"/>
                  </a:cubicBezTo>
                  <a:cubicBezTo>
                    <a:pt x="3159370" y="2141098"/>
                    <a:pt x="3171141" y="2138423"/>
                    <a:pt x="3179618" y="2131487"/>
                  </a:cubicBezTo>
                  <a:cubicBezTo>
                    <a:pt x="3209947" y="2106673"/>
                    <a:pt x="3223626" y="2050661"/>
                    <a:pt x="3262745" y="2048360"/>
                  </a:cubicBezTo>
                  <a:lnTo>
                    <a:pt x="3439391" y="2037969"/>
                  </a:lnTo>
                  <a:cubicBezTo>
                    <a:pt x="3474027" y="2044896"/>
                    <a:pt x="3508234" y="2054501"/>
                    <a:pt x="3543300" y="2058751"/>
                  </a:cubicBezTo>
                  <a:cubicBezTo>
                    <a:pt x="3622683" y="2068373"/>
                    <a:pt x="3704375" y="2061552"/>
                    <a:pt x="3782291" y="2079533"/>
                  </a:cubicBezTo>
                  <a:cubicBezTo>
                    <a:pt x="3799166" y="2083427"/>
                    <a:pt x="3805718" y="2105607"/>
                    <a:pt x="3813463" y="2121097"/>
                  </a:cubicBezTo>
                  <a:cubicBezTo>
                    <a:pt x="3826697" y="2147566"/>
                    <a:pt x="3835278" y="2176149"/>
                    <a:pt x="3844636" y="2204224"/>
                  </a:cubicBezTo>
                  <a:cubicBezTo>
                    <a:pt x="3849152" y="2217772"/>
                    <a:pt x="3847105" y="2233905"/>
                    <a:pt x="3855027" y="2245787"/>
                  </a:cubicBezTo>
                  <a:cubicBezTo>
                    <a:pt x="3862370" y="2256802"/>
                    <a:pt x="3920572" y="2283756"/>
                    <a:pt x="3927763" y="2287351"/>
                  </a:cubicBezTo>
                  <a:cubicBezTo>
                    <a:pt x="3983181" y="2280424"/>
                    <a:pt x="4038786" y="2274854"/>
                    <a:pt x="4094018" y="2266569"/>
                  </a:cubicBezTo>
                  <a:cubicBezTo>
                    <a:pt x="4108141" y="2264451"/>
                    <a:pt x="4122322" y="2261482"/>
                    <a:pt x="4135582" y="2256178"/>
                  </a:cubicBezTo>
                  <a:cubicBezTo>
                    <a:pt x="4252070" y="2209583"/>
                    <a:pt x="4150528" y="2244670"/>
                    <a:pt x="4239491" y="2193833"/>
                  </a:cubicBezTo>
                  <a:cubicBezTo>
                    <a:pt x="4249001" y="2188399"/>
                    <a:pt x="4260272" y="2186906"/>
                    <a:pt x="4270663" y="2183442"/>
                  </a:cubicBezTo>
                  <a:cubicBezTo>
                    <a:pt x="4362365" y="2114666"/>
                    <a:pt x="4254654" y="2185484"/>
                    <a:pt x="4374572" y="2141878"/>
                  </a:cubicBezTo>
                  <a:cubicBezTo>
                    <a:pt x="4393552" y="2134976"/>
                    <a:pt x="4409488" y="2121549"/>
                    <a:pt x="4426527" y="2110706"/>
                  </a:cubicBezTo>
                  <a:cubicBezTo>
                    <a:pt x="4435861" y="2104766"/>
                    <a:pt x="4515639" y="2052766"/>
                    <a:pt x="4530436" y="2037969"/>
                  </a:cubicBezTo>
                  <a:cubicBezTo>
                    <a:pt x="4539267" y="2029139"/>
                    <a:pt x="4544291" y="2017188"/>
                    <a:pt x="4551218" y="2006797"/>
                  </a:cubicBezTo>
                  <a:cubicBezTo>
                    <a:pt x="4554547" y="1993480"/>
                    <a:pt x="4564546" y="1948967"/>
                    <a:pt x="4572000" y="1934060"/>
                  </a:cubicBezTo>
                  <a:cubicBezTo>
                    <a:pt x="4577585" y="1922890"/>
                    <a:pt x="4585855" y="1913278"/>
                    <a:pt x="4592782" y="1902887"/>
                  </a:cubicBezTo>
                  <a:cubicBezTo>
                    <a:pt x="4599647" y="1875425"/>
                    <a:pt x="4613563" y="1824452"/>
                    <a:pt x="4613563" y="1798978"/>
                  </a:cubicBezTo>
                  <a:cubicBezTo>
                    <a:pt x="4613563" y="1729619"/>
                    <a:pt x="4609180" y="1660258"/>
                    <a:pt x="4603172" y="1591160"/>
                  </a:cubicBezTo>
                  <a:cubicBezTo>
                    <a:pt x="4602223" y="1580248"/>
                    <a:pt x="4599624" y="1568540"/>
                    <a:pt x="4592782" y="1559987"/>
                  </a:cubicBezTo>
                  <a:cubicBezTo>
                    <a:pt x="4584981" y="1550235"/>
                    <a:pt x="4572000" y="1546133"/>
                    <a:pt x="4561609" y="1539206"/>
                  </a:cubicBezTo>
                  <a:cubicBezTo>
                    <a:pt x="4558145" y="1528815"/>
                    <a:pt x="4561936" y="1510289"/>
                    <a:pt x="4551218" y="1508033"/>
                  </a:cubicBezTo>
                  <a:cubicBezTo>
                    <a:pt x="4490116" y="1495169"/>
                    <a:pt x="4364182" y="1497642"/>
                    <a:pt x="4364182" y="1497642"/>
                  </a:cubicBezTo>
                </a:path>
              </a:pathLst>
            </a:custGeom>
            <a:ln w="762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9" name="Picture 14" descr="Slikovni rezultat za water in a cu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033" y="2379769"/>
              <a:ext cx="746330" cy="12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Prostoručno 19"/>
            <p:cNvSpPr/>
            <p:nvPr/>
          </p:nvSpPr>
          <p:spPr>
            <a:xfrm>
              <a:off x="3864687" y="1687674"/>
              <a:ext cx="2061717" cy="1127632"/>
            </a:xfrm>
            <a:custGeom>
              <a:avLst/>
              <a:gdLst>
                <a:gd name="connsiteX0" fmla="*/ 90482 w 2954925"/>
                <a:gd name="connsiteY0" fmla="*/ 795753 h 1616161"/>
                <a:gd name="connsiteX1" fmla="*/ 235955 w 2954925"/>
                <a:gd name="connsiteY1" fmla="*/ 151517 h 1616161"/>
                <a:gd name="connsiteX2" fmla="*/ 2116709 w 2954925"/>
                <a:gd name="connsiteY2" fmla="*/ 120344 h 1616161"/>
                <a:gd name="connsiteX3" fmla="*/ 2896027 w 2954925"/>
                <a:gd name="connsiteY3" fmla="*/ 1523117 h 1616161"/>
                <a:gd name="connsiteX4" fmla="*/ 2896027 w 2954925"/>
                <a:gd name="connsiteY4" fmla="*/ 1481553 h 161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4925" h="1616161">
                  <a:moveTo>
                    <a:pt x="90482" y="795753"/>
                  </a:moveTo>
                  <a:cubicBezTo>
                    <a:pt x="-5634" y="529919"/>
                    <a:pt x="-101749" y="264085"/>
                    <a:pt x="235955" y="151517"/>
                  </a:cubicBezTo>
                  <a:cubicBezTo>
                    <a:pt x="573659" y="38949"/>
                    <a:pt x="1673364" y="-108256"/>
                    <a:pt x="2116709" y="120344"/>
                  </a:cubicBezTo>
                  <a:cubicBezTo>
                    <a:pt x="2560054" y="348944"/>
                    <a:pt x="2766141" y="1296249"/>
                    <a:pt x="2896027" y="1523117"/>
                  </a:cubicBezTo>
                  <a:cubicBezTo>
                    <a:pt x="3025913" y="1749985"/>
                    <a:pt x="2901222" y="1491944"/>
                    <a:pt x="2896027" y="1481553"/>
                  </a:cubicBezTo>
                </a:path>
              </a:pathLst>
            </a:cu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21" name="Picture 8" descr="Slikovni rezultat za microbi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666" y="3292776"/>
              <a:ext cx="736398" cy="621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likovni rezultat za moisture sensor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49360">
              <a:off x="1865277" y="2472413"/>
              <a:ext cx="691723" cy="691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rostoručno 22"/>
            <p:cNvSpPr/>
            <p:nvPr/>
          </p:nvSpPr>
          <p:spPr>
            <a:xfrm>
              <a:off x="2079076" y="2235639"/>
              <a:ext cx="1423535" cy="1594993"/>
            </a:xfrm>
            <a:custGeom>
              <a:avLst/>
              <a:gdLst>
                <a:gd name="connsiteX0" fmla="*/ 0 w 1901315"/>
                <a:gd name="connsiteY0" fmla="*/ 384464 h 2286000"/>
                <a:gd name="connsiteX1" fmla="*/ 41564 w 1901315"/>
                <a:gd name="connsiteY1" fmla="*/ 322119 h 2286000"/>
                <a:gd name="connsiteX2" fmla="*/ 72736 w 1901315"/>
                <a:gd name="connsiteY2" fmla="*/ 280555 h 2286000"/>
                <a:gd name="connsiteX3" fmla="*/ 93518 w 1901315"/>
                <a:gd name="connsiteY3" fmla="*/ 218210 h 2286000"/>
                <a:gd name="connsiteX4" fmla="*/ 166255 w 1901315"/>
                <a:gd name="connsiteY4" fmla="*/ 124691 h 2286000"/>
                <a:gd name="connsiteX5" fmla="*/ 197427 w 1901315"/>
                <a:gd name="connsiteY5" fmla="*/ 103910 h 2286000"/>
                <a:gd name="connsiteX6" fmla="*/ 270164 w 1901315"/>
                <a:gd name="connsiteY6" fmla="*/ 62346 h 2286000"/>
                <a:gd name="connsiteX7" fmla="*/ 332509 w 1901315"/>
                <a:gd name="connsiteY7" fmla="*/ 31173 h 2286000"/>
                <a:gd name="connsiteX8" fmla="*/ 363682 w 1901315"/>
                <a:gd name="connsiteY8" fmla="*/ 10391 h 2286000"/>
                <a:gd name="connsiteX9" fmla="*/ 446809 w 1901315"/>
                <a:gd name="connsiteY9" fmla="*/ 0 h 2286000"/>
                <a:gd name="connsiteX10" fmla="*/ 716973 w 1901315"/>
                <a:gd name="connsiteY10" fmla="*/ 10391 h 2286000"/>
                <a:gd name="connsiteX11" fmla="*/ 789709 w 1901315"/>
                <a:gd name="connsiteY11" fmla="*/ 83128 h 2286000"/>
                <a:gd name="connsiteX12" fmla="*/ 810491 w 1901315"/>
                <a:gd name="connsiteY12" fmla="*/ 114300 h 2286000"/>
                <a:gd name="connsiteX13" fmla="*/ 831273 w 1901315"/>
                <a:gd name="connsiteY13" fmla="*/ 145473 h 2286000"/>
                <a:gd name="connsiteX14" fmla="*/ 862445 w 1901315"/>
                <a:gd name="connsiteY14" fmla="*/ 176646 h 2286000"/>
                <a:gd name="connsiteX15" fmla="*/ 893618 w 1901315"/>
                <a:gd name="connsiteY15" fmla="*/ 280555 h 2286000"/>
                <a:gd name="connsiteX16" fmla="*/ 935182 w 1901315"/>
                <a:gd name="connsiteY16" fmla="*/ 342900 h 2286000"/>
                <a:gd name="connsiteX17" fmla="*/ 945573 w 1901315"/>
                <a:gd name="connsiteY17" fmla="*/ 384464 h 2286000"/>
                <a:gd name="connsiteX18" fmla="*/ 955964 w 1901315"/>
                <a:gd name="connsiteY18" fmla="*/ 415637 h 2286000"/>
                <a:gd name="connsiteX19" fmla="*/ 966355 w 1901315"/>
                <a:gd name="connsiteY19" fmla="*/ 467591 h 2286000"/>
                <a:gd name="connsiteX20" fmla="*/ 997527 w 1901315"/>
                <a:gd name="connsiteY20" fmla="*/ 529937 h 2286000"/>
                <a:gd name="connsiteX21" fmla="*/ 1039091 w 1901315"/>
                <a:gd name="connsiteY21" fmla="*/ 665019 h 2286000"/>
                <a:gd name="connsiteX22" fmla="*/ 1049482 w 1901315"/>
                <a:gd name="connsiteY22" fmla="*/ 737755 h 2286000"/>
                <a:gd name="connsiteX23" fmla="*/ 1059873 w 1901315"/>
                <a:gd name="connsiteY23" fmla="*/ 789710 h 2286000"/>
                <a:gd name="connsiteX24" fmla="*/ 1070264 w 1901315"/>
                <a:gd name="connsiteY24" fmla="*/ 883228 h 2286000"/>
                <a:gd name="connsiteX25" fmla="*/ 1080655 w 1901315"/>
                <a:gd name="connsiteY25" fmla="*/ 924791 h 2286000"/>
                <a:gd name="connsiteX26" fmla="*/ 1101436 w 1901315"/>
                <a:gd name="connsiteY26" fmla="*/ 1028700 h 2286000"/>
                <a:gd name="connsiteX27" fmla="*/ 1111827 w 1901315"/>
                <a:gd name="connsiteY27" fmla="*/ 1091046 h 2286000"/>
                <a:gd name="connsiteX28" fmla="*/ 1132609 w 1901315"/>
                <a:gd name="connsiteY28" fmla="*/ 1236519 h 2286000"/>
                <a:gd name="connsiteX29" fmla="*/ 1153391 w 1901315"/>
                <a:gd name="connsiteY29" fmla="*/ 1298864 h 2286000"/>
                <a:gd name="connsiteX30" fmla="*/ 1174173 w 1901315"/>
                <a:gd name="connsiteY30" fmla="*/ 1496291 h 2286000"/>
                <a:gd name="connsiteX31" fmla="*/ 1184564 w 1901315"/>
                <a:gd name="connsiteY31" fmla="*/ 1548246 h 2286000"/>
                <a:gd name="connsiteX32" fmla="*/ 1205345 w 1901315"/>
                <a:gd name="connsiteY32" fmla="*/ 1610591 h 2286000"/>
                <a:gd name="connsiteX33" fmla="*/ 1236518 w 1901315"/>
                <a:gd name="connsiteY33" fmla="*/ 1766455 h 2286000"/>
                <a:gd name="connsiteX34" fmla="*/ 1246909 w 1901315"/>
                <a:gd name="connsiteY34" fmla="*/ 1839191 h 2286000"/>
                <a:gd name="connsiteX35" fmla="*/ 1267691 w 1901315"/>
                <a:gd name="connsiteY35" fmla="*/ 1911928 h 2286000"/>
                <a:gd name="connsiteX36" fmla="*/ 1278082 w 1901315"/>
                <a:gd name="connsiteY36" fmla="*/ 1963882 h 2286000"/>
                <a:gd name="connsiteX37" fmla="*/ 1319645 w 1901315"/>
                <a:gd name="connsiteY37" fmla="*/ 2078182 h 2286000"/>
                <a:gd name="connsiteX38" fmla="*/ 1340427 w 1901315"/>
                <a:gd name="connsiteY38" fmla="*/ 2140528 h 2286000"/>
                <a:gd name="connsiteX39" fmla="*/ 1371600 w 1901315"/>
                <a:gd name="connsiteY39" fmla="*/ 2202873 h 2286000"/>
                <a:gd name="connsiteX40" fmla="*/ 1402773 w 1901315"/>
                <a:gd name="connsiteY40" fmla="*/ 2234046 h 2286000"/>
                <a:gd name="connsiteX41" fmla="*/ 1652155 w 1901315"/>
                <a:gd name="connsiteY41" fmla="*/ 2244437 h 2286000"/>
                <a:gd name="connsiteX42" fmla="*/ 1745673 w 1901315"/>
                <a:gd name="connsiteY42" fmla="*/ 2275610 h 2286000"/>
                <a:gd name="connsiteX43" fmla="*/ 1776845 w 1901315"/>
                <a:gd name="connsiteY43" fmla="*/ 2286000 h 2286000"/>
                <a:gd name="connsiteX44" fmla="*/ 1891145 w 1901315"/>
                <a:gd name="connsiteY44" fmla="*/ 2275610 h 2286000"/>
                <a:gd name="connsiteX45" fmla="*/ 1839191 w 1901315"/>
                <a:gd name="connsiteY45" fmla="*/ 2265219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1315" h="2286000">
                  <a:moveTo>
                    <a:pt x="0" y="384464"/>
                  </a:moveTo>
                  <a:cubicBezTo>
                    <a:pt x="13855" y="363682"/>
                    <a:pt x="27241" y="342581"/>
                    <a:pt x="41564" y="322119"/>
                  </a:cubicBezTo>
                  <a:cubicBezTo>
                    <a:pt x="51495" y="307931"/>
                    <a:pt x="64991" y="296045"/>
                    <a:pt x="72736" y="280555"/>
                  </a:cubicBezTo>
                  <a:cubicBezTo>
                    <a:pt x="82533" y="260962"/>
                    <a:pt x="81367" y="236437"/>
                    <a:pt x="93518" y="218210"/>
                  </a:cubicBezTo>
                  <a:cubicBezTo>
                    <a:pt x="122483" y="174763"/>
                    <a:pt x="129629" y="155212"/>
                    <a:pt x="166255" y="124691"/>
                  </a:cubicBezTo>
                  <a:cubicBezTo>
                    <a:pt x="175849" y="116696"/>
                    <a:pt x="187833" y="111905"/>
                    <a:pt x="197427" y="103910"/>
                  </a:cubicBezTo>
                  <a:cubicBezTo>
                    <a:pt x="250490" y="59691"/>
                    <a:pt x="202884" y="79166"/>
                    <a:pt x="270164" y="62346"/>
                  </a:cubicBezTo>
                  <a:cubicBezTo>
                    <a:pt x="359493" y="2792"/>
                    <a:pt x="246474" y="74191"/>
                    <a:pt x="332509" y="31173"/>
                  </a:cubicBezTo>
                  <a:cubicBezTo>
                    <a:pt x="343679" y="25588"/>
                    <a:pt x="351634" y="13677"/>
                    <a:pt x="363682" y="10391"/>
                  </a:cubicBezTo>
                  <a:cubicBezTo>
                    <a:pt x="390623" y="3043"/>
                    <a:pt x="419100" y="3464"/>
                    <a:pt x="446809" y="0"/>
                  </a:cubicBezTo>
                  <a:cubicBezTo>
                    <a:pt x="536864" y="3464"/>
                    <a:pt x="627065" y="4190"/>
                    <a:pt x="716973" y="10391"/>
                  </a:cubicBezTo>
                  <a:cubicBezTo>
                    <a:pt x="761704" y="13476"/>
                    <a:pt x="765185" y="46342"/>
                    <a:pt x="789709" y="83128"/>
                  </a:cubicBezTo>
                  <a:lnTo>
                    <a:pt x="810491" y="114300"/>
                  </a:lnTo>
                  <a:cubicBezTo>
                    <a:pt x="817418" y="124691"/>
                    <a:pt x="822442" y="136642"/>
                    <a:pt x="831273" y="145473"/>
                  </a:cubicBezTo>
                  <a:lnTo>
                    <a:pt x="862445" y="176646"/>
                  </a:lnTo>
                  <a:cubicBezTo>
                    <a:pt x="868254" y="199881"/>
                    <a:pt x="883498" y="265376"/>
                    <a:pt x="893618" y="280555"/>
                  </a:cubicBezTo>
                  <a:lnTo>
                    <a:pt x="935182" y="342900"/>
                  </a:lnTo>
                  <a:cubicBezTo>
                    <a:pt x="938646" y="356755"/>
                    <a:pt x="941650" y="370732"/>
                    <a:pt x="945573" y="384464"/>
                  </a:cubicBezTo>
                  <a:cubicBezTo>
                    <a:pt x="948582" y="394996"/>
                    <a:pt x="953307" y="405011"/>
                    <a:pt x="955964" y="415637"/>
                  </a:cubicBezTo>
                  <a:cubicBezTo>
                    <a:pt x="960247" y="432771"/>
                    <a:pt x="960154" y="451054"/>
                    <a:pt x="966355" y="467591"/>
                  </a:cubicBezTo>
                  <a:cubicBezTo>
                    <a:pt x="1013646" y="593702"/>
                    <a:pt x="965265" y="411642"/>
                    <a:pt x="997527" y="529937"/>
                  </a:cubicBezTo>
                  <a:cubicBezTo>
                    <a:pt x="1030063" y="649235"/>
                    <a:pt x="1002980" y="574741"/>
                    <a:pt x="1039091" y="665019"/>
                  </a:cubicBezTo>
                  <a:cubicBezTo>
                    <a:pt x="1042555" y="689264"/>
                    <a:pt x="1045456" y="713597"/>
                    <a:pt x="1049482" y="737755"/>
                  </a:cubicBezTo>
                  <a:cubicBezTo>
                    <a:pt x="1052386" y="755176"/>
                    <a:pt x="1057375" y="772226"/>
                    <a:pt x="1059873" y="789710"/>
                  </a:cubicBezTo>
                  <a:cubicBezTo>
                    <a:pt x="1064309" y="820759"/>
                    <a:pt x="1065495" y="852228"/>
                    <a:pt x="1070264" y="883228"/>
                  </a:cubicBezTo>
                  <a:cubicBezTo>
                    <a:pt x="1072436" y="897343"/>
                    <a:pt x="1077663" y="910827"/>
                    <a:pt x="1080655" y="924791"/>
                  </a:cubicBezTo>
                  <a:cubicBezTo>
                    <a:pt x="1088056" y="959329"/>
                    <a:pt x="1095629" y="993858"/>
                    <a:pt x="1101436" y="1028700"/>
                  </a:cubicBezTo>
                  <a:cubicBezTo>
                    <a:pt x="1104900" y="1049482"/>
                    <a:pt x="1109042" y="1070162"/>
                    <a:pt x="1111827" y="1091046"/>
                  </a:cubicBezTo>
                  <a:cubicBezTo>
                    <a:pt x="1118779" y="1143187"/>
                    <a:pt x="1119102" y="1186992"/>
                    <a:pt x="1132609" y="1236519"/>
                  </a:cubicBezTo>
                  <a:cubicBezTo>
                    <a:pt x="1138373" y="1257653"/>
                    <a:pt x="1146464" y="1278082"/>
                    <a:pt x="1153391" y="1298864"/>
                  </a:cubicBezTo>
                  <a:cubicBezTo>
                    <a:pt x="1161193" y="1392484"/>
                    <a:pt x="1160598" y="1414844"/>
                    <a:pt x="1174173" y="1496291"/>
                  </a:cubicBezTo>
                  <a:cubicBezTo>
                    <a:pt x="1177077" y="1513712"/>
                    <a:pt x="1179917" y="1531207"/>
                    <a:pt x="1184564" y="1548246"/>
                  </a:cubicBezTo>
                  <a:cubicBezTo>
                    <a:pt x="1190328" y="1569380"/>
                    <a:pt x="1205345" y="1610591"/>
                    <a:pt x="1205345" y="1610591"/>
                  </a:cubicBezTo>
                  <a:cubicBezTo>
                    <a:pt x="1230714" y="1838912"/>
                    <a:pt x="1197046" y="1595412"/>
                    <a:pt x="1236518" y="1766455"/>
                  </a:cubicBezTo>
                  <a:cubicBezTo>
                    <a:pt x="1242025" y="1790319"/>
                    <a:pt x="1242528" y="1815095"/>
                    <a:pt x="1246909" y="1839191"/>
                  </a:cubicBezTo>
                  <a:cubicBezTo>
                    <a:pt x="1259866" y="1910456"/>
                    <a:pt x="1252853" y="1852577"/>
                    <a:pt x="1267691" y="1911928"/>
                  </a:cubicBezTo>
                  <a:cubicBezTo>
                    <a:pt x="1271974" y="1929062"/>
                    <a:pt x="1273435" y="1946843"/>
                    <a:pt x="1278082" y="1963882"/>
                  </a:cubicBezTo>
                  <a:cubicBezTo>
                    <a:pt x="1294620" y="2024520"/>
                    <a:pt x="1299364" y="2022409"/>
                    <a:pt x="1319645" y="2078182"/>
                  </a:cubicBezTo>
                  <a:cubicBezTo>
                    <a:pt x="1327131" y="2098769"/>
                    <a:pt x="1333500" y="2119746"/>
                    <a:pt x="1340427" y="2140528"/>
                  </a:cubicBezTo>
                  <a:cubicBezTo>
                    <a:pt x="1350841" y="2171769"/>
                    <a:pt x="1349219" y="2176016"/>
                    <a:pt x="1371600" y="2202873"/>
                  </a:cubicBezTo>
                  <a:cubicBezTo>
                    <a:pt x="1381008" y="2214162"/>
                    <a:pt x="1388237" y="2231892"/>
                    <a:pt x="1402773" y="2234046"/>
                  </a:cubicBezTo>
                  <a:cubicBezTo>
                    <a:pt x="1485074" y="2246239"/>
                    <a:pt x="1569028" y="2240973"/>
                    <a:pt x="1652155" y="2244437"/>
                  </a:cubicBezTo>
                  <a:lnTo>
                    <a:pt x="1745673" y="2275610"/>
                  </a:lnTo>
                  <a:lnTo>
                    <a:pt x="1776845" y="2286000"/>
                  </a:lnTo>
                  <a:cubicBezTo>
                    <a:pt x="1814945" y="2282537"/>
                    <a:pt x="1854360" y="2286120"/>
                    <a:pt x="1891145" y="2275610"/>
                  </a:cubicBezTo>
                  <a:cubicBezTo>
                    <a:pt x="1930456" y="2264379"/>
                    <a:pt x="1843433" y="2265219"/>
                    <a:pt x="1839191" y="2265219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4" name="Prostoručno 23"/>
            <p:cNvSpPr/>
            <p:nvPr/>
          </p:nvSpPr>
          <p:spPr>
            <a:xfrm>
              <a:off x="2279667" y="2304347"/>
              <a:ext cx="1373669" cy="1526284"/>
            </a:xfrm>
            <a:custGeom>
              <a:avLst/>
              <a:gdLst>
                <a:gd name="connsiteX0" fmla="*/ 0 w 1901315"/>
                <a:gd name="connsiteY0" fmla="*/ 384464 h 2286000"/>
                <a:gd name="connsiteX1" fmla="*/ 41564 w 1901315"/>
                <a:gd name="connsiteY1" fmla="*/ 322119 h 2286000"/>
                <a:gd name="connsiteX2" fmla="*/ 72736 w 1901315"/>
                <a:gd name="connsiteY2" fmla="*/ 280555 h 2286000"/>
                <a:gd name="connsiteX3" fmla="*/ 93518 w 1901315"/>
                <a:gd name="connsiteY3" fmla="*/ 218210 h 2286000"/>
                <a:gd name="connsiteX4" fmla="*/ 166255 w 1901315"/>
                <a:gd name="connsiteY4" fmla="*/ 124691 h 2286000"/>
                <a:gd name="connsiteX5" fmla="*/ 197427 w 1901315"/>
                <a:gd name="connsiteY5" fmla="*/ 103910 h 2286000"/>
                <a:gd name="connsiteX6" fmla="*/ 270164 w 1901315"/>
                <a:gd name="connsiteY6" fmla="*/ 62346 h 2286000"/>
                <a:gd name="connsiteX7" fmla="*/ 332509 w 1901315"/>
                <a:gd name="connsiteY7" fmla="*/ 31173 h 2286000"/>
                <a:gd name="connsiteX8" fmla="*/ 363682 w 1901315"/>
                <a:gd name="connsiteY8" fmla="*/ 10391 h 2286000"/>
                <a:gd name="connsiteX9" fmla="*/ 446809 w 1901315"/>
                <a:gd name="connsiteY9" fmla="*/ 0 h 2286000"/>
                <a:gd name="connsiteX10" fmla="*/ 716973 w 1901315"/>
                <a:gd name="connsiteY10" fmla="*/ 10391 h 2286000"/>
                <a:gd name="connsiteX11" fmla="*/ 789709 w 1901315"/>
                <a:gd name="connsiteY11" fmla="*/ 83128 h 2286000"/>
                <a:gd name="connsiteX12" fmla="*/ 810491 w 1901315"/>
                <a:gd name="connsiteY12" fmla="*/ 114300 h 2286000"/>
                <a:gd name="connsiteX13" fmla="*/ 831273 w 1901315"/>
                <a:gd name="connsiteY13" fmla="*/ 145473 h 2286000"/>
                <a:gd name="connsiteX14" fmla="*/ 862445 w 1901315"/>
                <a:gd name="connsiteY14" fmla="*/ 176646 h 2286000"/>
                <a:gd name="connsiteX15" fmla="*/ 893618 w 1901315"/>
                <a:gd name="connsiteY15" fmla="*/ 280555 h 2286000"/>
                <a:gd name="connsiteX16" fmla="*/ 935182 w 1901315"/>
                <a:gd name="connsiteY16" fmla="*/ 342900 h 2286000"/>
                <a:gd name="connsiteX17" fmla="*/ 945573 w 1901315"/>
                <a:gd name="connsiteY17" fmla="*/ 384464 h 2286000"/>
                <a:gd name="connsiteX18" fmla="*/ 955964 w 1901315"/>
                <a:gd name="connsiteY18" fmla="*/ 415637 h 2286000"/>
                <a:gd name="connsiteX19" fmla="*/ 966355 w 1901315"/>
                <a:gd name="connsiteY19" fmla="*/ 467591 h 2286000"/>
                <a:gd name="connsiteX20" fmla="*/ 997527 w 1901315"/>
                <a:gd name="connsiteY20" fmla="*/ 529937 h 2286000"/>
                <a:gd name="connsiteX21" fmla="*/ 1039091 w 1901315"/>
                <a:gd name="connsiteY21" fmla="*/ 665019 h 2286000"/>
                <a:gd name="connsiteX22" fmla="*/ 1049482 w 1901315"/>
                <a:gd name="connsiteY22" fmla="*/ 737755 h 2286000"/>
                <a:gd name="connsiteX23" fmla="*/ 1059873 w 1901315"/>
                <a:gd name="connsiteY23" fmla="*/ 789710 h 2286000"/>
                <a:gd name="connsiteX24" fmla="*/ 1070264 w 1901315"/>
                <a:gd name="connsiteY24" fmla="*/ 883228 h 2286000"/>
                <a:gd name="connsiteX25" fmla="*/ 1080655 w 1901315"/>
                <a:gd name="connsiteY25" fmla="*/ 924791 h 2286000"/>
                <a:gd name="connsiteX26" fmla="*/ 1101436 w 1901315"/>
                <a:gd name="connsiteY26" fmla="*/ 1028700 h 2286000"/>
                <a:gd name="connsiteX27" fmla="*/ 1111827 w 1901315"/>
                <a:gd name="connsiteY27" fmla="*/ 1091046 h 2286000"/>
                <a:gd name="connsiteX28" fmla="*/ 1132609 w 1901315"/>
                <a:gd name="connsiteY28" fmla="*/ 1236519 h 2286000"/>
                <a:gd name="connsiteX29" fmla="*/ 1153391 w 1901315"/>
                <a:gd name="connsiteY29" fmla="*/ 1298864 h 2286000"/>
                <a:gd name="connsiteX30" fmla="*/ 1174173 w 1901315"/>
                <a:gd name="connsiteY30" fmla="*/ 1496291 h 2286000"/>
                <a:gd name="connsiteX31" fmla="*/ 1184564 w 1901315"/>
                <a:gd name="connsiteY31" fmla="*/ 1548246 h 2286000"/>
                <a:gd name="connsiteX32" fmla="*/ 1205345 w 1901315"/>
                <a:gd name="connsiteY32" fmla="*/ 1610591 h 2286000"/>
                <a:gd name="connsiteX33" fmla="*/ 1236518 w 1901315"/>
                <a:gd name="connsiteY33" fmla="*/ 1766455 h 2286000"/>
                <a:gd name="connsiteX34" fmla="*/ 1246909 w 1901315"/>
                <a:gd name="connsiteY34" fmla="*/ 1839191 h 2286000"/>
                <a:gd name="connsiteX35" fmla="*/ 1267691 w 1901315"/>
                <a:gd name="connsiteY35" fmla="*/ 1911928 h 2286000"/>
                <a:gd name="connsiteX36" fmla="*/ 1278082 w 1901315"/>
                <a:gd name="connsiteY36" fmla="*/ 1963882 h 2286000"/>
                <a:gd name="connsiteX37" fmla="*/ 1319645 w 1901315"/>
                <a:gd name="connsiteY37" fmla="*/ 2078182 h 2286000"/>
                <a:gd name="connsiteX38" fmla="*/ 1340427 w 1901315"/>
                <a:gd name="connsiteY38" fmla="*/ 2140528 h 2286000"/>
                <a:gd name="connsiteX39" fmla="*/ 1371600 w 1901315"/>
                <a:gd name="connsiteY39" fmla="*/ 2202873 h 2286000"/>
                <a:gd name="connsiteX40" fmla="*/ 1402773 w 1901315"/>
                <a:gd name="connsiteY40" fmla="*/ 2234046 h 2286000"/>
                <a:gd name="connsiteX41" fmla="*/ 1652155 w 1901315"/>
                <a:gd name="connsiteY41" fmla="*/ 2244437 h 2286000"/>
                <a:gd name="connsiteX42" fmla="*/ 1745673 w 1901315"/>
                <a:gd name="connsiteY42" fmla="*/ 2275610 h 2286000"/>
                <a:gd name="connsiteX43" fmla="*/ 1776845 w 1901315"/>
                <a:gd name="connsiteY43" fmla="*/ 2286000 h 2286000"/>
                <a:gd name="connsiteX44" fmla="*/ 1891145 w 1901315"/>
                <a:gd name="connsiteY44" fmla="*/ 2275610 h 2286000"/>
                <a:gd name="connsiteX45" fmla="*/ 1839191 w 1901315"/>
                <a:gd name="connsiteY45" fmla="*/ 2265219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01315" h="2286000">
                  <a:moveTo>
                    <a:pt x="0" y="384464"/>
                  </a:moveTo>
                  <a:cubicBezTo>
                    <a:pt x="13855" y="363682"/>
                    <a:pt x="27241" y="342581"/>
                    <a:pt x="41564" y="322119"/>
                  </a:cubicBezTo>
                  <a:cubicBezTo>
                    <a:pt x="51495" y="307931"/>
                    <a:pt x="64991" y="296045"/>
                    <a:pt x="72736" y="280555"/>
                  </a:cubicBezTo>
                  <a:cubicBezTo>
                    <a:pt x="82533" y="260962"/>
                    <a:pt x="81367" y="236437"/>
                    <a:pt x="93518" y="218210"/>
                  </a:cubicBezTo>
                  <a:cubicBezTo>
                    <a:pt x="122483" y="174763"/>
                    <a:pt x="129629" y="155212"/>
                    <a:pt x="166255" y="124691"/>
                  </a:cubicBezTo>
                  <a:cubicBezTo>
                    <a:pt x="175849" y="116696"/>
                    <a:pt x="187833" y="111905"/>
                    <a:pt x="197427" y="103910"/>
                  </a:cubicBezTo>
                  <a:cubicBezTo>
                    <a:pt x="250490" y="59691"/>
                    <a:pt x="202884" y="79166"/>
                    <a:pt x="270164" y="62346"/>
                  </a:cubicBezTo>
                  <a:cubicBezTo>
                    <a:pt x="359493" y="2792"/>
                    <a:pt x="246474" y="74191"/>
                    <a:pt x="332509" y="31173"/>
                  </a:cubicBezTo>
                  <a:cubicBezTo>
                    <a:pt x="343679" y="25588"/>
                    <a:pt x="351634" y="13677"/>
                    <a:pt x="363682" y="10391"/>
                  </a:cubicBezTo>
                  <a:cubicBezTo>
                    <a:pt x="390623" y="3043"/>
                    <a:pt x="419100" y="3464"/>
                    <a:pt x="446809" y="0"/>
                  </a:cubicBezTo>
                  <a:cubicBezTo>
                    <a:pt x="536864" y="3464"/>
                    <a:pt x="627065" y="4190"/>
                    <a:pt x="716973" y="10391"/>
                  </a:cubicBezTo>
                  <a:cubicBezTo>
                    <a:pt x="761704" y="13476"/>
                    <a:pt x="765185" y="46342"/>
                    <a:pt x="789709" y="83128"/>
                  </a:cubicBezTo>
                  <a:lnTo>
                    <a:pt x="810491" y="114300"/>
                  </a:lnTo>
                  <a:cubicBezTo>
                    <a:pt x="817418" y="124691"/>
                    <a:pt x="822442" y="136642"/>
                    <a:pt x="831273" y="145473"/>
                  </a:cubicBezTo>
                  <a:lnTo>
                    <a:pt x="862445" y="176646"/>
                  </a:lnTo>
                  <a:cubicBezTo>
                    <a:pt x="868254" y="199881"/>
                    <a:pt x="883498" y="265376"/>
                    <a:pt x="893618" y="280555"/>
                  </a:cubicBezTo>
                  <a:lnTo>
                    <a:pt x="935182" y="342900"/>
                  </a:lnTo>
                  <a:cubicBezTo>
                    <a:pt x="938646" y="356755"/>
                    <a:pt x="941650" y="370732"/>
                    <a:pt x="945573" y="384464"/>
                  </a:cubicBezTo>
                  <a:cubicBezTo>
                    <a:pt x="948582" y="394996"/>
                    <a:pt x="953307" y="405011"/>
                    <a:pt x="955964" y="415637"/>
                  </a:cubicBezTo>
                  <a:cubicBezTo>
                    <a:pt x="960247" y="432771"/>
                    <a:pt x="960154" y="451054"/>
                    <a:pt x="966355" y="467591"/>
                  </a:cubicBezTo>
                  <a:cubicBezTo>
                    <a:pt x="1013646" y="593702"/>
                    <a:pt x="965265" y="411642"/>
                    <a:pt x="997527" y="529937"/>
                  </a:cubicBezTo>
                  <a:cubicBezTo>
                    <a:pt x="1030063" y="649235"/>
                    <a:pt x="1002980" y="574741"/>
                    <a:pt x="1039091" y="665019"/>
                  </a:cubicBezTo>
                  <a:cubicBezTo>
                    <a:pt x="1042555" y="689264"/>
                    <a:pt x="1045456" y="713597"/>
                    <a:pt x="1049482" y="737755"/>
                  </a:cubicBezTo>
                  <a:cubicBezTo>
                    <a:pt x="1052386" y="755176"/>
                    <a:pt x="1057375" y="772226"/>
                    <a:pt x="1059873" y="789710"/>
                  </a:cubicBezTo>
                  <a:cubicBezTo>
                    <a:pt x="1064309" y="820759"/>
                    <a:pt x="1065495" y="852228"/>
                    <a:pt x="1070264" y="883228"/>
                  </a:cubicBezTo>
                  <a:cubicBezTo>
                    <a:pt x="1072436" y="897343"/>
                    <a:pt x="1077663" y="910827"/>
                    <a:pt x="1080655" y="924791"/>
                  </a:cubicBezTo>
                  <a:cubicBezTo>
                    <a:pt x="1088056" y="959329"/>
                    <a:pt x="1095629" y="993858"/>
                    <a:pt x="1101436" y="1028700"/>
                  </a:cubicBezTo>
                  <a:cubicBezTo>
                    <a:pt x="1104900" y="1049482"/>
                    <a:pt x="1109042" y="1070162"/>
                    <a:pt x="1111827" y="1091046"/>
                  </a:cubicBezTo>
                  <a:cubicBezTo>
                    <a:pt x="1118779" y="1143187"/>
                    <a:pt x="1119102" y="1186992"/>
                    <a:pt x="1132609" y="1236519"/>
                  </a:cubicBezTo>
                  <a:cubicBezTo>
                    <a:pt x="1138373" y="1257653"/>
                    <a:pt x="1146464" y="1278082"/>
                    <a:pt x="1153391" y="1298864"/>
                  </a:cubicBezTo>
                  <a:cubicBezTo>
                    <a:pt x="1161193" y="1392484"/>
                    <a:pt x="1160598" y="1414844"/>
                    <a:pt x="1174173" y="1496291"/>
                  </a:cubicBezTo>
                  <a:cubicBezTo>
                    <a:pt x="1177077" y="1513712"/>
                    <a:pt x="1179917" y="1531207"/>
                    <a:pt x="1184564" y="1548246"/>
                  </a:cubicBezTo>
                  <a:cubicBezTo>
                    <a:pt x="1190328" y="1569380"/>
                    <a:pt x="1205345" y="1610591"/>
                    <a:pt x="1205345" y="1610591"/>
                  </a:cubicBezTo>
                  <a:cubicBezTo>
                    <a:pt x="1230714" y="1838912"/>
                    <a:pt x="1197046" y="1595412"/>
                    <a:pt x="1236518" y="1766455"/>
                  </a:cubicBezTo>
                  <a:cubicBezTo>
                    <a:pt x="1242025" y="1790319"/>
                    <a:pt x="1242528" y="1815095"/>
                    <a:pt x="1246909" y="1839191"/>
                  </a:cubicBezTo>
                  <a:cubicBezTo>
                    <a:pt x="1259866" y="1910456"/>
                    <a:pt x="1252853" y="1852577"/>
                    <a:pt x="1267691" y="1911928"/>
                  </a:cubicBezTo>
                  <a:cubicBezTo>
                    <a:pt x="1271974" y="1929062"/>
                    <a:pt x="1273435" y="1946843"/>
                    <a:pt x="1278082" y="1963882"/>
                  </a:cubicBezTo>
                  <a:cubicBezTo>
                    <a:pt x="1294620" y="2024520"/>
                    <a:pt x="1299364" y="2022409"/>
                    <a:pt x="1319645" y="2078182"/>
                  </a:cubicBezTo>
                  <a:cubicBezTo>
                    <a:pt x="1327131" y="2098769"/>
                    <a:pt x="1333500" y="2119746"/>
                    <a:pt x="1340427" y="2140528"/>
                  </a:cubicBezTo>
                  <a:cubicBezTo>
                    <a:pt x="1350841" y="2171769"/>
                    <a:pt x="1349219" y="2176016"/>
                    <a:pt x="1371600" y="2202873"/>
                  </a:cubicBezTo>
                  <a:cubicBezTo>
                    <a:pt x="1381008" y="2214162"/>
                    <a:pt x="1388237" y="2231892"/>
                    <a:pt x="1402773" y="2234046"/>
                  </a:cubicBezTo>
                  <a:cubicBezTo>
                    <a:pt x="1485074" y="2246239"/>
                    <a:pt x="1569028" y="2240973"/>
                    <a:pt x="1652155" y="2244437"/>
                  </a:cubicBezTo>
                  <a:lnTo>
                    <a:pt x="1745673" y="2275610"/>
                  </a:lnTo>
                  <a:lnTo>
                    <a:pt x="1776845" y="2286000"/>
                  </a:lnTo>
                  <a:cubicBezTo>
                    <a:pt x="1814945" y="2282537"/>
                    <a:pt x="1854360" y="2286120"/>
                    <a:pt x="1891145" y="2275610"/>
                  </a:cubicBezTo>
                  <a:cubicBezTo>
                    <a:pt x="1930456" y="2264379"/>
                    <a:pt x="1843433" y="2265219"/>
                    <a:pt x="1839191" y="2265219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25" name="Picture 12" descr="Slikovni rezultat za water pump microbit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6667" r="90000">
                          <a14:foregroundMark x1="6667" y1="61000" x2="8333" y2="54333"/>
                          <a14:backgroundMark x1="45000" y1="40333" x2="54000" y2="62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41" r="45328" b="20223"/>
            <a:stretch/>
          </p:blipFill>
          <p:spPr bwMode="auto">
            <a:xfrm>
              <a:off x="3840333" y="2087587"/>
              <a:ext cx="631764" cy="491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Prostoručno 25"/>
            <p:cNvSpPr/>
            <p:nvPr/>
          </p:nvSpPr>
          <p:spPr>
            <a:xfrm>
              <a:off x="4413566" y="2286389"/>
              <a:ext cx="645247" cy="1138245"/>
            </a:xfrm>
            <a:custGeom>
              <a:avLst/>
              <a:gdLst>
                <a:gd name="connsiteX0" fmla="*/ 0 w 924791"/>
                <a:gd name="connsiteY0" fmla="*/ 0 h 1631372"/>
                <a:gd name="connsiteX1" fmla="*/ 166254 w 924791"/>
                <a:gd name="connsiteY1" fmla="*/ 20782 h 1631372"/>
                <a:gd name="connsiteX2" fmla="*/ 228600 w 924791"/>
                <a:gd name="connsiteY2" fmla="*/ 51954 h 1631372"/>
                <a:gd name="connsiteX3" fmla="*/ 290945 w 924791"/>
                <a:gd name="connsiteY3" fmla="*/ 62345 h 1631372"/>
                <a:gd name="connsiteX4" fmla="*/ 353291 w 924791"/>
                <a:gd name="connsiteY4" fmla="*/ 93518 h 1631372"/>
                <a:gd name="connsiteX5" fmla="*/ 415636 w 924791"/>
                <a:gd name="connsiteY5" fmla="*/ 114300 h 1631372"/>
                <a:gd name="connsiteX6" fmla="*/ 488372 w 924791"/>
                <a:gd name="connsiteY6" fmla="*/ 176645 h 1631372"/>
                <a:gd name="connsiteX7" fmla="*/ 509154 w 924791"/>
                <a:gd name="connsiteY7" fmla="*/ 207818 h 1631372"/>
                <a:gd name="connsiteX8" fmla="*/ 540327 w 924791"/>
                <a:gd name="connsiteY8" fmla="*/ 238991 h 1631372"/>
                <a:gd name="connsiteX9" fmla="*/ 581891 w 924791"/>
                <a:gd name="connsiteY9" fmla="*/ 301336 h 1631372"/>
                <a:gd name="connsiteX10" fmla="*/ 644236 w 924791"/>
                <a:gd name="connsiteY10" fmla="*/ 363682 h 1631372"/>
                <a:gd name="connsiteX11" fmla="*/ 685800 w 924791"/>
                <a:gd name="connsiteY11" fmla="*/ 415636 h 1631372"/>
                <a:gd name="connsiteX12" fmla="*/ 696191 w 924791"/>
                <a:gd name="connsiteY12" fmla="*/ 446809 h 1631372"/>
                <a:gd name="connsiteX13" fmla="*/ 737754 w 924791"/>
                <a:gd name="connsiteY13" fmla="*/ 509154 h 1631372"/>
                <a:gd name="connsiteX14" fmla="*/ 768927 w 924791"/>
                <a:gd name="connsiteY14" fmla="*/ 571500 h 1631372"/>
                <a:gd name="connsiteX15" fmla="*/ 779318 w 924791"/>
                <a:gd name="connsiteY15" fmla="*/ 602672 h 1631372"/>
                <a:gd name="connsiteX16" fmla="*/ 820882 w 924791"/>
                <a:gd name="connsiteY16" fmla="*/ 696191 h 1631372"/>
                <a:gd name="connsiteX17" fmla="*/ 841663 w 924791"/>
                <a:gd name="connsiteY17" fmla="*/ 800100 h 1631372"/>
                <a:gd name="connsiteX18" fmla="*/ 852054 w 924791"/>
                <a:gd name="connsiteY18" fmla="*/ 841663 h 1631372"/>
                <a:gd name="connsiteX19" fmla="*/ 862445 w 924791"/>
                <a:gd name="connsiteY19" fmla="*/ 904009 h 1631372"/>
                <a:gd name="connsiteX20" fmla="*/ 872836 w 924791"/>
                <a:gd name="connsiteY20" fmla="*/ 976745 h 1631372"/>
                <a:gd name="connsiteX21" fmla="*/ 893618 w 924791"/>
                <a:gd name="connsiteY21" fmla="*/ 1049482 h 1631372"/>
                <a:gd name="connsiteX22" fmla="*/ 914400 w 924791"/>
                <a:gd name="connsiteY22" fmla="*/ 1122218 h 1631372"/>
                <a:gd name="connsiteX23" fmla="*/ 924791 w 924791"/>
                <a:gd name="connsiteY23" fmla="*/ 1205345 h 1631372"/>
                <a:gd name="connsiteX24" fmla="*/ 914400 w 924791"/>
                <a:gd name="connsiteY24" fmla="*/ 1454727 h 1631372"/>
                <a:gd name="connsiteX25" fmla="*/ 893618 w 924791"/>
                <a:gd name="connsiteY25" fmla="*/ 1485900 h 1631372"/>
                <a:gd name="connsiteX26" fmla="*/ 862445 w 924791"/>
                <a:gd name="connsiteY26" fmla="*/ 1496291 h 1631372"/>
                <a:gd name="connsiteX27" fmla="*/ 768927 w 924791"/>
                <a:gd name="connsiteY27" fmla="*/ 1537854 h 1631372"/>
                <a:gd name="connsiteX28" fmla="*/ 737754 w 924791"/>
                <a:gd name="connsiteY28" fmla="*/ 1548245 h 1631372"/>
                <a:gd name="connsiteX29" fmla="*/ 716972 w 924791"/>
                <a:gd name="connsiteY29" fmla="*/ 1579418 h 1631372"/>
                <a:gd name="connsiteX30" fmla="*/ 623454 w 924791"/>
                <a:gd name="connsiteY30" fmla="*/ 1620982 h 1631372"/>
                <a:gd name="connsiteX31" fmla="*/ 623454 w 924791"/>
                <a:gd name="connsiteY31" fmla="*/ 1631372 h 163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24791" h="1631372">
                  <a:moveTo>
                    <a:pt x="0" y="0"/>
                  </a:moveTo>
                  <a:cubicBezTo>
                    <a:pt x="55418" y="6927"/>
                    <a:pt x="111088" y="12072"/>
                    <a:pt x="166254" y="20782"/>
                  </a:cubicBezTo>
                  <a:cubicBezTo>
                    <a:pt x="233392" y="31383"/>
                    <a:pt x="160815" y="29359"/>
                    <a:pt x="228600" y="51954"/>
                  </a:cubicBezTo>
                  <a:cubicBezTo>
                    <a:pt x="248587" y="58616"/>
                    <a:pt x="270378" y="57775"/>
                    <a:pt x="290945" y="62345"/>
                  </a:cubicBezTo>
                  <a:cubicBezTo>
                    <a:pt x="347788" y="74977"/>
                    <a:pt x="297244" y="68608"/>
                    <a:pt x="353291" y="93518"/>
                  </a:cubicBezTo>
                  <a:cubicBezTo>
                    <a:pt x="373309" y="102415"/>
                    <a:pt x="415636" y="114300"/>
                    <a:pt x="415636" y="114300"/>
                  </a:cubicBezTo>
                  <a:cubicBezTo>
                    <a:pt x="463121" y="185526"/>
                    <a:pt x="400642" y="101447"/>
                    <a:pt x="488372" y="176645"/>
                  </a:cubicBezTo>
                  <a:cubicBezTo>
                    <a:pt x="497854" y="184772"/>
                    <a:pt x="501159" y="198224"/>
                    <a:pt x="509154" y="207818"/>
                  </a:cubicBezTo>
                  <a:cubicBezTo>
                    <a:pt x="518562" y="219107"/>
                    <a:pt x="531305" y="227391"/>
                    <a:pt x="540327" y="238991"/>
                  </a:cubicBezTo>
                  <a:cubicBezTo>
                    <a:pt x="555661" y="258706"/>
                    <a:pt x="564230" y="283675"/>
                    <a:pt x="581891" y="301336"/>
                  </a:cubicBezTo>
                  <a:lnTo>
                    <a:pt x="644236" y="363682"/>
                  </a:lnTo>
                  <a:cubicBezTo>
                    <a:pt x="670354" y="442035"/>
                    <a:pt x="632084" y="348491"/>
                    <a:pt x="685800" y="415636"/>
                  </a:cubicBezTo>
                  <a:cubicBezTo>
                    <a:pt x="692642" y="424189"/>
                    <a:pt x="690872" y="437234"/>
                    <a:pt x="696191" y="446809"/>
                  </a:cubicBezTo>
                  <a:cubicBezTo>
                    <a:pt x="708321" y="468642"/>
                    <a:pt x="737754" y="509154"/>
                    <a:pt x="737754" y="509154"/>
                  </a:cubicBezTo>
                  <a:cubicBezTo>
                    <a:pt x="763871" y="587505"/>
                    <a:pt x="728642" y="490931"/>
                    <a:pt x="768927" y="571500"/>
                  </a:cubicBezTo>
                  <a:cubicBezTo>
                    <a:pt x="773825" y="581296"/>
                    <a:pt x="774420" y="592876"/>
                    <a:pt x="779318" y="602672"/>
                  </a:cubicBezTo>
                  <a:cubicBezTo>
                    <a:pt x="808340" y="660715"/>
                    <a:pt x="803012" y="606837"/>
                    <a:pt x="820882" y="696191"/>
                  </a:cubicBezTo>
                  <a:cubicBezTo>
                    <a:pt x="827809" y="730827"/>
                    <a:pt x="833096" y="765832"/>
                    <a:pt x="841663" y="800100"/>
                  </a:cubicBezTo>
                  <a:cubicBezTo>
                    <a:pt x="845127" y="813954"/>
                    <a:pt x="849253" y="827660"/>
                    <a:pt x="852054" y="841663"/>
                  </a:cubicBezTo>
                  <a:cubicBezTo>
                    <a:pt x="856186" y="862323"/>
                    <a:pt x="859241" y="883185"/>
                    <a:pt x="862445" y="904009"/>
                  </a:cubicBezTo>
                  <a:cubicBezTo>
                    <a:pt x="866169" y="928216"/>
                    <a:pt x="867704" y="952797"/>
                    <a:pt x="872836" y="976745"/>
                  </a:cubicBezTo>
                  <a:cubicBezTo>
                    <a:pt x="878119" y="1001401"/>
                    <a:pt x="886372" y="1025330"/>
                    <a:pt x="893618" y="1049482"/>
                  </a:cubicBezTo>
                  <a:cubicBezTo>
                    <a:pt x="902884" y="1080369"/>
                    <a:pt x="908708" y="1088065"/>
                    <a:pt x="914400" y="1122218"/>
                  </a:cubicBezTo>
                  <a:cubicBezTo>
                    <a:pt x="918991" y="1149763"/>
                    <a:pt x="921327" y="1177636"/>
                    <a:pt x="924791" y="1205345"/>
                  </a:cubicBezTo>
                  <a:cubicBezTo>
                    <a:pt x="921327" y="1288472"/>
                    <a:pt x="923588" y="1372036"/>
                    <a:pt x="914400" y="1454727"/>
                  </a:cubicBezTo>
                  <a:cubicBezTo>
                    <a:pt x="913021" y="1467139"/>
                    <a:pt x="903370" y="1478099"/>
                    <a:pt x="893618" y="1485900"/>
                  </a:cubicBezTo>
                  <a:cubicBezTo>
                    <a:pt x="885065" y="1492742"/>
                    <a:pt x="872242" y="1491393"/>
                    <a:pt x="862445" y="1496291"/>
                  </a:cubicBezTo>
                  <a:cubicBezTo>
                    <a:pt x="763644" y="1545690"/>
                    <a:pt x="929774" y="1484238"/>
                    <a:pt x="768927" y="1537854"/>
                  </a:cubicBezTo>
                  <a:lnTo>
                    <a:pt x="737754" y="1548245"/>
                  </a:lnTo>
                  <a:cubicBezTo>
                    <a:pt x="730827" y="1558636"/>
                    <a:pt x="727562" y="1572799"/>
                    <a:pt x="716972" y="1579418"/>
                  </a:cubicBezTo>
                  <a:cubicBezTo>
                    <a:pt x="662092" y="1613718"/>
                    <a:pt x="661844" y="1582593"/>
                    <a:pt x="623454" y="1620982"/>
                  </a:cubicBezTo>
                  <a:lnTo>
                    <a:pt x="623454" y="1631372"/>
                  </a:lnTo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7" name="Prostoručno 26"/>
            <p:cNvSpPr/>
            <p:nvPr/>
          </p:nvSpPr>
          <p:spPr>
            <a:xfrm>
              <a:off x="3963966" y="3410134"/>
              <a:ext cx="877348" cy="529851"/>
            </a:xfrm>
            <a:custGeom>
              <a:avLst/>
              <a:gdLst>
                <a:gd name="connsiteX0" fmla="*/ 1257446 w 1257446"/>
                <a:gd name="connsiteY0" fmla="*/ 0 h 759401"/>
                <a:gd name="connsiteX1" fmla="*/ 1195101 w 1257446"/>
                <a:gd name="connsiteY1" fmla="*/ 20781 h 759401"/>
                <a:gd name="connsiteX2" fmla="*/ 1143146 w 1257446"/>
                <a:gd name="connsiteY2" fmla="*/ 31172 h 759401"/>
                <a:gd name="connsiteX3" fmla="*/ 1111974 w 1257446"/>
                <a:gd name="connsiteY3" fmla="*/ 51954 h 759401"/>
                <a:gd name="connsiteX4" fmla="*/ 945719 w 1257446"/>
                <a:gd name="connsiteY4" fmla="*/ 145472 h 759401"/>
                <a:gd name="connsiteX5" fmla="*/ 872983 w 1257446"/>
                <a:gd name="connsiteY5" fmla="*/ 187036 h 759401"/>
                <a:gd name="connsiteX6" fmla="*/ 779465 w 1257446"/>
                <a:gd name="connsiteY6" fmla="*/ 249381 h 759401"/>
                <a:gd name="connsiteX7" fmla="*/ 737901 w 1257446"/>
                <a:gd name="connsiteY7" fmla="*/ 270163 h 759401"/>
                <a:gd name="connsiteX8" fmla="*/ 685946 w 1257446"/>
                <a:gd name="connsiteY8" fmla="*/ 322118 h 759401"/>
                <a:gd name="connsiteX9" fmla="*/ 654774 w 1257446"/>
                <a:gd name="connsiteY9" fmla="*/ 342900 h 759401"/>
                <a:gd name="connsiteX10" fmla="*/ 582037 w 1257446"/>
                <a:gd name="connsiteY10" fmla="*/ 446809 h 759401"/>
                <a:gd name="connsiteX11" fmla="*/ 530083 w 1257446"/>
                <a:gd name="connsiteY11" fmla="*/ 519545 h 759401"/>
                <a:gd name="connsiteX12" fmla="*/ 488519 w 1257446"/>
                <a:gd name="connsiteY12" fmla="*/ 581891 h 759401"/>
                <a:gd name="connsiteX13" fmla="*/ 457346 w 1257446"/>
                <a:gd name="connsiteY13" fmla="*/ 602672 h 759401"/>
                <a:gd name="connsiteX14" fmla="*/ 415783 w 1257446"/>
                <a:gd name="connsiteY14" fmla="*/ 623454 h 759401"/>
                <a:gd name="connsiteX15" fmla="*/ 353437 w 1257446"/>
                <a:gd name="connsiteY15" fmla="*/ 665018 h 759401"/>
                <a:gd name="connsiteX16" fmla="*/ 280701 w 1257446"/>
                <a:gd name="connsiteY16" fmla="*/ 696191 h 759401"/>
                <a:gd name="connsiteX17" fmla="*/ 218355 w 1257446"/>
                <a:gd name="connsiteY17" fmla="*/ 716972 h 759401"/>
                <a:gd name="connsiteX18" fmla="*/ 124837 w 1257446"/>
                <a:gd name="connsiteY18" fmla="*/ 737754 h 759401"/>
                <a:gd name="connsiteX19" fmla="*/ 114446 w 1257446"/>
                <a:gd name="connsiteY19" fmla="*/ 706581 h 759401"/>
                <a:gd name="connsiteX20" fmla="*/ 52101 w 1257446"/>
                <a:gd name="connsiteY20" fmla="*/ 654627 h 759401"/>
                <a:gd name="connsiteX21" fmla="*/ 10537 w 1257446"/>
                <a:gd name="connsiteY21" fmla="*/ 644236 h 759401"/>
                <a:gd name="connsiteX22" fmla="*/ 146 w 1257446"/>
                <a:gd name="connsiteY22" fmla="*/ 592281 h 75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7446" h="759401">
                  <a:moveTo>
                    <a:pt x="1257446" y="0"/>
                  </a:moveTo>
                  <a:cubicBezTo>
                    <a:pt x="1236664" y="6927"/>
                    <a:pt x="1216235" y="15017"/>
                    <a:pt x="1195101" y="20781"/>
                  </a:cubicBezTo>
                  <a:cubicBezTo>
                    <a:pt x="1178062" y="25428"/>
                    <a:pt x="1159683" y="24971"/>
                    <a:pt x="1143146" y="31172"/>
                  </a:cubicBezTo>
                  <a:cubicBezTo>
                    <a:pt x="1131453" y="35557"/>
                    <a:pt x="1122610" y="45409"/>
                    <a:pt x="1111974" y="51954"/>
                  </a:cubicBezTo>
                  <a:cubicBezTo>
                    <a:pt x="1004652" y="117999"/>
                    <a:pt x="1034696" y="100985"/>
                    <a:pt x="945719" y="145472"/>
                  </a:cubicBezTo>
                  <a:cubicBezTo>
                    <a:pt x="868549" y="222642"/>
                    <a:pt x="963689" y="138194"/>
                    <a:pt x="872983" y="187036"/>
                  </a:cubicBezTo>
                  <a:cubicBezTo>
                    <a:pt x="839996" y="204798"/>
                    <a:pt x="812975" y="232626"/>
                    <a:pt x="779465" y="249381"/>
                  </a:cubicBezTo>
                  <a:cubicBezTo>
                    <a:pt x="765610" y="256308"/>
                    <a:pt x="750128" y="260653"/>
                    <a:pt x="737901" y="270163"/>
                  </a:cubicBezTo>
                  <a:cubicBezTo>
                    <a:pt x="718568" y="285200"/>
                    <a:pt x="704378" y="305990"/>
                    <a:pt x="685946" y="322118"/>
                  </a:cubicBezTo>
                  <a:cubicBezTo>
                    <a:pt x="676548" y="330342"/>
                    <a:pt x="663604" y="334070"/>
                    <a:pt x="654774" y="342900"/>
                  </a:cubicBezTo>
                  <a:cubicBezTo>
                    <a:pt x="639384" y="358290"/>
                    <a:pt x="588830" y="436620"/>
                    <a:pt x="582037" y="446809"/>
                  </a:cubicBezTo>
                  <a:cubicBezTo>
                    <a:pt x="514478" y="548147"/>
                    <a:pt x="620295" y="390669"/>
                    <a:pt x="530083" y="519545"/>
                  </a:cubicBezTo>
                  <a:cubicBezTo>
                    <a:pt x="515760" y="540007"/>
                    <a:pt x="509301" y="568037"/>
                    <a:pt x="488519" y="581891"/>
                  </a:cubicBezTo>
                  <a:cubicBezTo>
                    <a:pt x="478128" y="588818"/>
                    <a:pt x="468189" y="596476"/>
                    <a:pt x="457346" y="602672"/>
                  </a:cubicBezTo>
                  <a:cubicBezTo>
                    <a:pt x="443897" y="610357"/>
                    <a:pt x="428387" y="614451"/>
                    <a:pt x="415783" y="623454"/>
                  </a:cubicBezTo>
                  <a:cubicBezTo>
                    <a:pt x="347678" y="672101"/>
                    <a:pt x="420306" y="642728"/>
                    <a:pt x="353437" y="665018"/>
                  </a:cubicBezTo>
                  <a:cubicBezTo>
                    <a:pt x="303983" y="697988"/>
                    <a:pt x="341698" y="677892"/>
                    <a:pt x="280701" y="696191"/>
                  </a:cubicBezTo>
                  <a:cubicBezTo>
                    <a:pt x="259719" y="702485"/>
                    <a:pt x="218355" y="716972"/>
                    <a:pt x="218355" y="716972"/>
                  </a:cubicBezTo>
                  <a:cubicBezTo>
                    <a:pt x="145619" y="765463"/>
                    <a:pt x="176792" y="772391"/>
                    <a:pt x="124837" y="737754"/>
                  </a:cubicBezTo>
                  <a:cubicBezTo>
                    <a:pt x="121373" y="727363"/>
                    <a:pt x="120522" y="715695"/>
                    <a:pt x="114446" y="706581"/>
                  </a:cubicBezTo>
                  <a:cubicBezTo>
                    <a:pt x="104459" y="691601"/>
                    <a:pt x="69991" y="662294"/>
                    <a:pt x="52101" y="654627"/>
                  </a:cubicBezTo>
                  <a:cubicBezTo>
                    <a:pt x="38975" y="649001"/>
                    <a:pt x="24392" y="647700"/>
                    <a:pt x="10537" y="644236"/>
                  </a:cubicBezTo>
                  <a:cubicBezTo>
                    <a:pt x="-2045" y="606491"/>
                    <a:pt x="146" y="624016"/>
                    <a:pt x="146" y="59228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8" name="Prostoručno 27"/>
            <p:cNvSpPr/>
            <p:nvPr/>
          </p:nvSpPr>
          <p:spPr>
            <a:xfrm>
              <a:off x="3808189" y="3423388"/>
              <a:ext cx="1004126" cy="450744"/>
            </a:xfrm>
            <a:custGeom>
              <a:avLst/>
              <a:gdLst>
                <a:gd name="connsiteX0" fmla="*/ 1439148 w 1439148"/>
                <a:gd name="connsiteY0" fmla="*/ 1785 h 646022"/>
                <a:gd name="connsiteX1" fmla="*/ 1283284 w 1439148"/>
                <a:gd name="connsiteY1" fmla="*/ 84913 h 646022"/>
                <a:gd name="connsiteX2" fmla="*/ 1272893 w 1439148"/>
                <a:gd name="connsiteY2" fmla="*/ 116085 h 646022"/>
                <a:gd name="connsiteX3" fmla="*/ 1220939 w 1439148"/>
                <a:gd name="connsiteY3" fmla="*/ 126476 h 646022"/>
                <a:gd name="connsiteX4" fmla="*/ 1158593 w 1439148"/>
                <a:gd name="connsiteY4" fmla="*/ 157649 h 646022"/>
                <a:gd name="connsiteX5" fmla="*/ 1137811 w 1439148"/>
                <a:gd name="connsiteY5" fmla="*/ 188822 h 646022"/>
                <a:gd name="connsiteX6" fmla="*/ 1127420 w 1439148"/>
                <a:gd name="connsiteY6" fmla="*/ 219995 h 646022"/>
                <a:gd name="connsiteX7" fmla="*/ 1096248 w 1439148"/>
                <a:gd name="connsiteY7" fmla="*/ 230385 h 646022"/>
                <a:gd name="connsiteX8" fmla="*/ 992339 w 1439148"/>
                <a:gd name="connsiteY8" fmla="*/ 240776 h 646022"/>
                <a:gd name="connsiteX9" fmla="*/ 961166 w 1439148"/>
                <a:gd name="connsiteY9" fmla="*/ 355076 h 646022"/>
                <a:gd name="connsiteX10" fmla="*/ 929993 w 1439148"/>
                <a:gd name="connsiteY10" fmla="*/ 396640 h 646022"/>
                <a:gd name="connsiteX11" fmla="*/ 794911 w 1439148"/>
                <a:gd name="connsiteY11" fmla="*/ 407031 h 646022"/>
                <a:gd name="connsiteX12" fmla="*/ 763739 w 1439148"/>
                <a:gd name="connsiteY12" fmla="*/ 427813 h 646022"/>
                <a:gd name="connsiteX13" fmla="*/ 701393 w 1439148"/>
                <a:gd name="connsiteY13" fmla="*/ 448595 h 646022"/>
                <a:gd name="connsiteX14" fmla="*/ 649439 w 1439148"/>
                <a:gd name="connsiteY14" fmla="*/ 594067 h 646022"/>
                <a:gd name="connsiteX15" fmla="*/ 545530 w 1439148"/>
                <a:gd name="connsiteY15" fmla="*/ 604458 h 646022"/>
                <a:gd name="connsiteX16" fmla="*/ 472793 w 1439148"/>
                <a:gd name="connsiteY16" fmla="*/ 614849 h 646022"/>
                <a:gd name="connsiteX17" fmla="*/ 306539 w 1439148"/>
                <a:gd name="connsiteY17" fmla="*/ 625240 h 646022"/>
                <a:gd name="connsiteX18" fmla="*/ 244193 w 1439148"/>
                <a:gd name="connsiteY18" fmla="*/ 635631 h 646022"/>
                <a:gd name="connsiteX19" fmla="*/ 213020 w 1439148"/>
                <a:gd name="connsiteY19" fmla="*/ 646022 h 646022"/>
                <a:gd name="connsiteX20" fmla="*/ 46766 w 1439148"/>
                <a:gd name="connsiteY20" fmla="*/ 635631 h 646022"/>
                <a:gd name="connsiteX21" fmla="*/ 5202 w 1439148"/>
                <a:gd name="connsiteY21" fmla="*/ 542113 h 64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39148" h="646022">
                  <a:moveTo>
                    <a:pt x="1439148" y="1785"/>
                  </a:moveTo>
                  <a:cubicBezTo>
                    <a:pt x="1207088" y="16289"/>
                    <a:pt x="1283284" y="-43933"/>
                    <a:pt x="1283284" y="84913"/>
                  </a:cubicBezTo>
                  <a:cubicBezTo>
                    <a:pt x="1283284" y="95866"/>
                    <a:pt x="1282006" y="110010"/>
                    <a:pt x="1272893" y="116085"/>
                  </a:cubicBezTo>
                  <a:cubicBezTo>
                    <a:pt x="1258198" y="125881"/>
                    <a:pt x="1238073" y="122193"/>
                    <a:pt x="1220939" y="126476"/>
                  </a:cubicBezTo>
                  <a:cubicBezTo>
                    <a:pt x="1186522" y="135080"/>
                    <a:pt x="1189070" y="137331"/>
                    <a:pt x="1158593" y="157649"/>
                  </a:cubicBezTo>
                  <a:cubicBezTo>
                    <a:pt x="1151666" y="168040"/>
                    <a:pt x="1143396" y="177652"/>
                    <a:pt x="1137811" y="188822"/>
                  </a:cubicBezTo>
                  <a:cubicBezTo>
                    <a:pt x="1132913" y="198619"/>
                    <a:pt x="1135165" y="212250"/>
                    <a:pt x="1127420" y="219995"/>
                  </a:cubicBezTo>
                  <a:cubicBezTo>
                    <a:pt x="1119675" y="227740"/>
                    <a:pt x="1107073" y="228720"/>
                    <a:pt x="1096248" y="230385"/>
                  </a:cubicBezTo>
                  <a:cubicBezTo>
                    <a:pt x="1061844" y="235678"/>
                    <a:pt x="1026975" y="237312"/>
                    <a:pt x="992339" y="240776"/>
                  </a:cubicBezTo>
                  <a:cubicBezTo>
                    <a:pt x="981628" y="326467"/>
                    <a:pt x="996889" y="305065"/>
                    <a:pt x="961166" y="355076"/>
                  </a:cubicBezTo>
                  <a:cubicBezTo>
                    <a:pt x="951100" y="369168"/>
                    <a:pt x="946523" y="391474"/>
                    <a:pt x="929993" y="396640"/>
                  </a:cubicBezTo>
                  <a:cubicBezTo>
                    <a:pt x="886888" y="410110"/>
                    <a:pt x="839938" y="403567"/>
                    <a:pt x="794911" y="407031"/>
                  </a:cubicBezTo>
                  <a:cubicBezTo>
                    <a:pt x="784520" y="413958"/>
                    <a:pt x="775151" y="422741"/>
                    <a:pt x="763739" y="427813"/>
                  </a:cubicBezTo>
                  <a:cubicBezTo>
                    <a:pt x="743721" y="436710"/>
                    <a:pt x="701393" y="448595"/>
                    <a:pt x="701393" y="448595"/>
                  </a:cubicBezTo>
                  <a:cubicBezTo>
                    <a:pt x="699208" y="466072"/>
                    <a:pt x="696381" y="589373"/>
                    <a:pt x="649439" y="594067"/>
                  </a:cubicBezTo>
                  <a:lnTo>
                    <a:pt x="545530" y="604458"/>
                  </a:lnTo>
                  <a:cubicBezTo>
                    <a:pt x="521206" y="607320"/>
                    <a:pt x="497193" y="612727"/>
                    <a:pt x="472793" y="614849"/>
                  </a:cubicBezTo>
                  <a:cubicBezTo>
                    <a:pt x="417476" y="619659"/>
                    <a:pt x="361957" y="621776"/>
                    <a:pt x="306539" y="625240"/>
                  </a:cubicBezTo>
                  <a:cubicBezTo>
                    <a:pt x="285757" y="628704"/>
                    <a:pt x="264760" y="631061"/>
                    <a:pt x="244193" y="635631"/>
                  </a:cubicBezTo>
                  <a:cubicBezTo>
                    <a:pt x="233501" y="638007"/>
                    <a:pt x="223973" y="646022"/>
                    <a:pt x="213020" y="646022"/>
                  </a:cubicBezTo>
                  <a:cubicBezTo>
                    <a:pt x="157494" y="646022"/>
                    <a:pt x="102184" y="639095"/>
                    <a:pt x="46766" y="635631"/>
                  </a:cubicBezTo>
                  <a:cubicBezTo>
                    <a:pt x="-21680" y="618520"/>
                    <a:pt x="5202" y="639521"/>
                    <a:pt x="5202" y="542113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9" name="Prostoručno 28"/>
            <p:cNvSpPr/>
            <p:nvPr/>
          </p:nvSpPr>
          <p:spPr>
            <a:xfrm>
              <a:off x="4100165" y="3417384"/>
              <a:ext cx="733898" cy="413248"/>
            </a:xfrm>
            <a:custGeom>
              <a:avLst/>
              <a:gdLst>
                <a:gd name="connsiteX0" fmla="*/ 1051849 w 1051849"/>
                <a:gd name="connsiteY0" fmla="*/ 0 h 592281"/>
                <a:gd name="connsiteX1" fmla="*/ 999895 w 1051849"/>
                <a:gd name="connsiteY1" fmla="*/ 10390 h 592281"/>
                <a:gd name="connsiteX2" fmla="*/ 979113 w 1051849"/>
                <a:gd name="connsiteY2" fmla="*/ 41563 h 592281"/>
                <a:gd name="connsiteX3" fmla="*/ 906377 w 1051849"/>
                <a:gd name="connsiteY3" fmla="*/ 103909 h 592281"/>
                <a:gd name="connsiteX4" fmla="*/ 844031 w 1051849"/>
                <a:gd name="connsiteY4" fmla="*/ 145472 h 592281"/>
                <a:gd name="connsiteX5" fmla="*/ 781686 w 1051849"/>
                <a:gd name="connsiteY5" fmla="*/ 197427 h 592281"/>
                <a:gd name="connsiteX6" fmla="*/ 760904 w 1051849"/>
                <a:gd name="connsiteY6" fmla="*/ 228600 h 592281"/>
                <a:gd name="connsiteX7" fmla="*/ 698559 w 1051849"/>
                <a:gd name="connsiteY7" fmla="*/ 270163 h 592281"/>
                <a:gd name="connsiteX8" fmla="*/ 636213 w 1051849"/>
                <a:gd name="connsiteY8" fmla="*/ 322118 h 592281"/>
                <a:gd name="connsiteX9" fmla="*/ 615431 w 1051849"/>
                <a:gd name="connsiteY9" fmla="*/ 353290 h 592281"/>
                <a:gd name="connsiteX10" fmla="*/ 553086 w 1051849"/>
                <a:gd name="connsiteY10" fmla="*/ 384463 h 592281"/>
                <a:gd name="connsiteX11" fmla="*/ 521913 w 1051849"/>
                <a:gd name="connsiteY11" fmla="*/ 405245 h 592281"/>
                <a:gd name="connsiteX12" fmla="*/ 480349 w 1051849"/>
                <a:gd name="connsiteY12" fmla="*/ 415636 h 592281"/>
                <a:gd name="connsiteX13" fmla="*/ 449177 w 1051849"/>
                <a:gd name="connsiteY13" fmla="*/ 426027 h 592281"/>
                <a:gd name="connsiteX14" fmla="*/ 397222 w 1051849"/>
                <a:gd name="connsiteY14" fmla="*/ 467590 h 592281"/>
                <a:gd name="connsiteX15" fmla="*/ 324486 w 1051849"/>
                <a:gd name="connsiteY15" fmla="*/ 498763 h 592281"/>
                <a:gd name="connsiteX16" fmla="*/ 282922 w 1051849"/>
                <a:gd name="connsiteY16" fmla="*/ 519545 h 592281"/>
                <a:gd name="connsiteX17" fmla="*/ 241359 w 1051849"/>
                <a:gd name="connsiteY17" fmla="*/ 529936 h 592281"/>
                <a:gd name="connsiteX18" fmla="*/ 199795 w 1051849"/>
                <a:gd name="connsiteY18" fmla="*/ 550718 h 592281"/>
                <a:gd name="connsiteX19" fmla="*/ 168622 w 1051849"/>
                <a:gd name="connsiteY19" fmla="*/ 561109 h 592281"/>
                <a:gd name="connsiteX20" fmla="*/ 106277 w 1051849"/>
                <a:gd name="connsiteY20" fmla="*/ 592281 h 592281"/>
                <a:gd name="connsiteX21" fmla="*/ 2368 w 1051849"/>
                <a:gd name="connsiteY21" fmla="*/ 581890 h 592281"/>
                <a:gd name="connsiteX22" fmla="*/ 43931 w 1051849"/>
                <a:gd name="connsiteY22" fmla="*/ 571500 h 592281"/>
                <a:gd name="connsiteX23" fmla="*/ 12759 w 1051849"/>
                <a:gd name="connsiteY23" fmla="*/ 561109 h 592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1849" h="592281">
                  <a:moveTo>
                    <a:pt x="1051849" y="0"/>
                  </a:moveTo>
                  <a:cubicBezTo>
                    <a:pt x="1034531" y="3463"/>
                    <a:pt x="1015229" y="1628"/>
                    <a:pt x="999895" y="10390"/>
                  </a:cubicBezTo>
                  <a:cubicBezTo>
                    <a:pt x="989052" y="16586"/>
                    <a:pt x="987108" y="31969"/>
                    <a:pt x="979113" y="41563"/>
                  </a:cubicBezTo>
                  <a:cubicBezTo>
                    <a:pt x="946886" y="80236"/>
                    <a:pt x="946507" y="69512"/>
                    <a:pt x="906377" y="103909"/>
                  </a:cubicBezTo>
                  <a:cubicBezTo>
                    <a:pt x="856847" y="146363"/>
                    <a:pt x="897054" y="127798"/>
                    <a:pt x="844031" y="145472"/>
                  </a:cubicBezTo>
                  <a:cubicBezTo>
                    <a:pt x="813381" y="165906"/>
                    <a:pt x="806688" y="167425"/>
                    <a:pt x="781686" y="197427"/>
                  </a:cubicBezTo>
                  <a:cubicBezTo>
                    <a:pt x="773691" y="207021"/>
                    <a:pt x="770303" y="220376"/>
                    <a:pt x="760904" y="228600"/>
                  </a:cubicBezTo>
                  <a:cubicBezTo>
                    <a:pt x="742107" y="245047"/>
                    <a:pt x="716220" y="252502"/>
                    <a:pt x="698559" y="270163"/>
                  </a:cubicBezTo>
                  <a:cubicBezTo>
                    <a:pt x="658555" y="310167"/>
                    <a:pt x="679613" y="293185"/>
                    <a:pt x="636213" y="322118"/>
                  </a:cubicBezTo>
                  <a:cubicBezTo>
                    <a:pt x="629286" y="332509"/>
                    <a:pt x="624261" y="344460"/>
                    <a:pt x="615431" y="353290"/>
                  </a:cubicBezTo>
                  <a:cubicBezTo>
                    <a:pt x="585651" y="383070"/>
                    <a:pt x="586892" y="367560"/>
                    <a:pt x="553086" y="384463"/>
                  </a:cubicBezTo>
                  <a:cubicBezTo>
                    <a:pt x="541916" y="390048"/>
                    <a:pt x="533392" y="400326"/>
                    <a:pt x="521913" y="405245"/>
                  </a:cubicBezTo>
                  <a:cubicBezTo>
                    <a:pt x="508787" y="410871"/>
                    <a:pt x="494081" y="411713"/>
                    <a:pt x="480349" y="415636"/>
                  </a:cubicBezTo>
                  <a:cubicBezTo>
                    <a:pt x="469818" y="418645"/>
                    <a:pt x="459568" y="422563"/>
                    <a:pt x="449177" y="426027"/>
                  </a:cubicBezTo>
                  <a:cubicBezTo>
                    <a:pt x="431859" y="439881"/>
                    <a:pt x="415675" y="455288"/>
                    <a:pt x="397222" y="467590"/>
                  </a:cubicBezTo>
                  <a:cubicBezTo>
                    <a:pt x="355865" y="495161"/>
                    <a:pt x="363281" y="482137"/>
                    <a:pt x="324486" y="498763"/>
                  </a:cubicBezTo>
                  <a:cubicBezTo>
                    <a:pt x="310248" y="504865"/>
                    <a:pt x="297426" y="514106"/>
                    <a:pt x="282922" y="519545"/>
                  </a:cubicBezTo>
                  <a:cubicBezTo>
                    <a:pt x="269551" y="524559"/>
                    <a:pt x="254730" y="524922"/>
                    <a:pt x="241359" y="529936"/>
                  </a:cubicBezTo>
                  <a:cubicBezTo>
                    <a:pt x="226855" y="535375"/>
                    <a:pt x="214033" y="544616"/>
                    <a:pt x="199795" y="550718"/>
                  </a:cubicBezTo>
                  <a:cubicBezTo>
                    <a:pt x="189728" y="555033"/>
                    <a:pt x="178419" y="556211"/>
                    <a:pt x="168622" y="561109"/>
                  </a:cubicBezTo>
                  <a:cubicBezTo>
                    <a:pt x="88047" y="601395"/>
                    <a:pt x="184632" y="566162"/>
                    <a:pt x="106277" y="592281"/>
                  </a:cubicBezTo>
                  <a:cubicBezTo>
                    <a:pt x="71641" y="588817"/>
                    <a:pt x="35391" y="592897"/>
                    <a:pt x="2368" y="581890"/>
                  </a:cubicBezTo>
                  <a:cubicBezTo>
                    <a:pt x="-11180" y="577374"/>
                    <a:pt x="37544" y="584273"/>
                    <a:pt x="43931" y="571500"/>
                  </a:cubicBezTo>
                  <a:cubicBezTo>
                    <a:pt x="48829" y="561704"/>
                    <a:pt x="12759" y="561109"/>
                    <a:pt x="12759" y="561109"/>
                  </a:cubicBezTo>
                </a:path>
              </a:pathLst>
            </a:cu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4" name="TekstniOkvir 3"/>
          <p:cNvSpPr txBox="1"/>
          <p:nvPr/>
        </p:nvSpPr>
        <p:spPr>
          <a:xfrm>
            <a:off x="3491880" y="2186364"/>
            <a:ext cx="55290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dirty="0" smtClean="0"/>
              <a:t>Pripremimo biljku, </a:t>
            </a:r>
            <a:r>
              <a:rPr lang="hr-HR" dirty="0" err="1" smtClean="0"/>
              <a:t>Raspberry</a:t>
            </a:r>
            <a:r>
              <a:rPr lang="hr-HR" dirty="0" smtClean="0"/>
              <a:t> Pi, vodu i set za</a:t>
            </a:r>
          </a:p>
          <a:p>
            <a:r>
              <a:rPr lang="hr-HR" dirty="0" smtClean="0"/>
              <a:t>       zalijevanje.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hr-HR" dirty="0" smtClean="0"/>
              <a:t>Povezujemo senzor za vlagu biljke sa Micro::Bit-om.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hr-HR" dirty="0" smtClean="0"/>
              <a:t>Pripremamo vodenu pumpu te povezujemo cijevi.</a:t>
            </a:r>
          </a:p>
          <a:p>
            <a:r>
              <a:rPr lang="hr-HR" dirty="0" smtClean="0"/>
              <a:t>	(Cijevi su prikazane </a:t>
            </a:r>
            <a:r>
              <a:rPr lang="hr-HR" b="1" dirty="0" smtClean="0">
                <a:solidFill>
                  <a:schemeClr val="bg1">
                    <a:lumMod val="50000"/>
                  </a:schemeClr>
                </a:solidFill>
              </a:rPr>
              <a:t>tamnosivom</a:t>
            </a:r>
            <a:r>
              <a:rPr lang="hr-H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dirty="0" smtClean="0"/>
              <a:t>bojom)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hr-HR" dirty="0" smtClean="0"/>
              <a:t>Povezujemo pumpu sa Micro::Bit-om.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hr-HR" dirty="0" smtClean="0"/>
              <a:t>Povezujemo Micro::Bit sa </a:t>
            </a:r>
            <a:r>
              <a:rPr lang="hr-HR" dirty="0" err="1" smtClean="0"/>
              <a:t>Raspberry</a:t>
            </a:r>
            <a:r>
              <a:rPr lang="hr-HR" dirty="0" smtClean="0"/>
              <a:t> Pi-</a:t>
            </a:r>
            <a:r>
              <a:rPr lang="hr-HR" dirty="0" err="1" smtClean="0"/>
              <a:t>jem</a:t>
            </a:r>
            <a:r>
              <a:rPr lang="hr-H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32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ni oblik">
  <a:themeElements>
    <a:clrScheme name="Valni oblik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lni oblik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ni oblik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395</TotalTime>
  <Words>1359</Words>
  <Application>Microsoft Office PowerPoint</Application>
  <PresentationFormat>Prikaz na zaslonu (16:9)</PresentationFormat>
  <Paragraphs>137</Paragraphs>
  <Slides>29</Slides>
  <Notes>2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5" baseType="lpstr">
      <vt:lpstr>Arial</vt:lpstr>
      <vt:lpstr>Calibri</vt:lpstr>
      <vt:lpstr>Candara</vt:lpstr>
      <vt:lpstr>Symbol</vt:lpstr>
      <vt:lpstr>Wingdings</vt:lpstr>
      <vt:lpstr>Valni oblik</vt:lpstr>
      <vt:lpstr>Projekt „Želim stablo” uzgoj graha uz primjenu Micro::Bita</vt:lpstr>
      <vt:lpstr>PowerPointova prezentacija</vt:lpstr>
      <vt:lpstr>Problem</vt:lpstr>
      <vt:lpstr>PowerPointova prezentacija</vt:lpstr>
      <vt:lpstr>Ideja</vt:lpstr>
      <vt:lpstr>PowerPointova prezentacija</vt:lpstr>
      <vt:lpstr>Razvoj i provedba ideje</vt:lpstr>
      <vt:lpstr>Shema sustava</vt:lpstr>
      <vt:lpstr>Shema sustava</vt:lpstr>
      <vt:lpstr>Prikupljeni podaci</vt:lpstr>
      <vt:lpstr>Flower::Bit podaci</vt:lpstr>
      <vt:lpstr>Flower::Bit podaci</vt:lpstr>
      <vt:lpstr>Flower::Bit</vt:lpstr>
      <vt:lpstr>Što je Flower::Bit?</vt:lpstr>
      <vt:lpstr>Backend Flower::Bita</vt:lpstr>
      <vt:lpstr>Python skripta: listener.py</vt:lpstr>
      <vt:lpstr>listener.py: Definiranje važnih varijabli i potrebnih knjižica</vt:lpstr>
      <vt:lpstr>listener.py: Definiranje važnih varijabli i potrebnih knjižica</vt:lpstr>
      <vt:lpstr>listener.py: funkcija checkForHumidity()</vt:lpstr>
      <vt:lpstr>listener.py: funkcija checkForMicroValues()</vt:lpstr>
      <vt:lpstr>listener.py: funkcija connectSerial()</vt:lpstr>
      <vt:lpstr>listener.py: beskrajno granjanje – rad skripte</vt:lpstr>
      <vt:lpstr>Python skripta: listener2.py</vt:lpstr>
      <vt:lpstr>Micro::Bit skripta</vt:lpstr>
      <vt:lpstr>Baza podataka</vt:lpstr>
      <vt:lpstr>Kratak video o projektu</vt:lpstr>
      <vt:lpstr>Dodatna mjerenja</vt:lpstr>
      <vt:lpstr>Visina stabiljke</vt:lpstr>
      <vt:lpstr>Zahvaljujemo na pozornosti!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Zalijevanje biljke sa Micro::bitom</dc:title>
  <dc:creator>Korisnik</dc:creator>
  <cp:lastModifiedBy>Domagoj Gavranić</cp:lastModifiedBy>
  <cp:revision>116</cp:revision>
  <dcterms:created xsi:type="dcterms:W3CDTF">2018-04-12T07:37:15Z</dcterms:created>
  <dcterms:modified xsi:type="dcterms:W3CDTF">2018-05-02T16:46:31Z</dcterms:modified>
</cp:coreProperties>
</file>