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8" r:id="rId4"/>
    <p:sldId id="269" r:id="rId5"/>
    <p:sldId id="264" r:id="rId6"/>
    <p:sldId id="265" r:id="rId7"/>
    <p:sldId id="259" r:id="rId8"/>
    <p:sldId id="260" r:id="rId9"/>
    <p:sldId id="270" r:id="rId10"/>
    <p:sldId id="258" r:id="rId11"/>
    <p:sldId id="267" r:id="rId12"/>
    <p:sldId id="271" r:id="rId13"/>
    <p:sldId id="274" r:id="rId14"/>
    <p:sldId id="266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>
      <p:cViewPr varScale="1">
        <p:scale>
          <a:sx n="69" d="100"/>
          <a:sy n="69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27.4.2018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UTJECAJ VLAŽNOSTI TLA NA </a:t>
            </a:r>
            <a:r>
              <a:rPr lang="hr-HR" dirty="0" smtClean="0"/>
              <a:t>KLIJANJE </a:t>
            </a:r>
            <a:r>
              <a:rPr lang="hr-HR" dirty="0" smtClean="0"/>
              <a:t>i rast GRAHA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OŠ Josip </a:t>
            </a:r>
            <a:r>
              <a:rPr lang="hr-HR" dirty="0" err="1" smtClean="0"/>
              <a:t>Pupačić</a:t>
            </a:r>
            <a:r>
              <a:rPr lang="hr-HR" dirty="0" smtClean="0"/>
              <a:t>, Omiš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2665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 smtClean="0"/>
              <a:t>Slika 5. i 6. </a:t>
            </a:r>
            <a:r>
              <a:rPr lang="hr-HR" sz="2000" cap="none" dirty="0" smtClean="0"/>
              <a:t>Četrnaestog</a:t>
            </a:r>
            <a:r>
              <a:rPr lang="hr-HR" sz="2000" cap="none" dirty="0" smtClean="0"/>
              <a:t> dana proklijala je jedna sjemenka graha zalijevana klasičnom metodom </a:t>
            </a:r>
            <a:endParaRPr lang="hr-HR" sz="2000" cap="none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6" name="Picture 4" descr="C:\Users\Acer\Downloads\IMG-cc43a2f8250f07ca5b79304ff5b47a97-V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138" b="2764"/>
          <a:stretch>
            <a:fillRect/>
          </a:stretch>
        </p:blipFill>
        <p:spPr bwMode="auto">
          <a:xfrm>
            <a:off x="323528" y="1412776"/>
            <a:ext cx="2554883" cy="388843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cer\Downloads\30710135_862337787301380_5777807898860060672_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4639"/>
          <a:stretch>
            <a:fillRect/>
          </a:stretch>
        </p:blipFill>
        <p:spPr bwMode="auto">
          <a:xfrm>
            <a:off x="3347864" y="1484784"/>
            <a:ext cx="2630289" cy="396443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cer\Downloads\IMG-a139222aa4111053c74d9dc61347d700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26" b="3327"/>
          <a:stretch>
            <a:fillRect/>
          </a:stretch>
        </p:blipFill>
        <p:spPr bwMode="auto">
          <a:xfrm>
            <a:off x="6300192" y="1484784"/>
            <a:ext cx="2539050" cy="396044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21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55575" y="1412785"/>
          <a:ext cx="7920879" cy="4028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325"/>
                <a:gridCol w="1402683"/>
                <a:gridCol w="2332078"/>
                <a:gridCol w="960753"/>
                <a:gridCol w="1278040"/>
              </a:tblGrid>
              <a:tr h="663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KLIJANJE I RAST BILJKE IZ SJEMENKE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GRAHA PO</a:t>
                      </a:r>
                      <a:r>
                        <a:rPr lang="hr-H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DANIMA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   VLAGA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VISINA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STABLJIKE</a:t>
                      </a:r>
                      <a:r>
                        <a:rPr lang="hr-H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(cm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DUŽINA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LISTOVA</a:t>
                      </a:r>
                      <a:r>
                        <a:rPr lang="hr-HR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(cm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1.dan - 03.04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151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2.dan - 04.04.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135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3.dan - 05.04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143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4.dan - 06.04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144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5.dan - 07.04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146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6.dan - 08.04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7.dan -  09.04.</a:t>
                      </a:r>
                      <a:r>
                        <a:rPr lang="hr-HR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PROKLIJALA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129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8.dan - 10.04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130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1,9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pup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9.dan - 11.04 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157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effectLst/>
                        </a:rPr>
                        <a:t>5.4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pup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10.dan - 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12.04.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147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effectLst/>
                        </a:rPr>
                        <a:t>11,5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11.dan - 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13.04.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238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effectLst/>
                        </a:rPr>
                        <a:t>14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12.dan</a:t>
                      </a:r>
                      <a:r>
                        <a:rPr lang="hr-HR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14.04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subota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/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13.dan</a:t>
                      </a:r>
                      <a:r>
                        <a:rPr lang="hr-HR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- 1</a:t>
                      </a: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nedjelja 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/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14.dan </a:t>
                      </a:r>
                      <a:r>
                        <a:rPr lang="hr-HR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- 1</a:t>
                      </a: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6.04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191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20,2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9,9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15.dan - 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17.04.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187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21,5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 smtClean="0"/>
              <a:t>Tablica 1. Zabilježeni  podatci za biljku zalijevanu pomoću </a:t>
            </a:r>
            <a:r>
              <a:rPr lang="hr-HR" sz="2000" cap="none" dirty="0" err="1" smtClean="0"/>
              <a:t>micro</a:t>
            </a:r>
            <a:r>
              <a:rPr lang="hr-HR" sz="2000" cap="none" dirty="0" smtClean="0"/>
              <a:t>:bita </a:t>
            </a:r>
            <a:endParaRPr lang="hr-HR" sz="2000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9632" y="5733256"/>
            <a:ext cx="7560840" cy="3468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12585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 smtClean="0"/>
              <a:t>Tablica </a:t>
            </a:r>
            <a:r>
              <a:rPr lang="hr-HR" sz="2000" cap="none" dirty="0" smtClean="0"/>
              <a:t>2. </a:t>
            </a:r>
            <a:r>
              <a:rPr lang="hr-HR" sz="2000" cap="none" dirty="0" smtClean="0"/>
              <a:t>Zabilježeni  podatci za biljku zalijevanu </a:t>
            </a:r>
            <a:r>
              <a:rPr lang="hr-HR" sz="2000" cap="none" dirty="0" smtClean="0"/>
              <a:t>klasičnom metodom</a:t>
            </a:r>
            <a:endParaRPr lang="hr-HR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7" y="1556791"/>
          <a:ext cx="6768753" cy="395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251"/>
                <a:gridCol w="2256251"/>
                <a:gridCol w="2256251"/>
              </a:tblGrid>
              <a:tr h="720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smtClean="0">
                          <a:solidFill>
                            <a:schemeClr val="tx1"/>
                          </a:solidFill>
                          <a:effectLst/>
                        </a:rPr>
                        <a:t>KLIJANJE I RAST BILJKE IZ SJEMENKE GRAHA PO</a:t>
                      </a:r>
                      <a:r>
                        <a:rPr lang="hr-HR" sz="1200" baseline="0" smtClean="0">
                          <a:solidFill>
                            <a:schemeClr val="tx1"/>
                          </a:solidFill>
                          <a:effectLst/>
                        </a:rPr>
                        <a:t> DANIMA</a:t>
                      </a:r>
                      <a:endParaRPr lang="hr-HR" sz="110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VISINA STABLJIKE</a:t>
                      </a:r>
                      <a:r>
                        <a:rPr lang="hr-H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(cm)</a:t>
                      </a:r>
                      <a:endParaRPr lang="hr-HR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DUŽINA LISTOVA</a:t>
                      </a:r>
                      <a:r>
                        <a:rPr lang="hr-HR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hr-HR" sz="1200" dirty="0" smtClean="0">
                          <a:solidFill>
                            <a:schemeClr val="tx1"/>
                          </a:solidFill>
                          <a:effectLst/>
                        </a:rPr>
                        <a:t>(cm)</a:t>
                      </a:r>
                      <a:endParaRPr lang="hr-HR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</a:rPr>
                        <a:t>1.</a:t>
                      </a:r>
                      <a:r>
                        <a:rPr lang="hr-HR" sz="1200" baseline="0" dirty="0" smtClean="0">
                          <a:effectLst/>
                        </a:rPr>
                        <a:t> d</a:t>
                      </a:r>
                      <a:r>
                        <a:rPr lang="hr-HR" sz="1200" dirty="0" smtClean="0">
                          <a:effectLst/>
                        </a:rPr>
                        <a:t>an - 3.04</a:t>
                      </a:r>
                      <a:endParaRPr lang="hr-H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smtClean="0">
                          <a:effectLst/>
                        </a:rPr>
                        <a:t>14.dan - 16.04. PROKLIJALA</a:t>
                      </a:r>
                      <a:endParaRPr lang="hr-H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pup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15. dan – 17.04. 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1,6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pup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16. dan – 18.04.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smtClean="0"/>
                        <a:t>4,4</a:t>
                      </a:r>
                      <a:endParaRPr lang="hr-H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pup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17.</a:t>
                      </a:r>
                      <a:r>
                        <a:rPr lang="hr-HR" sz="1200" baseline="0" dirty="0" smtClean="0"/>
                        <a:t> dan – 19.04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9,6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2,8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18. dan – 20.04.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10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3,5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21. dan – 23.04.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16,2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7,8</a:t>
                      </a:r>
                      <a:endParaRPr lang="hr-HR" sz="1200" dirty="0"/>
                    </a:p>
                  </a:txBody>
                  <a:tcPr/>
                </a:tc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22.  dan – 24.04.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18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 smtClean="0"/>
                        <a:t>8,2</a:t>
                      </a:r>
                      <a:endParaRPr lang="hr-H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Sjemenka kojoj je osigurano kontinuirano zalijevanje i stalna  vlažnost proklijala </a:t>
            </a:r>
            <a:r>
              <a:rPr lang="hr-HR" sz="2400" dirty="0" smtClean="0"/>
              <a:t>j</a:t>
            </a:r>
            <a:r>
              <a:rPr lang="hr-HR" sz="2400" dirty="0" smtClean="0"/>
              <a:t>e 7. dana, dok je sjemenka zalijevanja klasičnom metodom, u prosjeku 0,5 dl svako dva dana, proklijala je 14. dana od početka pokus.</a:t>
            </a:r>
          </a:p>
          <a:p>
            <a:r>
              <a:rPr lang="hr-HR" sz="2400" dirty="0" smtClean="0"/>
              <a:t>Brzina otvaranja lisnih pupova je manja u klasično zalijevanoj biljci, pup se otvorio 4. dana od klijanja, dok se u onoj zalijevanoj  </a:t>
            </a:r>
            <a:r>
              <a:rPr lang="hr-HR" sz="2400" dirty="0" err="1" smtClean="0"/>
              <a:t>kontinurano</a:t>
            </a:r>
            <a:r>
              <a:rPr lang="hr-HR" sz="2400" dirty="0" smtClean="0"/>
              <a:t> pojavio 2. dana od početka klijanja</a:t>
            </a:r>
          </a:p>
          <a:p>
            <a:r>
              <a:rPr lang="hr-HR" sz="2400" dirty="0" smtClean="0"/>
              <a:t>Mjerenjem duljine lista i stabljike tijekom osam dana od početka klijanja, u tegli zalijevanoj pumpom programiranom </a:t>
            </a:r>
            <a:r>
              <a:rPr lang="hr-HR" sz="2400" dirty="0" err="1" smtClean="0"/>
              <a:t>micro</a:t>
            </a:r>
            <a:r>
              <a:rPr lang="hr-HR" sz="2400" dirty="0" smtClean="0"/>
              <a:t>:bitom uočava se puno veći rast (stabljika - 21,5 cm i list – 10,5 cm) u odnosu na klasično zalijevanu biljku (</a:t>
            </a:r>
            <a:r>
              <a:rPr lang="hr-HR" sz="2400" dirty="0" smtClean="0"/>
              <a:t>stabljika </a:t>
            </a:r>
            <a:r>
              <a:rPr lang="hr-HR" sz="2400" dirty="0" smtClean="0"/>
              <a:t>– 18 cm </a:t>
            </a:r>
            <a:r>
              <a:rPr lang="hr-HR" sz="2400" dirty="0" smtClean="0"/>
              <a:t>i list – </a:t>
            </a:r>
            <a:r>
              <a:rPr lang="hr-HR" sz="2400" dirty="0" smtClean="0"/>
              <a:t>8,2 cm)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ZAKLJUČAci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Stalna vlažnost tla utječe na bržu klijavost sjemenke graha</a:t>
            </a:r>
          </a:p>
          <a:p>
            <a:r>
              <a:rPr lang="hr-HR" dirty="0" smtClean="0"/>
              <a:t>Uz stalnu vlažnost tla, stabljika i listovi biljke graha brže rastu.</a:t>
            </a:r>
          </a:p>
          <a:p>
            <a:r>
              <a:rPr lang="hr-HR" dirty="0" smtClean="0"/>
              <a:t>Budući je u svakoj tegli proklijala samo po jedna od tri posađene sjemenke, zaključujemo  da su sjemenke stare, nezrele ili  bolesne.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72640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RADU SU SUDJELOVALI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472514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Mali prirodoslovci iz 2., 3. i 4. razreda</a:t>
            </a:r>
          </a:p>
          <a:p>
            <a:r>
              <a:rPr lang="hr-HR" sz="2800" dirty="0" smtClean="0"/>
              <a:t>Učenici 6. razreda koji pohađaju izbornu nastavu iz informatike</a:t>
            </a:r>
          </a:p>
          <a:p>
            <a:r>
              <a:rPr lang="hr-HR" sz="2800" dirty="0" smtClean="0"/>
              <a:t>Mentori: Simona Jurjević, Gordana </a:t>
            </a:r>
            <a:r>
              <a:rPr lang="hr-HR" sz="2800" dirty="0" err="1" smtClean="0"/>
              <a:t>Jerić</a:t>
            </a:r>
            <a:r>
              <a:rPr lang="hr-HR" sz="2800" dirty="0" smtClean="0"/>
              <a:t>, Branko </a:t>
            </a:r>
            <a:r>
              <a:rPr lang="hr-HR" sz="2800" dirty="0" err="1" smtClean="0"/>
              <a:t>Ćatipović</a:t>
            </a:r>
            <a:r>
              <a:rPr lang="hr-HR" sz="2800" dirty="0" smtClean="0"/>
              <a:t>, Tamara Banović i Ivana Zemunik</a:t>
            </a:r>
            <a:endParaRPr lang="hr-H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učiti </a:t>
            </a:r>
            <a:r>
              <a:rPr lang="hr-HR" dirty="0"/>
              <a:t>o pravilnim postupcima prikupljanja podataka i opažanja u </a:t>
            </a:r>
            <a:r>
              <a:rPr lang="hr-HR" dirty="0" smtClean="0"/>
              <a:t>prirodi</a:t>
            </a:r>
          </a:p>
          <a:p>
            <a:r>
              <a:rPr lang="hr-HR" dirty="0" smtClean="0"/>
              <a:t>poučiti </a:t>
            </a:r>
            <a:r>
              <a:rPr lang="hr-HR" dirty="0"/>
              <a:t>učenike postupcima unosa podataka i analizi </a:t>
            </a:r>
            <a:r>
              <a:rPr lang="hr-HR" dirty="0" smtClean="0"/>
              <a:t>rezultata</a:t>
            </a:r>
          </a:p>
          <a:p>
            <a:r>
              <a:rPr lang="hr-HR" dirty="0" smtClean="0"/>
              <a:t>razvijati </a:t>
            </a:r>
            <a:r>
              <a:rPr lang="hr-HR" dirty="0"/>
              <a:t>problemski pristup i poticati </a:t>
            </a:r>
            <a:r>
              <a:rPr lang="hr-HR" dirty="0" smtClean="0"/>
              <a:t>diskusiju</a:t>
            </a:r>
          </a:p>
          <a:p>
            <a:r>
              <a:rPr lang="hr-HR" dirty="0" smtClean="0"/>
              <a:t>razvijati </a:t>
            </a:r>
            <a:r>
              <a:rPr lang="hr-HR" dirty="0"/>
              <a:t>timski rad i suradničko </a:t>
            </a:r>
            <a:r>
              <a:rPr lang="hr-HR" dirty="0" smtClean="0"/>
              <a:t>učenje</a:t>
            </a:r>
          </a:p>
          <a:p>
            <a:r>
              <a:rPr lang="hr-HR" dirty="0" smtClean="0"/>
              <a:t> primjenjivati IKT </a:t>
            </a:r>
            <a:r>
              <a:rPr lang="hr-HR" dirty="0"/>
              <a:t>u </a:t>
            </a:r>
            <a:r>
              <a:rPr lang="hr-HR" dirty="0" smtClean="0"/>
              <a:t>nastavi</a:t>
            </a:r>
          </a:p>
          <a:p>
            <a:r>
              <a:rPr lang="hr-HR" dirty="0" smtClean="0"/>
              <a:t> </a:t>
            </a:r>
            <a:r>
              <a:rPr lang="hr-HR" dirty="0"/>
              <a:t>njegovati interdisciplinarni pristup u radu </a:t>
            </a:r>
            <a:r>
              <a:rPr lang="hr-HR" dirty="0" smtClean="0"/>
              <a:t>te suradnju </a:t>
            </a:r>
            <a:r>
              <a:rPr lang="hr-HR" dirty="0"/>
              <a:t>učenika razredne i predmetne </a:t>
            </a:r>
            <a:r>
              <a:rPr lang="hr-HR" dirty="0" smtClean="0"/>
              <a:t>nastave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8151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ISTRAŽIVAČKA 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r>
              <a:rPr lang="hr-HR" dirty="0" smtClean="0"/>
              <a:t>Kako vlažnost tla utječe na početak klijanja sjemenke graha?</a:t>
            </a:r>
          </a:p>
          <a:p>
            <a:r>
              <a:rPr lang="hr-HR" dirty="0" smtClean="0"/>
              <a:t> Utječe li vlažnost tla na brzinu rasta stabljike i lista kod graha?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hipoteze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r>
              <a:rPr lang="hr-HR" dirty="0" smtClean="0"/>
              <a:t>Brzina klijanja sjemenki nije ovisna o stalnoj vlažnosti tla</a:t>
            </a:r>
          </a:p>
          <a:p>
            <a:r>
              <a:rPr lang="hr-HR" dirty="0" smtClean="0"/>
              <a:t>Brzina rasta stabljike i listova nije ovisna o stalnoj vlažnosti tla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RADA: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 potrebe istraživačkog rada </a:t>
            </a:r>
            <a:r>
              <a:rPr lang="hr-HR" dirty="0" smtClean="0"/>
              <a:t>koristila se </a:t>
            </a:r>
            <a:r>
              <a:rPr lang="hr-HR" dirty="0"/>
              <a:t>biljna vrsta </a:t>
            </a:r>
            <a:r>
              <a:rPr lang="hr-HR" i="1" dirty="0" err="1"/>
              <a:t>Phaseolus</a:t>
            </a:r>
            <a:r>
              <a:rPr lang="hr-HR" i="1" dirty="0"/>
              <a:t> </a:t>
            </a:r>
            <a:r>
              <a:rPr lang="hr-HR" i="1" dirty="0" err="1"/>
              <a:t>vulgaris</a:t>
            </a:r>
            <a:r>
              <a:rPr lang="hr-HR" i="1" dirty="0"/>
              <a:t> </a:t>
            </a:r>
            <a:r>
              <a:rPr lang="hr-HR" dirty="0"/>
              <a:t>– vrtni </a:t>
            </a:r>
            <a:r>
              <a:rPr lang="hr-HR" dirty="0" smtClean="0"/>
              <a:t>grah </a:t>
            </a:r>
          </a:p>
          <a:p>
            <a:r>
              <a:rPr lang="hr-HR" dirty="0" smtClean="0"/>
              <a:t>U </a:t>
            </a:r>
            <a:r>
              <a:rPr lang="hr-HR" dirty="0"/>
              <a:t>dvije posude </a:t>
            </a:r>
            <a:r>
              <a:rPr lang="hr-HR" dirty="0" smtClean="0"/>
              <a:t>učenici 2 i 3. razreda</a:t>
            </a:r>
            <a:r>
              <a:rPr lang="hr-HR" dirty="0" smtClean="0"/>
              <a:t> </a:t>
            </a:r>
            <a:r>
              <a:rPr lang="hr-HR" dirty="0" smtClean="0"/>
              <a:t>posijali su po </a:t>
            </a:r>
            <a:r>
              <a:rPr lang="hr-HR" dirty="0" smtClean="0"/>
              <a:t> </a:t>
            </a:r>
            <a:r>
              <a:rPr lang="hr-HR" dirty="0"/>
              <a:t>tri sjemenke graha iste </a:t>
            </a:r>
            <a:r>
              <a:rPr lang="hr-HR" dirty="0" smtClean="0"/>
              <a:t>kvalitete </a:t>
            </a:r>
          </a:p>
          <a:p>
            <a:r>
              <a:rPr lang="hr-HR" dirty="0" smtClean="0"/>
              <a:t>Za </a:t>
            </a:r>
            <a:r>
              <a:rPr lang="hr-HR" dirty="0"/>
              <a:t>obje posude vrijede jednaki uvjeti: količina svjetlosti, temperatura, </a:t>
            </a:r>
            <a:r>
              <a:rPr lang="hr-HR" dirty="0" smtClean="0"/>
              <a:t>tlak zraka, </a:t>
            </a:r>
            <a:r>
              <a:rPr lang="hr-HR" dirty="0"/>
              <a:t>vlažnost </a:t>
            </a:r>
            <a:r>
              <a:rPr lang="hr-HR" dirty="0" smtClean="0"/>
              <a:t>zraka, vrsta tla i dubina položene sjemenke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0601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Jednu </a:t>
            </a:r>
            <a:r>
              <a:rPr lang="hr-HR" dirty="0" smtClean="0"/>
              <a:t>posudi zalijevali smo svakodnevno klasičnom metodom, višak vode otjecao je kroz otvore na </a:t>
            </a:r>
            <a:r>
              <a:rPr lang="hr-HR" dirty="0" smtClean="0"/>
              <a:t>posudi</a:t>
            </a:r>
          </a:p>
          <a:p>
            <a:r>
              <a:rPr lang="hr-HR" dirty="0" smtClean="0"/>
              <a:t>Učenici 6. razreda programirali su </a:t>
            </a:r>
            <a:r>
              <a:rPr lang="hr-HR" dirty="0" err="1" smtClean="0"/>
              <a:t>micro</a:t>
            </a:r>
            <a:r>
              <a:rPr lang="hr-HR" dirty="0" smtClean="0"/>
              <a:t>:bit koji je pomoću pumpe održavao stalnu vlažnost tla (iznad 50%) u jednoj </a:t>
            </a:r>
            <a:r>
              <a:rPr lang="hr-HR" dirty="0" smtClean="0"/>
              <a:t>posudi</a:t>
            </a:r>
            <a:endParaRPr lang="hr-HR" dirty="0" smtClean="0"/>
          </a:p>
          <a:p>
            <a:r>
              <a:rPr lang="hr-HR" dirty="0" smtClean="0"/>
              <a:t>Nakon  </a:t>
            </a:r>
            <a:r>
              <a:rPr lang="hr-HR" dirty="0"/>
              <a:t>što smo postavili sve parametre u programskom dijelu projekta i izvršili spajanja senzora vlažnosti tla</a:t>
            </a:r>
            <a:r>
              <a:rPr lang="hr-HR" dirty="0" smtClean="0"/>
              <a:t>, vodene </a:t>
            </a:r>
            <a:r>
              <a:rPr lang="hr-HR" dirty="0"/>
              <a:t>pumpe i </a:t>
            </a:r>
            <a:r>
              <a:rPr lang="hr-HR" dirty="0" err="1" smtClean="0"/>
              <a:t>microbita</a:t>
            </a:r>
            <a:r>
              <a:rPr lang="hr-HR" dirty="0"/>
              <a:t> </a:t>
            </a:r>
            <a:r>
              <a:rPr lang="hr-HR" dirty="0" smtClean="0"/>
              <a:t>na drugu posudu sa </a:t>
            </a:r>
            <a:r>
              <a:rPr lang="hr-HR" dirty="0" smtClean="0"/>
              <a:t>sjemenkama, pratili smo klijanje.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6251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165304"/>
            <a:ext cx="8892480" cy="692696"/>
          </a:xfrm>
        </p:spPr>
        <p:txBody>
          <a:bodyPr>
            <a:noAutofit/>
          </a:bodyPr>
          <a:lstStyle/>
          <a:p>
            <a:r>
              <a:rPr lang="hr-HR" sz="2000" cap="none" dirty="0" smtClean="0"/>
              <a:t>Slika 1. Početak pokusa </a:t>
            </a:r>
            <a:r>
              <a:rPr lang="hr-HR" sz="4000" dirty="0" smtClean="0"/>
              <a:t/>
            </a:r>
            <a:br>
              <a:rPr lang="hr-HR" sz="4000" dirty="0" smtClean="0"/>
            </a:br>
            <a:endParaRPr lang="hr-HR" sz="4000" dirty="0"/>
          </a:p>
        </p:txBody>
      </p:sp>
      <p:pic>
        <p:nvPicPr>
          <p:cNvPr id="4098" name="Picture 2" descr="C:\Users\Acer\Downloads\3.04.2018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340768"/>
            <a:ext cx="8020000" cy="425476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29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6093296"/>
            <a:ext cx="8839200" cy="764704"/>
          </a:xfrm>
        </p:spPr>
        <p:txBody>
          <a:bodyPr>
            <a:normAutofit/>
          </a:bodyPr>
          <a:lstStyle/>
          <a:p>
            <a:r>
              <a:rPr lang="hr-HR" sz="2000" cap="none" dirty="0" smtClean="0"/>
              <a:t>Slika 2. </a:t>
            </a:r>
            <a:r>
              <a:rPr lang="hr-HR" sz="1800" cap="none" dirty="0" smtClean="0"/>
              <a:t>Sedmog dana od početka pokusa, proklijala je jedna sjemenke u tegli koja je zalijevana pumpom programiranom </a:t>
            </a:r>
            <a:r>
              <a:rPr lang="hr-HR" sz="1800" cap="none" dirty="0" err="1" smtClean="0"/>
              <a:t>micro</a:t>
            </a:r>
            <a:r>
              <a:rPr lang="hr-HR" sz="1800" cap="none" dirty="0" smtClean="0"/>
              <a:t>:bitom</a:t>
            </a:r>
            <a:endParaRPr lang="hr-HR" sz="1800" cap="none" dirty="0"/>
          </a:p>
        </p:txBody>
      </p:sp>
      <p:pic>
        <p:nvPicPr>
          <p:cNvPr id="5122" name="Picture 2" descr="C:\Users\Acer\Downloads\30706255_862338173968008_8525211470663778304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412776"/>
            <a:ext cx="7894712" cy="417646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19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877272"/>
            <a:ext cx="8686800" cy="980728"/>
          </a:xfrm>
        </p:spPr>
        <p:txBody>
          <a:bodyPr>
            <a:normAutofit/>
          </a:bodyPr>
          <a:lstStyle/>
          <a:p>
            <a:r>
              <a:rPr lang="hr-HR" sz="2000" cap="none" dirty="0" smtClean="0"/>
              <a:t>Slika 3. i 4. Mjerimo rast stabljike izrasle biljke, dok sjemenke zalijevanja klasičnom metodom niti osmi dan nisu proklijale</a:t>
            </a:r>
            <a:endParaRPr lang="hr-HR" sz="2000" cap="none" dirty="0"/>
          </a:p>
        </p:txBody>
      </p:sp>
      <p:pic>
        <p:nvPicPr>
          <p:cNvPr id="1026" name="Picture 2" descr="D:\Users\Korisnik\Desktop\sli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2808312" cy="452596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Acer\Downloads\30707699_862337277301431_4888334607243542528_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16716" r="-3433" b="17805"/>
          <a:stretch/>
        </p:blipFill>
        <p:spPr bwMode="auto">
          <a:xfrm>
            <a:off x="4716016" y="1412776"/>
            <a:ext cx="3518005" cy="4454176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721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UTJECAJ VLAŽNOSTI TLA NA KLIJANJE i rast GRAHA </vt:lpstr>
      <vt:lpstr>CILJEVI : </vt:lpstr>
      <vt:lpstr>ISTRAŽIVAČKA PITANJA</vt:lpstr>
      <vt:lpstr>hipoteze</vt:lpstr>
      <vt:lpstr>POSTUPAK RADA:</vt:lpstr>
      <vt:lpstr>Slide 6</vt:lpstr>
      <vt:lpstr>Slika 1. Početak pokusa  </vt:lpstr>
      <vt:lpstr>Slika 2. Sedmog dana od početka pokusa, proklijala je jedna sjemenke u tegli koja je zalijevana pumpom programiranom micro:bitom</vt:lpstr>
      <vt:lpstr>Slika 3. i 4. Mjerimo rast stabljike izrasle biljke, dok sjemenke zalijevanja klasičnom metodom niti osmi dan nisu proklijale</vt:lpstr>
      <vt:lpstr>Slika 5. i 6. Četrnaestog dana proklijala je jedna sjemenka graha zalijevana klasičnom metodom </vt:lpstr>
      <vt:lpstr>Tablica 1. Zabilježeni  podatci za biljku zalijevanu pomoću micro:bita </vt:lpstr>
      <vt:lpstr>Tablica 2. Zabilježeni  podatci za biljku zalijevanu klasičnom metodom</vt:lpstr>
      <vt:lpstr>RASPRAVA</vt:lpstr>
      <vt:lpstr>ZAKLJUČAci</vt:lpstr>
      <vt:lpstr>U RADU SU SUDJELOVALI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Acer</dc:creator>
  <cp:lastModifiedBy>Korisnik</cp:lastModifiedBy>
  <cp:revision>20</cp:revision>
  <dcterms:created xsi:type="dcterms:W3CDTF">2018-04-23T18:24:00Z</dcterms:created>
  <dcterms:modified xsi:type="dcterms:W3CDTF">2018-04-27T21:49:48Z</dcterms:modified>
</cp:coreProperties>
</file>