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8" r:id="rId22"/>
    <p:sldId id="277" r:id="rId23"/>
    <p:sldId id="279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D26C9-14B1-4EC8-B162-313343106145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71DA96-E3BA-4791-A17C-3F7CAEB48B55}">
      <dgm:prSet/>
      <dgm:spPr/>
      <dgm:t>
        <a:bodyPr/>
        <a:lstStyle/>
        <a:p>
          <a:r>
            <a:rPr lang="hr-HR"/>
            <a:t>Nekoliko menti zasadit ćemo u školskom vrtu i njih ćemo ručno zalijevati</a:t>
          </a:r>
          <a:endParaRPr lang="en-US"/>
        </a:p>
      </dgm:t>
    </dgm:pt>
    <dgm:pt modelId="{DF078DCD-125A-4C76-BB38-18CFB03DD8D4}" type="parTrans" cxnId="{2EC6D3CF-A3A7-49A9-B76D-4681E904B0AC}">
      <dgm:prSet/>
      <dgm:spPr/>
      <dgm:t>
        <a:bodyPr/>
        <a:lstStyle/>
        <a:p>
          <a:endParaRPr lang="en-US"/>
        </a:p>
      </dgm:t>
    </dgm:pt>
    <dgm:pt modelId="{379C0887-1C8E-463E-87A0-D4E755A3BE9E}" type="sibTrans" cxnId="{2EC6D3CF-A3A7-49A9-B76D-4681E904B0AC}">
      <dgm:prSet/>
      <dgm:spPr/>
      <dgm:t>
        <a:bodyPr/>
        <a:lstStyle/>
        <a:p>
          <a:endParaRPr lang="en-US"/>
        </a:p>
      </dgm:t>
    </dgm:pt>
    <dgm:pt modelId="{860D3ED9-78FF-461C-B7C4-57E0A34B949F}">
      <dgm:prSet/>
      <dgm:spPr/>
      <dgm:t>
        <a:bodyPr/>
        <a:lstStyle/>
        <a:p>
          <a:r>
            <a:rPr lang="hr-HR"/>
            <a:t>Jednu ćemo zasaditi u teglicu i nju će zalijevati micro-bit</a:t>
          </a:r>
          <a:endParaRPr lang="en-US"/>
        </a:p>
      </dgm:t>
    </dgm:pt>
    <dgm:pt modelId="{4D164956-2CE0-4347-98E6-F36BB39EF650}" type="parTrans" cxnId="{F2809278-87B4-46F2-9E7E-6EE1629C65D2}">
      <dgm:prSet/>
      <dgm:spPr/>
      <dgm:t>
        <a:bodyPr/>
        <a:lstStyle/>
        <a:p>
          <a:endParaRPr lang="en-US"/>
        </a:p>
      </dgm:t>
    </dgm:pt>
    <dgm:pt modelId="{92822097-4765-4BDE-9B9E-83A230CD5EE0}" type="sibTrans" cxnId="{F2809278-87B4-46F2-9E7E-6EE1629C65D2}">
      <dgm:prSet/>
      <dgm:spPr/>
      <dgm:t>
        <a:bodyPr/>
        <a:lstStyle/>
        <a:p>
          <a:endParaRPr lang="en-US"/>
        </a:p>
      </dgm:t>
    </dgm:pt>
    <dgm:pt modelId="{FA482C9F-9C40-4364-9CF1-146071886D9F}" type="pres">
      <dgm:prSet presAssocID="{C81D26C9-14B1-4EC8-B162-313343106145}" presName="vert0" presStyleCnt="0">
        <dgm:presLayoutVars>
          <dgm:dir/>
          <dgm:animOne val="branch"/>
          <dgm:animLvl val="lvl"/>
        </dgm:presLayoutVars>
      </dgm:prSet>
      <dgm:spPr/>
    </dgm:pt>
    <dgm:pt modelId="{3DC80583-9A39-4C3D-AD44-392CE0E23867}" type="pres">
      <dgm:prSet presAssocID="{1E71DA96-E3BA-4791-A17C-3F7CAEB48B55}" presName="thickLine" presStyleLbl="alignNode1" presStyleIdx="0" presStyleCnt="2"/>
      <dgm:spPr/>
    </dgm:pt>
    <dgm:pt modelId="{018C2746-B075-4A1A-8765-5A1BEA831274}" type="pres">
      <dgm:prSet presAssocID="{1E71DA96-E3BA-4791-A17C-3F7CAEB48B55}" presName="horz1" presStyleCnt="0"/>
      <dgm:spPr/>
    </dgm:pt>
    <dgm:pt modelId="{10FDEA51-E360-4BC4-A5B7-95B19389F879}" type="pres">
      <dgm:prSet presAssocID="{1E71DA96-E3BA-4791-A17C-3F7CAEB48B55}" presName="tx1" presStyleLbl="revTx" presStyleIdx="0" presStyleCnt="2"/>
      <dgm:spPr/>
    </dgm:pt>
    <dgm:pt modelId="{1FC9C278-DD28-42F3-A4F9-D2E6991FBB46}" type="pres">
      <dgm:prSet presAssocID="{1E71DA96-E3BA-4791-A17C-3F7CAEB48B55}" presName="vert1" presStyleCnt="0"/>
      <dgm:spPr/>
    </dgm:pt>
    <dgm:pt modelId="{96EC393F-C7C8-4EF5-AA1F-41D87C00BA2C}" type="pres">
      <dgm:prSet presAssocID="{860D3ED9-78FF-461C-B7C4-57E0A34B949F}" presName="thickLine" presStyleLbl="alignNode1" presStyleIdx="1" presStyleCnt="2"/>
      <dgm:spPr/>
    </dgm:pt>
    <dgm:pt modelId="{0701F2D5-FA6F-4682-B896-71383A046CB5}" type="pres">
      <dgm:prSet presAssocID="{860D3ED9-78FF-461C-B7C4-57E0A34B949F}" presName="horz1" presStyleCnt="0"/>
      <dgm:spPr/>
    </dgm:pt>
    <dgm:pt modelId="{3703EE39-116C-4384-BDBC-CFB698771E27}" type="pres">
      <dgm:prSet presAssocID="{860D3ED9-78FF-461C-B7C4-57E0A34B949F}" presName="tx1" presStyleLbl="revTx" presStyleIdx="1" presStyleCnt="2"/>
      <dgm:spPr/>
    </dgm:pt>
    <dgm:pt modelId="{04B1F349-6461-43D6-97E3-29AF94338B88}" type="pres">
      <dgm:prSet presAssocID="{860D3ED9-78FF-461C-B7C4-57E0A34B949F}" presName="vert1" presStyleCnt="0"/>
      <dgm:spPr/>
    </dgm:pt>
  </dgm:ptLst>
  <dgm:cxnLst>
    <dgm:cxn modelId="{E55A2B63-2E19-4EA8-93C1-B6B10CADCC13}" type="presOf" srcId="{C81D26C9-14B1-4EC8-B162-313343106145}" destId="{FA482C9F-9C40-4364-9CF1-146071886D9F}" srcOrd="0" destOrd="0" presId="urn:microsoft.com/office/officeart/2008/layout/LinedList"/>
    <dgm:cxn modelId="{F2809278-87B4-46F2-9E7E-6EE1629C65D2}" srcId="{C81D26C9-14B1-4EC8-B162-313343106145}" destId="{860D3ED9-78FF-461C-B7C4-57E0A34B949F}" srcOrd="1" destOrd="0" parTransId="{4D164956-2CE0-4347-98E6-F36BB39EF650}" sibTransId="{92822097-4765-4BDE-9B9E-83A230CD5EE0}"/>
    <dgm:cxn modelId="{E575B8C9-7762-40C8-9538-7BB63DC4F139}" type="presOf" srcId="{860D3ED9-78FF-461C-B7C4-57E0A34B949F}" destId="{3703EE39-116C-4384-BDBC-CFB698771E27}" srcOrd="0" destOrd="0" presId="urn:microsoft.com/office/officeart/2008/layout/LinedList"/>
    <dgm:cxn modelId="{2EC6D3CF-A3A7-49A9-B76D-4681E904B0AC}" srcId="{C81D26C9-14B1-4EC8-B162-313343106145}" destId="{1E71DA96-E3BA-4791-A17C-3F7CAEB48B55}" srcOrd="0" destOrd="0" parTransId="{DF078DCD-125A-4C76-BB38-18CFB03DD8D4}" sibTransId="{379C0887-1C8E-463E-87A0-D4E755A3BE9E}"/>
    <dgm:cxn modelId="{7AC68CF3-D026-4261-8E4C-C33462E8E142}" type="presOf" srcId="{1E71DA96-E3BA-4791-A17C-3F7CAEB48B55}" destId="{10FDEA51-E360-4BC4-A5B7-95B19389F879}" srcOrd="0" destOrd="0" presId="urn:microsoft.com/office/officeart/2008/layout/LinedList"/>
    <dgm:cxn modelId="{ABE2AE00-6617-4F8F-8036-E1B373CE81A6}" type="presParOf" srcId="{FA482C9F-9C40-4364-9CF1-146071886D9F}" destId="{3DC80583-9A39-4C3D-AD44-392CE0E23867}" srcOrd="0" destOrd="0" presId="urn:microsoft.com/office/officeart/2008/layout/LinedList"/>
    <dgm:cxn modelId="{C885411D-13B6-41CD-B549-B1EC59DA97AA}" type="presParOf" srcId="{FA482C9F-9C40-4364-9CF1-146071886D9F}" destId="{018C2746-B075-4A1A-8765-5A1BEA831274}" srcOrd="1" destOrd="0" presId="urn:microsoft.com/office/officeart/2008/layout/LinedList"/>
    <dgm:cxn modelId="{EF358DB3-C6AF-4485-959B-AD4D4BD63D38}" type="presParOf" srcId="{018C2746-B075-4A1A-8765-5A1BEA831274}" destId="{10FDEA51-E360-4BC4-A5B7-95B19389F879}" srcOrd="0" destOrd="0" presId="urn:microsoft.com/office/officeart/2008/layout/LinedList"/>
    <dgm:cxn modelId="{66509365-E057-4846-8F03-52CDF7B5E86C}" type="presParOf" srcId="{018C2746-B075-4A1A-8765-5A1BEA831274}" destId="{1FC9C278-DD28-42F3-A4F9-D2E6991FBB46}" srcOrd="1" destOrd="0" presId="urn:microsoft.com/office/officeart/2008/layout/LinedList"/>
    <dgm:cxn modelId="{766EE900-CA54-48EC-92DA-36DA171BE83D}" type="presParOf" srcId="{FA482C9F-9C40-4364-9CF1-146071886D9F}" destId="{96EC393F-C7C8-4EF5-AA1F-41D87C00BA2C}" srcOrd="2" destOrd="0" presId="urn:microsoft.com/office/officeart/2008/layout/LinedList"/>
    <dgm:cxn modelId="{4263892A-B365-43AB-87D8-76AE30E5EBAD}" type="presParOf" srcId="{FA482C9F-9C40-4364-9CF1-146071886D9F}" destId="{0701F2D5-FA6F-4682-B896-71383A046CB5}" srcOrd="3" destOrd="0" presId="urn:microsoft.com/office/officeart/2008/layout/LinedList"/>
    <dgm:cxn modelId="{1430D267-1DDF-4E6D-9BF8-DE86809B15E4}" type="presParOf" srcId="{0701F2D5-FA6F-4682-B896-71383A046CB5}" destId="{3703EE39-116C-4384-BDBC-CFB698771E27}" srcOrd="0" destOrd="0" presId="urn:microsoft.com/office/officeart/2008/layout/LinedList"/>
    <dgm:cxn modelId="{642F60C2-A805-4F93-807A-AABF27EFC5F3}" type="presParOf" srcId="{0701F2D5-FA6F-4682-B896-71383A046CB5}" destId="{04B1F349-6461-43D6-97E3-29AF94338B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0583-9A39-4C3D-AD44-392CE0E23867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FDEA51-E360-4BC4-A5B7-95B19389F879}">
      <dsp:nvSpPr>
        <dsp:cNvPr id="0" name=""/>
        <dsp:cNvSpPr/>
      </dsp:nvSpPr>
      <dsp:spPr>
        <a:xfrm>
          <a:off x="0" y="0"/>
          <a:ext cx="78867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Nekoliko menti zasadit ćemo u školskom vrtu i njih ćemo ručno zalijevati</a:t>
          </a:r>
          <a:endParaRPr lang="en-US" sz="4300" kern="1200"/>
        </a:p>
      </dsp:txBody>
      <dsp:txXfrm>
        <a:off x="0" y="0"/>
        <a:ext cx="7886700" cy="2175669"/>
      </dsp:txXfrm>
    </dsp:sp>
    <dsp:sp modelId="{96EC393F-C7C8-4EF5-AA1F-41D87C00BA2C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03EE39-116C-4384-BDBC-CFB698771E27}">
      <dsp:nvSpPr>
        <dsp:cNvPr id="0" name=""/>
        <dsp:cNvSpPr/>
      </dsp:nvSpPr>
      <dsp:spPr>
        <a:xfrm>
          <a:off x="0" y="2175669"/>
          <a:ext cx="78867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300" kern="1200"/>
            <a:t>Jednu ćemo zasaditi u teglicu i nju će zalijevati micro-bit</a:t>
          </a:r>
          <a:endParaRPr lang="en-US" sz="4300" kern="1200"/>
        </a:p>
      </dsp:txBody>
      <dsp:txXfrm>
        <a:off x="0" y="2175669"/>
        <a:ext cx="7886700" cy="217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775F3-E314-469D-BD2E-27102A8C46AE}" type="datetimeFigureOut">
              <a:rPr lang="hr-HR" smtClean="0"/>
              <a:pPr/>
              <a:t>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85445-9698-4EC2-980C-B1F11E2EE47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3674839"/>
          </a:xfrm>
        </p:spPr>
        <p:txBody>
          <a:bodyPr>
            <a:normAutofit/>
          </a:bodyPr>
          <a:lstStyle/>
          <a:p>
            <a:r>
              <a:rPr lang="hr-HR" sz="1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MENTA</a:t>
            </a:r>
            <a:endParaRPr lang="hr-HR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likovni rezultat za menta"/>
          <p:cNvPicPr>
            <a:picLocks noChangeAspect="1" noChangeArrowheads="1"/>
          </p:cNvPicPr>
          <p:nvPr/>
        </p:nvPicPr>
        <p:blipFill rotWithShape="1">
          <a:blip r:embed="rId2" cstate="print"/>
          <a:srcRect l="26968" r="23717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hr-HR" b="1" dirty="0"/>
              <a:t>Čaj od sušene 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hr-HR" sz="1600"/>
              <a:t>Ubrati listove mente</a:t>
            </a:r>
          </a:p>
          <a:p>
            <a:r>
              <a:rPr lang="hr-HR" sz="1600"/>
              <a:t>Posložit ih na čisti upijajući papir</a:t>
            </a:r>
          </a:p>
          <a:p>
            <a:r>
              <a:rPr lang="hr-HR" sz="1600"/>
              <a:t>Pustiti da se suši cca. 2 tjedna</a:t>
            </a:r>
          </a:p>
          <a:p>
            <a:r>
              <a:rPr lang="hr-HR" sz="1600"/>
              <a:t>Spremiti u staklenku </a:t>
            </a:r>
          </a:p>
          <a:p>
            <a:endParaRPr lang="hr-HR" sz="1600"/>
          </a:p>
          <a:p>
            <a:r>
              <a:rPr lang="hr-HR" sz="1600"/>
              <a:t>U 1 čajnu šalicu stavite 2 čajne žlic sušene mente</a:t>
            </a:r>
          </a:p>
          <a:p>
            <a:r>
              <a:rPr lang="hr-HR" sz="1600"/>
              <a:t>Pustite da ostoji 5 min</a:t>
            </a:r>
          </a:p>
          <a:p>
            <a:r>
              <a:rPr lang="hr-HR" sz="1600"/>
              <a:t>Ocijedite </a:t>
            </a:r>
          </a:p>
          <a:p>
            <a:endParaRPr lang="hr-HR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5441" y="965199"/>
            <a:ext cx="507455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Nakon što smo naučili nešto o menti, uhvatili smo se posla..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D21EBA-E550-43EC-87E8-E1A8E3F98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52013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ja\Documents\Delo\Škola\šk.god. 17-18 Klana\pripreme\menta\slike\20180502_100444.jpg"/>
          <p:cNvPicPr>
            <a:picLocks noChangeAspect="1" noChangeArrowheads="1"/>
          </p:cNvPicPr>
          <p:nvPr/>
        </p:nvPicPr>
        <p:blipFill rotWithShape="1">
          <a:blip r:embed="rId2" cstate="print"/>
          <a:srcRect l="7420" r="8205"/>
          <a:stretch/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noFill/>
        </p:spPr>
      </p:pic>
      <p:pic>
        <p:nvPicPr>
          <p:cNvPr id="1027" name="Picture 3" descr="D:\Maja\Documents\Delo\Škola\šk.god. 17-18 Klana\pripreme\menta\slike\20180502_100540.jpg"/>
          <p:cNvPicPr>
            <a:picLocks noChangeAspect="1" noChangeArrowheads="1"/>
          </p:cNvPicPr>
          <p:nvPr/>
        </p:nvPicPr>
        <p:blipFill rotWithShape="1">
          <a:blip r:embed="rId3" cstate="print"/>
          <a:srcRect l="8440" r="7185"/>
          <a:stretch/>
        </p:blipFill>
        <p:spPr bwMode="auto">
          <a:xfrm rot="5400000">
            <a:off x="-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Maja\Documents\Delo\Škola\šk.god. 17-18 Klana\pripreme\menta\slike\20180502_101503.jpg"/>
          <p:cNvPicPr>
            <a:picLocks noChangeAspect="1" noChangeArrowheads="1"/>
          </p:cNvPicPr>
          <p:nvPr/>
        </p:nvPicPr>
        <p:blipFill rotWithShape="1">
          <a:blip r:embed="rId2" cstate="print"/>
          <a:srcRect l="9172" r="6453"/>
          <a:stretch/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noFill/>
        </p:spPr>
      </p:pic>
      <p:pic>
        <p:nvPicPr>
          <p:cNvPr id="2050" name="Picture 2" descr="D:\Maja\Documents\Delo\Škola\šk.god. 17-18 Klana\pripreme\menta\slike\20180502_100717.jpg"/>
          <p:cNvPicPr>
            <a:picLocks noChangeAspect="1" noChangeArrowheads="1"/>
          </p:cNvPicPr>
          <p:nvPr/>
        </p:nvPicPr>
        <p:blipFill rotWithShape="1">
          <a:blip r:embed="rId3" cstate="print"/>
          <a:srcRect l="3646" r="11979"/>
          <a:stretch/>
        </p:blipFill>
        <p:spPr bwMode="auto">
          <a:xfrm rot="5400000">
            <a:off x="-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Maja\Documents\Delo\Škola\šk.god. 17-18 Klana\pripreme\menta\slike\20180502_102344.jpg">
            <a:extLst>
              <a:ext uri="{FF2B5EF4-FFF2-40B4-BE49-F238E27FC236}">
                <a16:creationId xmlns:a16="http://schemas.microsoft.com/office/drawing/2014/main" id="{F29BD3DE-FFD1-4B70-AF95-ECC04CF62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303" r="2269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Maja\Documents\Delo\Škola\šk.god. 17-18 Klana\pripreme\menta\slike\20180502_102933.jpg">
            <a:extLst>
              <a:ext uri="{FF2B5EF4-FFF2-40B4-BE49-F238E27FC236}">
                <a16:creationId xmlns:a16="http://schemas.microsoft.com/office/drawing/2014/main" id="{6153513A-7FCB-4D68-9694-16BB5CF9F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3476" r="24336"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ja\Documents\Delo\Škola\šk.god. 17-18 Klana\pripreme\menta\slike\20180502_105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32644" y="1500188"/>
            <a:ext cx="6858000" cy="3857625"/>
          </a:xfrm>
          <a:prstGeom prst="rect">
            <a:avLst/>
          </a:prstGeom>
          <a:noFill/>
        </p:spPr>
      </p:pic>
      <p:pic>
        <p:nvPicPr>
          <p:cNvPr id="5123" name="Picture 3" descr="D:\Maja\Documents\Delo\Škola\šk.god. 17-18 Klana\pripreme\menta\slike\20180502_105945.jpg"/>
          <p:cNvPicPr>
            <a:picLocks noChangeAspect="1" noChangeArrowheads="1"/>
          </p:cNvPicPr>
          <p:nvPr/>
        </p:nvPicPr>
        <p:blipFill>
          <a:blip r:embed="rId3" cstate="print"/>
          <a:srcRect l="15351" t="-799" r="20600" b="16800"/>
          <a:stretch>
            <a:fillRect/>
          </a:stretch>
        </p:blipFill>
        <p:spPr bwMode="auto">
          <a:xfrm rot="5400000">
            <a:off x="4460183" y="764704"/>
            <a:ext cx="4392488" cy="3240360"/>
          </a:xfrm>
          <a:prstGeom prst="rect">
            <a:avLst/>
          </a:prstGeom>
          <a:noFill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5196127-1E8D-432C-8598-01F0D9C4B5A3}"/>
              </a:ext>
            </a:extLst>
          </p:cNvPr>
          <p:cNvSpPr txBox="1">
            <a:spLocks/>
          </p:cNvSpPr>
          <p:nvPr/>
        </p:nvSpPr>
        <p:spPr>
          <a:xfrm>
            <a:off x="5040051" y="5013176"/>
            <a:ext cx="3236557" cy="144016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hr-HR" sz="2800" b="1"/>
              <a:t>Korištenje micro:bita pri zalijevanju dok smo na odmoru… </a:t>
            </a:r>
            <a:r>
              <a:rPr lang="hr-HR" sz="2800" b="1">
                <a:sym typeface="Wingdings" panose="05000000000000000000" pitchFamily="2" charset="2"/>
              </a:rPr>
              <a:t></a:t>
            </a:r>
            <a:r>
              <a:rPr lang="hr-HR" sz="2800" b="1"/>
              <a:t> </a:t>
            </a:r>
            <a:endParaRPr lang="hr-HR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Ubrali smo listiće i stavili ih sušiti </a:t>
            </a:r>
            <a:br>
              <a:rPr lang="hr-HR" b="1" dirty="0"/>
            </a:br>
            <a:r>
              <a:rPr lang="hr-HR" b="1" dirty="0"/>
              <a:t>(čaj od sušene mente)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Maja\Documents\Delo\Škola\šk.god. 17-18 Klana\pripreme\menta\slike\20180502_103801.jpg"/>
          <p:cNvPicPr>
            <a:picLocks noChangeAspect="1" noChangeArrowheads="1"/>
          </p:cNvPicPr>
          <p:nvPr/>
        </p:nvPicPr>
        <p:blipFill rotWithShape="1">
          <a:blip r:embed="rId2" cstate="print"/>
          <a:srcRect l="23750" r="1250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/>
          </a:blip>
          <a:srcRect l="9720" r="1279" b="-2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hr-HR" sz="5400" b="1" dirty="0">
                <a:solidFill>
                  <a:srgbClr val="FFFFFF"/>
                </a:solidFill>
              </a:rPr>
              <a:t>MENTA</a:t>
            </a:r>
            <a:endParaRPr lang="hr-HR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r>
              <a:rPr lang="hr-HR" sz="1700" dirty="0">
                <a:solidFill>
                  <a:srgbClr val="FFFFFF"/>
                </a:solidFill>
              </a:rPr>
              <a:t>Metvica, Nana</a:t>
            </a:r>
          </a:p>
          <a:p>
            <a:r>
              <a:rPr lang="hr-HR" sz="1700" dirty="0">
                <a:solidFill>
                  <a:srgbClr val="FFFFFF"/>
                </a:solidFill>
              </a:rPr>
              <a:t>Ima ih oko 30-ak raznih vrsta</a:t>
            </a:r>
          </a:p>
          <a:p>
            <a:r>
              <a:rPr lang="hr-HR" sz="1700" dirty="0">
                <a:solidFill>
                  <a:srgbClr val="FFFFFF"/>
                </a:solidFill>
              </a:rPr>
              <a:t>Njezini listovi sadrže mentol</a:t>
            </a:r>
          </a:p>
          <a:p>
            <a:r>
              <a:rPr lang="hr-HR" sz="1700" dirty="0">
                <a:solidFill>
                  <a:srgbClr val="FFFFFF"/>
                </a:solidFill>
              </a:rPr>
              <a:t>Ljekovita je</a:t>
            </a:r>
          </a:p>
          <a:p>
            <a:r>
              <a:rPr lang="hr-HR" sz="1700" dirty="0">
                <a:solidFill>
                  <a:srgbClr val="FFFFFF"/>
                </a:solidFill>
              </a:rPr>
              <a:t>Koristili su je još stari Grci i Rimljani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Maja\Documents\Delo\Škola\šk.god. 17-18 Klana\pripreme\menta\slike\20180502_103923.jpg"/>
          <p:cNvPicPr>
            <a:picLocks noChangeAspect="1" noChangeArrowheads="1"/>
          </p:cNvPicPr>
          <p:nvPr/>
        </p:nvPicPr>
        <p:blipFill rotWithShape="1">
          <a:blip r:embed="rId2" cstate="print"/>
          <a:srcRect l="15875" r="912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normAutofit/>
          </a:bodyPr>
          <a:lstStyle/>
          <a:p>
            <a:r>
              <a:rPr lang="hr-HR" b="1" dirty="0"/>
              <a:t>Napravili smo čaj od svježe mente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Maja\Documents\Delo\Škola\šk.god. 17-18 Klana\pripreme\menta\slike\20180502_104048.jpg"/>
          <p:cNvPicPr>
            <a:picLocks noChangeAspect="1" noChangeArrowheads="1"/>
          </p:cNvPicPr>
          <p:nvPr/>
        </p:nvPicPr>
        <p:blipFill rotWithShape="1">
          <a:blip r:embed="rId2" cstate="print"/>
          <a:srcRect l="7500" r="8125"/>
          <a:stretch/>
        </p:blipFill>
        <p:spPr bwMode="auto">
          <a:xfrm rot="5400000">
            <a:off x="3429000" y="1143000"/>
            <a:ext cx="6858000" cy="4572000"/>
          </a:xfrm>
          <a:prstGeom prst="rect">
            <a:avLst/>
          </a:prstGeom>
          <a:noFill/>
        </p:spPr>
      </p:pic>
      <p:pic>
        <p:nvPicPr>
          <p:cNvPr id="8195" name="Picture 3" descr="D:\Maja\Documents\Delo\Škola\šk.god. 17-18 Klana\pripreme\menta\slike\20180502_104253.jpg"/>
          <p:cNvPicPr>
            <a:picLocks noChangeAspect="1" noChangeArrowheads="1"/>
          </p:cNvPicPr>
          <p:nvPr/>
        </p:nvPicPr>
        <p:blipFill rotWithShape="1">
          <a:blip r:embed="rId3" cstate="print"/>
          <a:srcRect l="1937" r="13688"/>
          <a:stretch/>
        </p:blipFill>
        <p:spPr bwMode="auto">
          <a:xfrm rot="5400000">
            <a:off x="-1143000" y="1143000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Kad nam se biljke razrastu, napravit ćemo i sirup…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Proizvodi od mente</a:t>
            </a:r>
          </a:p>
        </p:txBody>
      </p:sp>
      <p:pic>
        <p:nvPicPr>
          <p:cNvPr id="15362" name="Picture 2" descr="Slikovni rezultat za proizvodi od me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555776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Slikovni rezultat za proizvodi od mente"/>
          <p:cNvPicPr>
            <a:picLocks noChangeAspect="1" noChangeArrowheads="1"/>
          </p:cNvPicPr>
          <p:nvPr/>
        </p:nvPicPr>
        <p:blipFill>
          <a:blip r:embed="rId3" cstate="print"/>
          <a:srcRect l="13158" r="15789"/>
          <a:stretch>
            <a:fillRect/>
          </a:stretch>
        </p:blipFill>
        <p:spPr bwMode="auto">
          <a:xfrm>
            <a:off x="3347864" y="1700808"/>
            <a:ext cx="1944216" cy="2736304"/>
          </a:xfrm>
          <a:prstGeom prst="rect">
            <a:avLst/>
          </a:prstGeom>
          <a:noFill/>
        </p:spPr>
      </p:pic>
      <p:pic>
        <p:nvPicPr>
          <p:cNvPr id="15366" name="Picture 6" descr="Slikovni rezultat za zubna pasta od mente"/>
          <p:cNvPicPr>
            <a:picLocks noChangeAspect="1" noChangeArrowheads="1"/>
          </p:cNvPicPr>
          <p:nvPr/>
        </p:nvPicPr>
        <p:blipFill>
          <a:blip r:embed="rId4" cstate="print"/>
          <a:srcRect t="30004" b="31992"/>
          <a:stretch>
            <a:fillRect/>
          </a:stretch>
        </p:blipFill>
        <p:spPr bwMode="auto">
          <a:xfrm>
            <a:off x="755576" y="4941168"/>
            <a:ext cx="3600000" cy="1368152"/>
          </a:xfrm>
          <a:prstGeom prst="rect">
            <a:avLst/>
          </a:prstGeom>
          <a:noFill/>
        </p:spPr>
      </p:pic>
      <p:pic>
        <p:nvPicPr>
          <p:cNvPr id="15368" name="Picture 8" descr="Slikovni rezultat za bomboni od m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149080"/>
            <a:ext cx="2376264" cy="2376264"/>
          </a:xfrm>
          <a:prstGeom prst="rect">
            <a:avLst/>
          </a:prstGeom>
          <a:noFill/>
        </p:spPr>
      </p:pic>
      <p:pic>
        <p:nvPicPr>
          <p:cNvPr id="15370" name="Picture 10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628800"/>
            <a:ext cx="3347863" cy="212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Proizvodi od mente</a:t>
            </a:r>
            <a:endParaRPr lang="hr-HR" dirty="0"/>
          </a:p>
        </p:txBody>
      </p:sp>
      <p:pic>
        <p:nvPicPr>
          <p:cNvPr id="16386" name="Picture 2" descr="Slikovni rezultat za Å¾vake od mente"/>
          <p:cNvPicPr>
            <a:picLocks noChangeAspect="1" noChangeArrowheads="1"/>
          </p:cNvPicPr>
          <p:nvPr/>
        </p:nvPicPr>
        <p:blipFill>
          <a:blip r:embed="rId2" cstate="print"/>
          <a:srcRect t="30094" b="29190"/>
          <a:stretch>
            <a:fillRect/>
          </a:stretch>
        </p:blipFill>
        <p:spPr bwMode="auto">
          <a:xfrm>
            <a:off x="467544" y="1556792"/>
            <a:ext cx="2088232" cy="850240"/>
          </a:xfrm>
          <a:prstGeom prst="rect">
            <a:avLst/>
          </a:prstGeom>
          <a:noFill/>
        </p:spPr>
      </p:pic>
      <p:pic>
        <p:nvPicPr>
          <p:cNvPr id="16388" name="Picture 4" descr="Slikovni rezultat za gel za bolove od men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2915082" cy="2160240"/>
          </a:xfrm>
          <a:prstGeom prst="rect">
            <a:avLst/>
          </a:prstGeom>
          <a:noFill/>
        </p:spPr>
      </p:pic>
      <p:pic>
        <p:nvPicPr>
          <p:cNvPr id="16390" name="Picture 6" descr="Slikovni rezultat za deterÄent od m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80928"/>
            <a:ext cx="1485302" cy="3600000"/>
          </a:xfrm>
          <a:prstGeom prst="rect">
            <a:avLst/>
          </a:prstGeom>
          <a:noFill/>
        </p:spPr>
      </p:pic>
      <p:pic>
        <p:nvPicPr>
          <p:cNvPr id="16392" name="Picture 8" descr="Slikovni rezultat za koktel od men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84784"/>
            <a:ext cx="2159393" cy="2918098"/>
          </a:xfrm>
          <a:prstGeom prst="rect">
            <a:avLst/>
          </a:prstGeom>
          <a:noFill/>
        </p:spPr>
      </p:pic>
      <p:pic>
        <p:nvPicPr>
          <p:cNvPr id="16394" name="Picture 10" descr="Povezana sli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149080"/>
            <a:ext cx="227746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C5E6CFF1-2F42-4E10-9A97-F116F46F53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Slikovni rezultat za menta"/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/>
          </a:blip>
          <a:srcRect l="26463" r="16537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182200-4859-4C8D-BCBB-55B245C28BA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hr-HR" sz="4000" b="1" dirty="0">
                <a:solidFill>
                  <a:srgbClr val="FFFFFF"/>
                </a:solidFill>
              </a:rPr>
              <a:t>Ljekovitost</a:t>
            </a:r>
            <a:endParaRPr lang="hr-HR" sz="35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534" y="1065862"/>
            <a:ext cx="4308514" cy="4726276"/>
          </a:xfrm>
        </p:spPr>
        <p:txBody>
          <a:bodyPr anchor="ctr">
            <a:normAutofit/>
          </a:bodyPr>
          <a:lstStyle/>
          <a:p>
            <a:r>
              <a:rPr lang="hr-HR" sz="1700">
                <a:solidFill>
                  <a:srgbClr val="FFFFFF"/>
                </a:solidFill>
              </a:rPr>
              <a:t>Smanjuje glavobolju</a:t>
            </a:r>
          </a:p>
          <a:p>
            <a:r>
              <a:rPr lang="hr-HR" sz="1700">
                <a:solidFill>
                  <a:srgbClr val="FFFFFF"/>
                </a:solidFill>
              </a:rPr>
              <a:t>Potiče smanjenje tjelesne temperature</a:t>
            </a:r>
          </a:p>
          <a:p>
            <a:r>
              <a:rPr lang="hr-HR" sz="1700">
                <a:solidFill>
                  <a:srgbClr val="FFFFFF"/>
                </a:solidFill>
              </a:rPr>
              <a:t>Djeluje smirujuće</a:t>
            </a:r>
          </a:p>
          <a:p>
            <a:r>
              <a:rPr lang="hr-HR" sz="1700">
                <a:solidFill>
                  <a:srgbClr val="FFFFFF"/>
                </a:solidFill>
              </a:rPr>
              <a:t>Ublažava bolove u zgobovima (u gelu)</a:t>
            </a:r>
          </a:p>
          <a:p>
            <a:r>
              <a:rPr lang="hr-HR" sz="1700">
                <a:solidFill>
                  <a:srgbClr val="FFFFFF"/>
                </a:solidFill>
              </a:rPr>
              <a:t>Potiče brži rad crijeva</a:t>
            </a:r>
          </a:p>
          <a:p>
            <a:r>
              <a:rPr lang="hr-HR" sz="1700">
                <a:solidFill>
                  <a:srgbClr val="FFFFFF"/>
                </a:solidFill>
              </a:rPr>
              <a:t>Ublažava smetnje pri disanju</a:t>
            </a:r>
          </a:p>
          <a:p>
            <a:endParaRPr lang="hr-HR" sz="170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8084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Slikovni rezultat za menta"/>
          <p:cNvPicPr>
            <a:picLocks noChangeAspect="1" noChangeArrowheads="1"/>
          </p:cNvPicPr>
          <p:nvPr/>
        </p:nvPicPr>
        <p:blipFill rotWithShape="1">
          <a:blip r:embed="rId2" cstate="print"/>
          <a:srcRect l="5596" r="2347" b="3"/>
          <a:stretch/>
        </p:blipFill>
        <p:spPr bwMode="auto">
          <a:xfrm>
            <a:off x="245660" y="321733"/>
            <a:ext cx="5293729" cy="4107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hr-HR" b="1">
                <a:solidFill>
                  <a:srgbClr val="FFFFFF"/>
                </a:solidFill>
              </a:rPr>
              <a:t>Uzgoj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hr-HR" sz="1700">
                <a:solidFill>
                  <a:srgbClr val="FFFFFF"/>
                </a:solidFill>
              </a:rPr>
              <a:t>Treba je zasaditi plitko (do 10 cm dubine)</a:t>
            </a:r>
          </a:p>
          <a:p>
            <a:r>
              <a:rPr lang="hr-HR" sz="1700">
                <a:solidFill>
                  <a:srgbClr val="FFFFFF"/>
                </a:solidFill>
              </a:rPr>
              <a:t>Preživljava i na niskoj temperaturi (do -20C)</a:t>
            </a:r>
          </a:p>
          <a:p>
            <a:r>
              <a:rPr lang="hr-HR" sz="1700">
                <a:solidFill>
                  <a:srgbClr val="FFFFFF"/>
                </a:solidFill>
              </a:rPr>
              <a:t>Na temperaturi više od 10C počinje intenzivnije rasti</a:t>
            </a:r>
          </a:p>
          <a:p>
            <a:r>
              <a:rPr lang="hr-HR" sz="1700">
                <a:solidFill>
                  <a:srgbClr val="FFFFFF"/>
                </a:solidFill>
              </a:rPr>
              <a:t>Dobro uspijeva na suncu</a:t>
            </a:r>
          </a:p>
          <a:p>
            <a:r>
              <a:rPr lang="hr-HR" sz="1700">
                <a:solidFill>
                  <a:srgbClr val="FFFFFF"/>
                </a:solidFill>
              </a:rPr>
              <a:t>Potrebno ju je svakodnevno zalijevati, a u ljetnom razdoblju čak i 2x dnevno</a:t>
            </a:r>
          </a:p>
          <a:p>
            <a:endParaRPr lang="hr-HR" sz="1700">
              <a:solidFill>
                <a:srgbClr val="FFFFFF"/>
              </a:solidFill>
            </a:endParaRPr>
          </a:p>
          <a:p>
            <a:endParaRPr lang="hr-HR"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20EB187-900F-4AF5-813B-101456D9FD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Slikovni rezultat za menta"/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extLst/>
          </a:blip>
          <a:srcRect l="2589" r="2078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24D17C8-E9C2-48A4-AA36-D7048A6CCC41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511" y="1200152"/>
            <a:ext cx="5172879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7000" b="1">
                <a:solidFill>
                  <a:srgbClr val="FFFFFF"/>
                </a:solidFill>
              </a:rPr>
              <a:t>Što možemo napraviti od naše mente?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Slikovni rezultat za sok od mente"/>
          <p:cNvPicPr>
            <a:picLocks noChangeAspect="1" noChangeArrowheads="1"/>
          </p:cNvPicPr>
          <p:nvPr/>
        </p:nvPicPr>
        <p:blipFill rotWithShape="1">
          <a:blip r:embed="rId2" cstate="print"/>
          <a:srcRect l="24282" r="36882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hr-HR" b="1" dirty="0"/>
              <a:t>Sirup (sok)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b="1"/>
              <a:t>Postupak:</a:t>
            </a:r>
          </a:p>
          <a:p>
            <a:pPr>
              <a:buNone/>
            </a:pPr>
            <a:endParaRPr lang="hr-HR" sz="1600"/>
          </a:p>
          <a:p>
            <a:r>
              <a:rPr lang="hr-HR" sz="1600"/>
              <a:t>Potopiti gračice mente u vodu</a:t>
            </a:r>
          </a:p>
          <a:p>
            <a:r>
              <a:rPr lang="hr-HR" sz="1600"/>
              <a:t>Dodati kriške limuna i limunsku kiselinu</a:t>
            </a:r>
          </a:p>
          <a:p>
            <a:r>
              <a:rPr lang="hr-HR" sz="1600"/>
              <a:t>Ostaviti da stoji na hladnom i tamnom mjestu 24h</a:t>
            </a:r>
          </a:p>
          <a:p>
            <a:r>
              <a:rPr lang="hr-HR" sz="1600"/>
              <a:t>Idući dan procijediti tekućinu i u nju dodati šećer</a:t>
            </a:r>
          </a:p>
          <a:p>
            <a:r>
              <a:rPr lang="hr-HR" sz="1600"/>
              <a:t>Ostaviti da odstoji 24h</a:t>
            </a:r>
          </a:p>
          <a:p>
            <a:r>
              <a:rPr lang="hr-HR" sz="1600"/>
              <a:t>Pretočiti sirup u staklene boce</a:t>
            </a:r>
            <a:br>
              <a:rPr lang="hr-HR" sz="1600"/>
            </a:br>
            <a:br>
              <a:rPr lang="hr-HR" sz="1600"/>
            </a:br>
            <a:endParaRPr lang="hr-HR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likovni rezultat za menta"/>
          <p:cNvPicPr>
            <a:picLocks noChangeAspect="1" noChangeArrowheads="1"/>
          </p:cNvPicPr>
          <p:nvPr/>
        </p:nvPicPr>
        <p:blipFill rotWithShape="1">
          <a:blip r:embed="rId2" cstate="print"/>
          <a:srcRect l="26968" r="23717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hr-HR" b="1" dirty="0"/>
              <a:t>Čaj od svježe mente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pPr fontAlgn="base"/>
            <a:r>
              <a:rPr lang="hr-HR" sz="1600"/>
              <a:t>6 listova mente preliti sa 4 dcl kipuće vode</a:t>
            </a:r>
          </a:p>
          <a:p>
            <a:pPr fontAlgn="base"/>
            <a:endParaRPr lang="hr-HR" sz="1600"/>
          </a:p>
          <a:p>
            <a:pPr fontAlgn="base"/>
            <a:r>
              <a:rPr lang="hr-HR" sz="1600"/>
              <a:t>Ostaviti da odstoji 10-ak minuta</a:t>
            </a:r>
          </a:p>
          <a:p>
            <a:endParaRPr lang="hr-HR"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274</Words>
  <Application>Microsoft Office PowerPoint</Application>
  <PresentationFormat>Prikaz na zaslonu (4:3)</PresentationFormat>
  <Paragraphs>52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MENTA</vt:lpstr>
      <vt:lpstr>MENTA</vt:lpstr>
      <vt:lpstr>Proizvodi od mente</vt:lpstr>
      <vt:lpstr>Proizvodi od mente</vt:lpstr>
      <vt:lpstr>Ljekovitost</vt:lpstr>
      <vt:lpstr>Uzgoj</vt:lpstr>
      <vt:lpstr>Što možemo napraviti od naše mente?</vt:lpstr>
      <vt:lpstr>Sirup (sok)</vt:lpstr>
      <vt:lpstr>Čaj od svježe mente</vt:lpstr>
      <vt:lpstr>Čaj od sušene mente</vt:lpstr>
      <vt:lpstr>Nakon što smo naučili nešto o menti, uhvatili smo se posla..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Ubrali smo listiće i stavili ih sušiti  (čaj od sušene mente)</vt:lpstr>
      <vt:lpstr>PowerPoint prezentacija</vt:lpstr>
      <vt:lpstr>PowerPoint prezentacija</vt:lpstr>
      <vt:lpstr>Napravili smo čaj od svježe mente</vt:lpstr>
      <vt:lpstr>PowerPoint prezentacija</vt:lpstr>
      <vt:lpstr>Kad nam se biljke razrastu, napravit ćemo i sirup…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</dc:title>
  <dc:creator>Maja</dc:creator>
  <cp:lastModifiedBy>Andrija Novaković</cp:lastModifiedBy>
  <cp:revision>18</cp:revision>
  <dcterms:created xsi:type="dcterms:W3CDTF">2018-04-26T19:59:20Z</dcterms:created>
  <dcterms:modified xsi:type="dcterms:W3CDTF">2018-05-02T18:48:54Z</dcterms:modified>
</cp:coreProperties>
</file>