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1" r:id="rId3"/>
    <p:sldId id="296" r:id="rId4"/>
    <p:sldId id="297" r:id="rId5"/>
    <p:sldId id="298" r:id="rId6"/>
    <p:sldId id="259" r:id="rId7"/>
    <p:sldId id="260" r:id="rId8"/>
    <p:sldId id="262" r:id="rId9"/>
    <p:sldId id="263" r:id="rId10"/>
    <p:sldId id="272" r:id="rId11"/>
    <p:sldId id="295" r:id="rId12"/>
    <p:sldId id="291" r:id="rId13"/>
    <p:sldId id="268" r:id="rId14"/>
    <p:sldId id="265" r:id="rId15"/>
    <p:sldId id="266" r:id="rId16"/>
    <p:sldId id="264" r:id="rId17"/>
    <p:sldId id="286" r:id="rId18"/>
    <p:sldId id="288" r:id="rId19"/>
    <p:sldId id="257" r:id="rId20"/>
    <p:sldId id="292" r:id="rId21"/>
    <p:sldId id="271" r:id="rId22"/>
    <p:sldId id="275" r:id="rId23"/>
    <p:sldId id="281" r:id="rId24"/>
    <p:sldId id="278" r:id="rId25"/>
    <p:sldId id="276" r:id="rId26"/>
    <p:sldId id="280" r:id="rId27"/>
    <p:sldId id="277" r:id="rId28"/>
    <p:sldId id="273" r:id="rId29"/>
    <p:sldId id="258" r:id="rId30"/>
    <p:sldId id="270" r:id="rId31"/>
    <p:sldId id="283" r:id="rId32"/>
    <p:sldId id="274" r:id="rId33"/>
    <p:sldId id="294" r:id="rId34"/>
    <p:sldId id="285" r:id="rId35"/>
    <p:sldId id="299" r:id="rId36"/>
    <p:sldId id="293" r:id="rId37"/>
    <p:sldId id="290" r:id="rId38"/>
    <p:sldId id="289" r:id="rId39"/>
    <p:sldId id="279" r:id="rId40"/>
    <p:sldId id="284" r:id="rId41"/>
    <p:sldId id="287" r:id="rId4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9FF66"/>
    <a:srgbClr val="FFFFA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rijana\Desktop\Zelim%20stablo\RUCNO%20i%20MICRO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arijana\Desktop\Zelim%20stablo\RUCNO%20i%20MICR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cap="all" baseline="0"/>
            </a:pPr>
            <a:r>
              <a:rPr lang="hr-HR" sz="2000" b="1" i="0" cap="all" baseline="0">
                <a:effectLst/>
              </a:rPr>
              <a:t>Ručno zalijevan vrt</a:t>
            </a:r>
            <a:endParaRPr lang="hr-HR" sz="2000" cap="all" baseline="0">
              <a:effectLst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49259125391036E-2"/>
          <c:y val="8.5862130619486318E-2"/>
          <c:w val="0.71272560966563303"/>
          <c:h val="0.80939041904013409"/>
        </c:manualLayout>
      </c:layout>
      <c:lineChart>
        <c:grouping val="standar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GROZDASTI ZUMBUL</c:v>
                </c:pt>
              </c:strCache>
            </c:strRef>
          </c:tx>
          <c:marker>
            <c:symbol val="none"/>
          </c:marker>
          <c:cat>
            <c:numRef>
              <c:f>List1!$A$5:$A$28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List1!$B$5:$B$28</c:f>
              <c:numCache>
                <c:formatCode>General</c:formatCode>
                <c:ptCount val="24"/>
                <c:pt idx="0">
                  <c:v>83</c:v>
                </c:pt>
                <c:pt idx="1">
                  <c:v>100</c:v>
                </c:pt>
                <c:pt idx="2">
                  <c:v>125</c:v>
                </c:pt>
                <c:pt idx="3">
                  <c:v>154</c:v>
                </c:pt>
                <c:pt idx="4">
                  <c:v>172</c:v>
                </c:pt>
                <c:pt idx="5">
                  <c:v>180</c:v>
                </c:pt>
                <c:pt idx="6">
                  <c:v>180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List1!$C$4</c:f>
              <c:strCache>
                <c:ptCount val="1"/>
                <c:pt idx="0">
                  <c:v>ZUMBUL</c:v>
                </c:pt>
              </c:strCache>
            </c:strRef>
          </c:tx>
          <c:marker>
            <c:symbol val="none"/>
          </c:marker>
          <c:cat>
            <c:numRef>
              <c:f>List1!$A$5:$A$28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List1!$C$5:$C$28</c:f>
              <c:numCache>
                <c:formatCode>General</c:formatCode>
                <c:ptCount val="24"/>
                <c:pt idx="0">
                  <c:v>55</c:v>
                </c:pt>
                <c:pt idx="1">
                  <c:v>74</c:v>
                </c:pt>
                <c:pt idx="2">
                  <c:v>80</c:v>
                </c:pt>
                <c:pt idx="3">
                  <c:v>86</c:v>
                </c:pt>
                <c:pt idx="4">
                  <c:v>90</c:v>
                </c:pt>
                <c:pt idx="5">
                  <c:v>155</c:v>
                </c:pt>
                <c:pt idx="6">
                  <c:v>165</c:v>
                </c:pt>
                <c:pt idx="7">
                  <c:v>165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List1!$D$4</c:f>
              <c:strCache>
                <c:ptCount val="1"/>
                <c:pt idx="0">
                  <c:v>KADIFA1</c:v>
                </c:pt>
              </c:strCache>
            </c:strRef>
          </c:tx>
          <c:marker>
            <c:symbol val="none"/>
          </c:marker>
          <c:cat>
            <c:numRef>
              <c:f>List1!$A$5:$A$28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List1!$D$5:$D$28</c:f>
              <c:numCache>
                <c:formatCode>General</c:formatCode>
                <c:ptCount val="24"/>
                <c:pt idx="3">
                  <c:v>0</c:v>
                </c:pt>
                <c:pt idx="4">
                  <c:v>6</c:v>
                </c:pt>
                <c:pt idx="5">
                  <c:v>10</c:v>
                </c:pt>
                <c:pt idx="6">
                  <c:v>13</c:v>
                </c:pt>
                <c:pt idx="7">
                  <c:v>13</c:v>
                </c:pt>
                <c:pt idx="8">
                  <c:v>11</c:v>
                </c:pt>
                <c:pt idx="9">
                  <c:v>11</c:v>
                </c:pt>
                <c:pt idx="10">
                  <c:v>11</c:v>
                </c:pt>
                <c:pt idx="11">
                  <c:v>11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List1!$E$4</c:f>
              <c:strCache>
                <c:ptCount val="1"/>
                <c:pt idx="0">
                  <c:v>KADIFA2</c:v>
                </c:pt>
              </c:strCache>
            </c:strRef>
          </c:tx>
          <c:marker>
            <c:symbol val="none"/>
          </c:marker>
          <c:cat>
            <c:numRef>
              <c:f>List1!$A$5:$A$28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List1!$E$5:$E$28</c:f>
              <c:numCache>
                <c:formatCode>General</c:formatCode>
                <c:ptCount val="24"/>
                <c:pt idx="7">
                  <c:v>0</c:v>
                </c:pt>
                <c:pt idx="8">
                  <c:v>5</c:v>
                </c:pt>
                <c:pt idx="9">
                  <c:v>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List1!$F$4</c:f>
              <c:strCache>
                <c:ptCount val="1"/>
                <c:pt idx="0">
                  <c:v>KADIFA3</c:v>
                </c:pt>
              </c:strCache>
            </c:strRef>
          </c:tx>
          <c:marker>
            <c:symbol val="none"/>
          </c:marker>
          <c:cat>
            <c:numRef>
              <c:f>List1!$A$5:$A$28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List1!$F$5:$F$28</c:f>
              <c:numCache>
                <c:formatCode>General</c:formatCode>
                <c:ptCount val="24"/>
                <c:pt idx="7">
                  <c:v>0</c:v>
                </c:pt>
                <c:pt idx="8">
                  <c:v>3</c:v>
                </c:pt>
                <c:pt idx="9">
                  <c:v>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List1!$G$4</c:f>
              <c:strCache>
                <c:ptCount val="1"/>
                <c:pt idx="0">
                  <c:v>MAĆUHICA1</c:v>
                </c:pt>
              </c:strCache>
            </c:strRef>
          </c:tx>
          <c:marker>
            <c:symbol val="none"/>
          </c:marker>
          <c:cat>
            <c:numRef>
              <c:f>List1!$A$5:$A$28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List1!$G$5:$G$28</c:f>
              <c:numCache>
                <c:formatCode>General</c:formatCode>
                <c:ptCount val="24"/>
                <c:pt idx="4">
                  <c:v>0</c:v>
                </c:pt>
                <c:pt idx="5">
                  <c:v>9</c:v>
                </c:pt>
                <c:pt idx="6">
                  <c:v>13</c:v>
                </c:pt>
                <c:pt idx="7">
                  <c:v>25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List1!$H$4</c:f>
              <c:strCache>
                <c:ptCount val="1"/>
                <c:pt idx="0">
                  <c:v>MAĆUHICA2</c:v>
                </c:pt>
              </c:strCache>
            </c:strRef>
          </c:tx>
          <c:marker>
            <c:symbol val="none"/>
          </c:marker>
          <c:cat>
            <c:numRef>
              <c:f>List1!$A$5:$A$28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List1!$H$5:$H$28</c:f>
              <c:numCache>
                <c:formatCode>General</c:formatCode>
                <c:ptCount val="24"/>
                <c:pt idx="6">
                  <c:v>0</c:v>
                </c:pt>
                <c:pt idx="7">
                  <c:v>11</c:v>
                </c:pt>
                <c:pt idx="8">
                  <c:v>15</c:v>
                </c:pt>
                <c:pt idx="9">
                  <c:v>17</c:v>
                </c:pt>
                <c:pt idx="10">
                  <c:v>18</c:v>
                </c:pt>
                <c:pt idx="11">
                  <c:v>20</c:v>
                </c:pt>
                <c:pt idx="12">
                  <c:v>23</c:v>
                </c:pt>
                <c:pt idx="13">
                  <c:v>25</c:v>
                </c:pt>
                <c:pt idx="14">
                  <c:v>26</c:v>
                </c:pt>
                <c:pt idx="15">
                  <c:v>28</c:v>
                </c:pt>
                <c:pt idx="16">
                  <c:v>32</c:v>
                </c:pt>
                <c:pt idx="17">
                  <c:v>36</c:v>
                </c:pt>
                <c:pt idx="18">
                  <c:v>41</c:v>
                </c:pt>
                <c:pt idx="19">
                  <c:v>55</c:v>
                </c:pt>
                <c:pt idx="20">
                  <c:v>57</c:v>
                </c:pt>
                <c:pt idx="21">
                  <c:v>62</c:v>
                </c:pt>
                <c:pt idx="22">
                  <c:v>66</c:v>
                </c:pt>
                <c:pt idx="23">
                  <c:v>70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8087296"/>
        <c:axId val="248089216"/>
      </c:lineChart>
      <c:dateAx>
        <c:axId val="248087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cap="all" baseline="0"/>
                </a:pPr>
                <a:r>
                  <a:rPr lang="hr-HR" cap="all" baseline="0"/>
                  <a:t>Datum</a:t>
                </a:r>
              </a:p>
            </c:rich>
          </c:tx>
          <c:layout>
            <c:manualLayout>
              <c:xMode val="edge"/>
              <c:yMode val="edge"/>
              <c:x val="0.75596786092332324"/>
              <c:y val="0.93481345701161123"/>
            </c:manualLayout>
          </c:layout>
          <c:overlay val="0"/>
        </c:title>
        <c:numFmt formatCode="m/d/yyyy" sourceLinked="1"/>
        <c:majorTickMark val="out"/>
        <c:minorTickMark val="none"/>
        <c:tickLblPos val="nextTo"/>
        <c:crossAx val="248089216"/>
        <c:crosses val="autoZero"/>
        <c:auto val="1"/>
        <c:lblOffset val="100"/>
        <c:baseTimeUnit val="days"/>
      </c:dateAx>
      <c:valAx>
        <c:axId val="248089216"/>
        <c:scaling>
          <c:orientation val="minMax"/>
          <c:max val="35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cap="all" baseline="0"/>
                </a:pPr>
                <a:r>
                  <a:rPr lang="hr-HR" cap="all" baseline="0"/>
                  <a:t>Visina u cm</a:t>
                </a:r>
              </a:p>
            </c:rich>
          </c:tx>
          <c:layout>
            <c:manualLayout>
              <c:xMode val="edge"/>
              <c:yMode val="edge"/>
              <c:x val="8.1921618857195566E-3"/>
              <c:y val="1.51013144586503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48087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712320946970907"/>
          <c:y val="0.39851192615490294"/>
          <c:w val="0.15693494455884563"/>
          <c:h val="0.2644232611792641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hr-HR" sz="2000"/>
              <a:t>VRT ZALIJEVAN MICRO:BIT SUSTAVOM ZA ZALIJEVANJE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0261306312243496E-2"/>
          <c:y val="8.7898963358558388E-2"/>
          <c:w val="0.69649545335015339"/>
          <c:h val="0.76305679198925835"/>
        </c:manualLayout>
      </c:layout>
      <c:lineChart>
        <c:grouping val="standard"/>
        <c:varyColors val="0"/>
        <c:ser>
          <c:idx val="0"/>
          <c:order val="0"/>
          <c:tx>
            <c:strRef>
              <c:f>List2!$B$4</c:f>
              <c:strCache>
                <c:ptCount val="1"/>
                <c:pt idx="0">
                  <c:v>GROZDASTI ZUMBUL</c:v>
                </c:pt>
              </c:strCache>
            </c:strRef>
          </c:tx>
          <c:marker>
            <c:symbol val="none"/>
          </c:marker>
          <c:cat>
            <c:numRef>
              <c:f>List2!$A$5:$A$28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List2!$B$5:$B$28</c:f>
              <c:numCache>
                <c:formatCode>General</c:formatCode>
                <c:ptCount val="24"/>
                <c:pt idx="0">
                  <c:v>150</c:v>
                </c:pt>
                <c:pt idx="1">
                  <c:v>196</c:v>
                </c:pt>
                <c:pt idx="2">
                  <c:v>210</c:v>
                </c:pt>
                <c:pt idx="3">
                  <c:v>261</c:v>
                </c:pt>
                <c:pt idx="4">
                  <c:v>275</c:v>
                </c:pt>
                <c:pt idx="5">
                  <c:v>295</c:v>
                </c:pt>
                <c:pt idx="6">
                  <c:v>295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List2!$C$4</c:f>
              <c:strCache>
                <c:ptCount val="1"/>
                <c:pt idx="0">
                  <c:v>ZUMBUL</c:v>
                </c:pt>
              </c:strCache>
            </c:strRef>
          </c:tx>
          <c:marker>
            <c:symbol val="none"/>
          </c:marker>
          <c:cat>
            <c:numRef>
              <c:f>List2!$A$5:$A$28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List2!$C$5:$C$28</c:f>
              <c:numCache>
                <c:formatCode>General</c:formatCode>
                <c:ptCount val="24"/>
                <c:pt idx="0">
                  <c:v>48</c:v>
                </c:pt>
                <c:pt idx="1">
                  <c:v>67</c:v>
                </c:pt>
                <c:pt idx="2">
                  <c:v>74</c:v>
                </c:pt>
                <c:pt idx="3">
                  <c:v>80</c:v>
                </c:pt>
                <c:pt idx="4">
                  <c:v>93</c:v>
                </c:pt>
                <c:pt idx="5">
                  <c:v>180</c:v>
                </c:pt>
                <c:pt idx="6">
                  <c:v>195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List2!$D$4</c:f>
              <c:strCache>
                <c:ptCount val="1"/>
                <c:pt idx="0">
                  <c:v>KADIFA</c:v>
                </c:pt>
              </c:strCache>
            </c:strRef>
          </c:tx>
          <c:marker>
            <c:symbol val="none"/>
          </c:marker>
          <c:cat>
            <c:numRef>
              <c:f>List2!$A$5:$A$28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List2!$D$5:$D$28</c:f>
              <c:numCache>
                <c:formatCode>General</c:formatCode>
                <c:ptCount val="24"/>
                <c:pt idx="2">
                  <c:v>0</c:v>
                </c:pt>
                <c:pt idx="3">
                  <c:v>5</c:v>
                </c:pt>
                <c:pt idx="4">
                  <c:v>12</c:v>
                </c:pt>
                <c:pt idx="5">
                  <c:v>15</c:v>
                </c:pt>
                <c:pt idx="6">
                  <c:v>15</c:v>
                </c:pt>
                <c:pt idx="7">
                  <c:v>16</c:v>
                </c:pt>
                <c:pt idx="8">
                  <c:v>22</c:v>
                </c:pt>
                <c:pt idx="9">
                  <c:v>23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29</c:v>
                </c:pt>
                <c:pt idx="14">
                  <c:v>30</c:v>
                </c:pt>
                <c:pt idx="15">
                  <c:v>33</c:v>
                </c:pt>
                <c:pt idx="16">
                  <c:v>35</c:v>
                </c:pt>
                <c:pt idx="17">
                  <c:v>38</c:v>
                </c:pt>
                <c:pt idx="18">
                  <c:v>39</c:v>
                </c:pt>
                <c:pt idx="19">
                  <c:v>56</c:v>
                </c:pt>
                <c:pt idx="20">
                  <c:v>57</c:v>
                </c:pt>
                <c:pt idx="21">
                  <c:v>59</c:v>
                </c:pt>
                <c:pt idx="22">
                  <c:v>62</c:v>
                </c:pt>
                <c:pt idx="23">
                  <c:v>65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List2!$E$4</c:f>
              <c:strCache>
                <c:ptCount val="1"/>
                <c:pt idx="0">
                  <c:v>MAĆUHICA</c:v>
                </c:pt>
              </c:strCache>
            </c:strRef>
          </c:tx>
          <c:marker>
            <c:symbol val="none"/>
          </c:marker>
          <c:cat>
            <c:numRef>
              <c:f>List2!$A$5:$A$28</c:f>
              <c:numCache>
                <c:formatCode>m/d/yyyy</c:formatCode>
                <c:ptCount val="24"/>
                <c:pt idx="0">
                  <c:v>43126</c:v>
                </c:pt>
                <c:pt idx="1">
                  <c:v>43130</c:v>
                </c:pt>
                <c:pt idx="2">
                  <c:v>43132</c:v>
                </c:pt>
                <c:pt idx="3">
                  <c:v>43137</c:v>
                </c:pt>
                <c:pt idx="4">
                  <c:v>43140</c:v>
                </c:pt>
                <c:pt idx="5">
                  <c:v>43143</c:v>
                </c:pt>
                <c:pt idx="6">
                  <c:v>43147</c:v>
                </c:pt>
                <c:pt idx="7">
                  <c:v>43150</c:v>
                </c:pt>
                <c:pt idx="8">
                  <c:v>43154</c:v>
                </c:pt>
                <c:pt idx="9">
                  <c:v>43157</c:v>
                </c:pt>
                <c:pt idx="10">
                  <c:v>43160</c:v>
                </c:pt>
                <c:pt idx="11">
                  <c:v>43164</c:v>
                </c:pt>
                <c:pt idx="12">
                  <c:v>43167</c:v>
                </c:pt>
                <c:pt idx="13">
                  <c:v>43171</c:v>
                </c:pt>
                <c:pt idx="14">
                  <c:v>43174</c:v>
                </c:pt>
                <c:pt idx="15">
                  <c:v>43178</c:v>
                </c:pt>
                <c:pt idx="16">
                  <c:v>43181</c:v>
                </c:pt>
                <c:pt idx="17">
                  <c:v>43185</c:v>
                </c:pt>
                <c:pt idx="18">
                  <c:v>43187</c:v>
                </c:pt>
                <c:pt idx="19">
                  <c:v>43199</c:v>
                </c:pt>
                <c:pt idx="20">
                  <c:v>43202</c:v>
                </c:pt>
                <c:pt idx="21">
                  <c:v>43206</c:v>
                </c:pt>
                <c:pt idx="22">
                  <c:v>43209</c:v>
                </c:pt>
                <c:pt idx="23">
                  <c:v>43213</c:v>
                </c:pt>
              </c:numCache>
            </c:numRef>
          </c:cat>
          <c:val>
            <c:numRef>
              <c:f>List2!$E$5:$E$28</c:f>
              <c:numCache>
                <c:formatCode>General</c:formatCode>
                <c:ptCount val="24"/>
                <c:pt idx="6">
                  <c:v>0</c:v>
                </c:pt>
                <c:pt idx="7">
                  <c:v>5</c:v>
                </c:pt>
                <c:pt idx="8">
                  <c:v>5</c:v>
                </c:pt>
                <c:pt idx="9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8148736"/>
        <c:axId val="248150656"/>
      </c:lineChart>
      <c:dateAx>
        <c:axId val="248148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hr-HR"/>
                  <a:t>DATUM</a:t>
                </a:r>
              </a:p>
            </c:rich>
          </c:tx>
          <c:layout>
            <c:manualLayout>
              <c:xMode val="edge"/>
              <c:yMode val="edge"/>
              <c:x val="0.75157484098927785"/>
              <c:y val="0.89930088426141663"/>
            </c:manualLayout>
          </c:layout>
          <c:overlay val="0"/>
        </c:title>
        <c:numFmt formatCode="m/d/yyyy" sourceLinked="1"/>
        <c:majorTickMark val="out"/>
        <c:minorTickMark val="none"/>
        <c:tickLblPos val="nextTo"/>
        <c:crossAx val="248150656"/>
        <c:crosses val="autoZero"/>
        <c:auto val="1"/>
        <c:lblOffset val="100"/>
        <c:baseTimeUnit val="days"/>
      </c:dateAx>
      <c:valAx>
        <c:axId val="24815065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hr-HR"/>
                  <a:t>VISINA</a:t>
                </a:r>
                <a:r>
                  <a:rPr lang="hr-HR" baseline="0"/>
                  <a:t> U CM</a:t>
                </a:r>
                <a:endParaRPr lang="hr-HR"/>
              </a:p>
            </c:rich>
          </c:tx>
          <c:layout>
            <c:manualLayout>
              <c:xMode val="edge"/>
              <c:yMode val="edge"/>
              <c:x val="2.1845765028585484E-2"/>
              <c:y val="1.695013945963319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48148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439248884113591"/>
          <c:y val="0.4568035361903382"/>
          <c:w val="0.15693494455884563"/>
          <c:h val="0.15109900638815094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5" Type="http://schemas.openxmlformats.org/officeDocument/2006/relationships/image" Target="../media/image58.jpg"/><Relationship Id="rId4" Type="http://schemas.microsoft.com/office/2007/relationships/hdphoto" Target="../media/hdphoto1.wdp"/></Relationships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5" Type="http://schemas.openxmlformats.org/officeDocument/2006/relationships/image" Target="../media/image58.jpg"/><Relationship Id="rId4" Type="http://schemas.microsoft.com/office/2007/relationships/hdphoto" Target="../media/hdphoto1.wdp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0.22038</cdr:x>
      <cdr:y>0.35265</cdr:y>
    </cdr:from>
    <cdr:to>
      <cdr:x>0.24885</cdr:x>
      <cdr:y>0.49992</cdr:y>
    </cdr:to>
    <cdr:pic>
      <cdr:nvPicPr>
        <cdr:cNvPr id="3" name="Slika 2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r="75391" b="16797"/>
        <a:stretch xmlns:a="http://schemas.openxmlformats.org/drawingml/2006/main"/>
      </cdr:blipFill>
      <cdr:spPr>
        <a:xfrm xmlns:a="http://schemas.openxmlformats.org/drawingml/2006/main">
          <a:off x="2049866" y="2143956"/>
          <a:ext cx="264816" cy="89533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0.24147</cdr:x>
      <cdr:y>0.43134</cdr:y>
    </cdr:from>
    <cdr:to>
      <cdr:x>0.33264</cdr:x>
      <cdr:y>0.6267</cdr:y>
    </cdr:to>
    <cdr:pic>
      <cdr:nvPicPr>
        <cdr:cNvPr id="4" name="Slika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246022" y="2622327"/>
          <a:ext cx="848025" cy="118769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0.75641</cdr:x>
      <cdr:y>0.65439</cdr:y>
    </cdr:from>
    <cdr:to>
      <cdr:x>0.80542</cdr:x>
      <cdr:y>0.77747</cdr:y>
    </cdr:to>
    <cdr:pic>
      <cdr:nvPicPr>
        <cdr:cNvPr id="5" name="Slika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backgroundRemoval t="0" b="88188" l="0" r="1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035804" y="3978362"/>
          <a:ext cx="455870" cy="74826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0.24313</cdr:x>
      <cdr:y>0.74723</cdr:y>
    </cdr:from>
    <cdr:to>
      <cdr:x>0.29214</cdr:x>
      <cdr:y>0.87031</cdr:y>
    </cdr:to>
    <cdr:pic>
      <cdr:nvPicPr>
        <cdr:cNvPr id="6" name="Slika 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backgroundRemoval t="0" b="88188" l="0" r="1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261517" y="4542806"/>
          <a:ext cx="455870" cy="74826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0.36197</cdr:x>
      <cdr:y>0.84588</cdr:y>
    </cdr:from>
    <cdr:to>
      <cdr:x>0.40548</cdr:x>
      <cdr:y>0.90909</cdr:y>
    </cdr:to>
    <cdr:pic>
      <cdr:nvPicPr>
        <cdr:cNvPr id="7" name="Slika 6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5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r="1204" b="8897"/>
        <a:stretch xmlns:a="http://schemas.openxmlformats.org/drawingml/2006/main"/>
      </cdr:blipFill>
      <cdr:spPr>
        <a:xfrm xmlns:a="http://schemas.openxmlformats.org/drawingml/2006/main">
          <a:off x="3366896" y="5142579"/>
          <a:ext cx="404737" cy="384273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0.23555</cdr:x>
      <cdr:y>0.12441</cdr:y>
    </cdr:from>
    <cdr:to>
      <cdr:x>0.26402</cdr:x>
      <cdr:y>0.27168</cdr:y>
    </cdr:to>
    <cdr:pic>
      <cdr:nvPicPr>
        <cdr:cNvPr id="2" name="Slika 1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r="75391" b="16797"/>
        <a:stretch xmlns:a="http://schemas.openxmlformats.org/drawingml/2006/main"/>
      </cdr:blipFill>
      <cdr:spPr>
        <a:xfrm xmlns:a="http://schemas.openxmlformats.org/drawingml/2006/main">
          <a:off x="2190965" y="756355"/>
          <a:ext cx="264815" cy="89533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0.21279</cdr:x>
      <cdr:y>0.31977</cdr:y>
    </cdr:from>
    <cdr:to>
      <cdr:x>0.30397</cdr:x>
      <cdr:y>0.51513</cdr:y>
    </cdr:to>
    <cdr:pic>
      <cdr:nvPicPr>
        <cdr:cNvPr id="3" name="Slika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979286" y="1944054"/>
          <a:ext cx="848117" cy="118769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0.30244</cdr:x>
      <cdr:y>0.73767</cdr:y>
    </cdr:from>
    <cdr:to>
      <cdr:x>0.35145</cdr:x>
      <cdr:y>0.86074</cdr:y>
    </cdr:to>
    <cdr:pic>
      <cdr:nvPicPr>
        <cdr:cNvPr id="4" name="Slika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backgroundRemoval t="0" b="88188" l="0" r="1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813176" y="4484667"/>
          <a:ext cx="455870" cy="7482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0.75221</cdr:x>
      <cdr:y>0.66344</cdr:y>
    </cdr:from>
    <cdr:to>
      <cdr:x>0.80014</cdr:x>
      <cdr:y>0.73308</cdr:y>
    </cdr:to>
    <cdr:pic>
      <cdr:nvPicPr>
        <cdr:cNvPr id="5" name="Slika 4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5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r="1204" b="8897"/>
        <a:stretch xmlns:a="http://schemas.openxmlformats.org/drawingml/2006/main"/>
      </cdr:blipFill>
      <cdr:spPr>
        <a:xfrm xmlns:a="http://schemas.openxmlformats.org/drawingml/2006/main">
          <a:off x="6996780" y="4033422"/>
          <a:ext cx="445774" cy="42333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0B779-DF32-45A1-8D96-16F4119569B1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AC3F6-D357-4C60-A4E0-4297E81C40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0329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2091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188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1889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3352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4733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913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9176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383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8728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5016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72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6837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9181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8767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4182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1236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4361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7807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2891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1667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4532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2338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79804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2593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3305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3106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81231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9880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65584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237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35538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87900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6106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63769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10829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1954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510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383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3714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6442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AC3F6-D357-4C60-A4E0-4297E81C40BD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647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78319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856933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518209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820734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63832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301279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252642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237249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60761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89898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19561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99"/>
            </a:gs>
            <a:gs pos="50000">
              <a:srgbClr val="FFFFCC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EF9B5-7391-4182-8FF1-813D642CFC2E}" type="datetimeFigureOut">
              <a:rPr lang="hr-HR" smtClean="0"/>
              <a:t>29.4.2018.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ED599-B2E5-45F9-9F1F-BC01F03D93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046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ijana\Desktop\Zelim stablo\Slik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0"/>
            <a:ext cx="933767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3789040"/>
            <a:ext cx="7772400" cy="1368152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hr-HR" b="1" dirty="0" err="1" smtClean="0"/>
              <a:t>Micro</a:t>
            </a:r>
            <a:r>
              <a:rPr lang="hr-HR" b="1" dirty="0" smtClean="0"/>
              <a:t>:bit </a:t>
            </a:r>
            <a:r>
              <a:rPr lang="hr-HR" b="1" dirty="0"/>
              <a:t>u </a:t>
            </a:r>
            <a:r>
              <a:rPr lang="hr-HR" b="1" dirty="0" smtClean="0"/>
              <a:t>„vilinskom vrtu”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5402712"/>
            <a:ext cx="6400800" cy="1241017"/>
          </a:xfrm>
          <a:solidFill>
            <a:schemeClr val="bg1">
              <a:alpha val="5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OŠ Zdenka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Turkovića</a:t>
            </a:r>
            <a:endParaRPr lang="hr-HR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KUTJEVO</a:t>
            </a:r>
          </a:p>
        </p:txBody>
      </p:sp>
    </p:spTree>
    <p:extLst>
      <p:ext uri="{BB962C8B-B14F-4D97-AF65-F5344CB8AC3E}">
        <p14:creationId xmlns:p14="http://schemas.microsoft.com/office/powerpoint/2010/main" val="1090237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Učenici 7. razreda su proučili kakvo tlo najbolje odgovara našim biljkama.</a:t>
            </a:r>
            <a:endParaRPr lang="hr-HR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872" y="1455288"/>
            <a:ext cx="6876256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042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954" y="188640"/>
            <a:ext cx="8286092" cy="1143000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Posjetili su </a:t>
            </a:r>
            <a:r>
              <a:rPr lang="hr-HR" sz="3200" dirty="0"/>
              <a:t>Agrokemijski </a:t>
            </a:r>
            <a:r>
              <a:rPr lang="hr-HR" sz="3200" dirty="0" smtClean="0"/>
              <a:t>laboratorij Kutjevo d. d. u Požegi i izmjerili pH vrijednost tla.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48" y="1482831"/>
            <a:ext cx="2997304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5325" y="1482831"/>
            <a:ext cx="2997304" cy="537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85375"/>
            <a:ext cx="3000046" cy="5372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129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3679" y="1412776"/>
            <a:ext cx="3036642" cy="544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15004"/>
            <a:ext cx="3040250" cy="54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3750" y="1415004"/>
            <a:ext cx="3040250" cy="54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170638" y="87136"/>
            <a:ext cx="8802724" cy="136815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dirty="0"/>
              <a:t>Otkrili smo da je tlo u našim cvjetnjacima blago </a:t>
            </a:r>
            <a:r>
              <a:rPr lang="hr-HR" sz="3200" dirty="0" smtClean="0"/>
              <a:t>lužnato (pH 7.7) . Biljkama najviše odgovara vrijednost između 6 i 7. 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482352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Učenici 3. razreda </a:t>
            </a:r>
            <a:r>
              <a:rPr lang="hr-HR" sz="3200" dirty="0"/>
              <a:t>posadili </a:t>
            </a:r>
            <a:r>
              <a:rPr lang="hr-HR" sz="3200" dirty="0" smtClean="0"/>
              <a:t>su </a:t>
            </a:r>
            <a:r>
              <a:rPr lang="hr-HR" sz="3200" dirty="0"/>
              <a:t>zumbul i grozdasti zumbul te posijali kadifu i maćuhicu.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r="15919"/>
          <a:stretch/>
        </p:blipFill>
        <p:spPr bwMode="auto">
          <a:xfrm>
            <a:off x="1259632" y="1700808"/>
            <a:ext cx="6871931" cy="465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04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" y="-32546"/>
            <a:ext cx="6124037" cy="34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8628" y="3438000"/>
            <a:ext cx="6125372" cy="34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385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9582" y="1484784"/>
            <a:ext cx="6804836" cy="510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200" dirty="0" smtClean="0"/>
              <a:t>Kada su se gljive i kućice osušile, učenici su ukrasili naše vrtove.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476001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251" y="9875"/>
            <a:ext cx="382904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699" y="9875"/>
            <a:ext cx="382904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444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Detaljno smo proučili sve savjete o ručnom zalijevanju biljaka. </a:t>
            </a:r>
            <a:br>
              <a:rPr lang="hr-HR" sz="3200" dirty="0" smtClean="0"/>
            </a:br>
            <a:r>
              <a:rPr lang="hr-HR" sz="3200" b="1" dirty="0" smtClean="0"/>
              <a:t>Pažljivo s vodom! </a:t>
            </a:r>
            <a:r>
              <a:rPr lang="hr-HR" sz="3200" dirty="0" smtClean="0"/>
              <a:t>Ni premalo, ni previše.</a:t>
            </a:r>
            <a:endParaRPr lang="hr-HR" sz="3200" dirty="0"/>
          </a:p>
        </p:txBody>
      </p:sp>
      <p:pic>
        <p:nvPicPr>
          <p:cNvPr id="4098" name="Picture 2" descr="C:\Users\Marijana\Desktop\Zelim stablo\Fotografije\IMG_88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904656" cy="4428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30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Učenici 8. razreda su </a:t>
            </a:r>
            <a:r>
              <a:rPr lang="hr-HR" sz="3200" dirty="0" err="1" smtClean="0"/>
              <a:t>isprogramirali</a:t>
            </a:r>
            <a:r>
              <a:rPr lang="hr-HR" sz="3200" dirty="0" smtClean="0"/>
              <a:t> </a:t>
            </a:r>
            <a:r>
              <a:rPr lang="hr-HR" sz="3200" dirty="0" err="1" smtClean="0"/>
              <a:t>micro</a:t>
            </a:r>
            <a:r>
              <a:rPr lang="hr-HR" sz="3200" dirty="0" smtClean="0"/>
              <a:t>:bit kako bi i biljke u drugom vilinskom vrtu uvijek imale dovoljnu količinu vlage.</a:t>
            </a:r>
            <a:endParaRPr lang="hr-HR" sz="3200" dirty="0"/>
          </a:p>
        </p:txBody>
      </p:sp>
      <p:pic>
        <p:nvPicPr>
          <p:cNvPr id="3074" name="Picture 2" descr="C:\Users\Marijana\Desktop\Zelim stablo\Fotografije\IMG_88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62" y="1988840"/>
            <a:ext cx="6084676" cy="4563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191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414" y="152976"/>
            <a:ext cx="383594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542" y="152976"/>
            <a:ext cx="383594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8046" y="3861368"/>
            <a:ext cx="383594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6518" y="3861368"/>
            <a:ext cx="383594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79512" y="2857500"/>
            <a:ext cx="8784976" cy="1143000"/>
          </a:xfrm>
        </p:spPr>
        <p:txBody>
          <a:bodyPr>
            <a:normAutofit/>
          </a:bodyPr>
          <a:lstStyle/>
          <a:p>
            <a:r>
              <a:rPr lang="hr-HR" sz="3200" smtClean="0"/>
              <a:t>Kada su biljke žedne, naš micro:bit ih vrijedno zalije.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4098105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99692"/>
            <a:ext cx="8229600" cy="28586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dirty="0" smtClean="0"/>
              <a:t>U projektu su </a:t>
            </a:r>
            <a:r>
              <a:rPr lang="hr-HR" dirty="0"/>
              <a:t>sudjelovali učenici trećeg, sedmog i osmog razreda naše </a:t>
            </a:r>
            <a:r>
              <a:rPr lang="hr-HR" dirty="0" smtClean="0"/>
              <a:t>škole </a:t>
            </a:r>
            <a:r>
              <a:rPr lang="hr-HR" dirty="0"/>
              <a:t>te učiteljice: Kristina Barić, Mirjana </a:t>
            </a:r>
            <a:r>
              <a:rPr lang="hr-HR" dirty="0" err="1"/>
              <a:t>Dukmenić</a:t>
            </a:r>
            <a:r>
              <a:rPr lang="hr-HR" dirty="0"/>
              <a:t> i Marijana Karničnik.</a:t>
            </a:r>
          </a:p>
        </p:txBody>
      </p:sp>
    </p:spTree>
    <p:extLst>
      <p:ext uri="{BB962C8B-B14F-4D97-AF65-F5344CB8AC3E}">
        <p14:creationId xmlns:p14="http://schemas.microsoft.com/office/powerpoint/2010/main" val="2685088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91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47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Naši vrtovi lijepo napreduju.</a:t>
            </a:r>
            <a:endParaRPr lang="hr-HR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3" y="1441667"/>
            <a:ext cx="9139194" cy="5083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572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00" y="279503"/>
            <a:ext cx="8400000" cy="6298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557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00" y="280524"/>
            <a:ext cx="8400000" cy="62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787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00" y="279503"/>
            <a:ext cx="8400000" cy="6298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31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00" y="279503"/>
            <a:ext cx="8400000" cy="6298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592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Marijana\Desktop\Zelim stablo\Fotografije\IMG_8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0" y="279000"/>
            <a:ext cx="8400000" cy="63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792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00" y="279503"/>
            <a:ext cx="8400000" cy="6298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567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1917" y="1053376"/>
            <a:ext cx="3212190" cy="57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9893" y="1053376"/>
            <a:ext cx="3212190" cy="57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r-HR" sz="3200" dirty="0" smtClean="0"/>
              <a:t>Sredinom veljače proljetnice </a:t>
            </a:r>
            <a:r>
              <a:rPr lang="hr-HR" sz="3200" dirty="0" smtClean="0"/>
              <a:t>polako venu.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4171491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30" y="1413963"/>
            <a:ext cx="8104940" cy="5145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No, niknula nam je kadifa</a:t>
            </a:r>
            <a:r>
              <a:rPr lang="hr-HR" sz="32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62269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Odlučili smo napraviti dva „vilinska vrta”. Prvi vrt će zalijevati učenici 3. razreda, a drugi </a:t>
            </a:r>
            <a:r>
              <a:rPr lang="hr-HR" sz="3200" dirty="0" err="1" smtClean="0"/>
              <a:t>micro</a:t>
            </a:r>
            <a:r>
              <a:rPr lang="hr-HR" sz="3200" dirty="0" smtClean="0"/>
              <a:t>:bit.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37037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a niču i maćuhice.</a:t>
            </a:r>
            <a:endParaRPr lang="hr-H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123" y="1412780"/>
            <a:ext cx="8357755" cy="5147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07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2"/>
            <a:ext cx="5040000" cy="3778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4000" y="3078762"/>
            <a:ext cx="5040000" cy="3778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46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" y="0"/>
            <a:ext cx="6124037" cy="34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9294" y="3438000"/>
            <a:ext cx="6124037" cy="34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91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Na kadifi su se pojavili prvi pupovi. Presretni smo!</a:t>
            </a:r>
            <a:endParaRPr lang="hr-HR" sz="3200" dirty="0"/>
          </a:p>
        </p:txBody>
      </p:sp>
      <p:pic>
        <p:nvPicPr>
          <p:cNvPr id="7170" name="Picture 2" descr="C:\Users\Marijana\Desktop\Zelim stablo\Fotografije\IMG_8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56" y="1489094"/>
            <a:ext cx="6678488" cy="5008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280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Sve </a:t>
            </a:r>
            <a:r>
              <a:rPr lang="hr-HR" sz="3200" dirty="0"/>
              <a:t>podatke pažljivo smo zabilježili </a:t>
            </a:r>
            <a:r>
              <a:rPr lang="hr-HR" sz="3200" dirty="0" smtClean="0"/>
              <a:t>u tablice, </a:t>
            </a:r>
            <a:endParaRPr lang="hr-HR" sz="3200" dirty="0"/>
          </a:p>
        </p:txBody>
      </p:sp>
      <p:pic>
        <p:nvPicPr>
          <p:cNvPr id="5122" name="Picture 2" descr="C:\Users\Marijana\Desktop\Zelim stablo\Fotografije\IMG_8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45" y="1268760"/>
            <a:ext cx="7007311" cy="5255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079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/>
          <p:cNvGrpSpPr/>
          <p:nvPr/>
        </p:nvGrpSpPr>
        <p:grpSpPr>
          <a:xfrm>
            <a:off x="4788024" y="116632"/>
            <a:ext cx="4144082" cy="6552248"/>
            <a:chOff x="4865234" y="116632"/>
            <a:chExt cx="4144082" cy="6552248"/>
          </a:xfrm>
        </p:grpSpPr>
        <p:pic>
          <p:nvPicPr>
            <p:cNvPr id="1031" name="Picture 7" descr="C:\Users\Marijana\Desktop\Zelim stablo\Slike - biljke - Copy\rucno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"/>
            <a:stretch/>
          </p:blipFill>
          <p:spPr bwMode="auto">
            <a:xfrm>
              <a:off x="5132439" y="116632"/>
              <a:ext cx="3876877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Marijana\Desktop\Zelim stablo\Slike - biljke - Copy\rucno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9"/>
            <a:stretch/>
          </p:blipFill>
          <p:spPr bwMode="auto">
            <a:xfrm>
              <a:off x="4865234" y="1845144"/>
              <a:ext cx="388323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Marijana\Desktop\Zelim stablo\Slike - biljke - Copy\rucno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3"/>
            <a:stretch/>
          </p:blipFill>
          <p:spPr bwMode="auto">
            <a:xfrm>
              <a:off x="5132438" y="3788880"/>
              <a:ext cx="3876877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a 3"/>
          <p:cNvGrpSpPr/>
          <p:nvPr/>
        </p:nvGrpSpPr>
        <p:grpSpPr>
          <a:xfrm>
            <a:off x="209008" y="125700"/>
            <a:ext cx="4247535" cy="6552248"/>
            <a:chOff x="324465" y="116632"/>
            <a:chExt cx="4247535" cy="6552248"/>
          </a:xfrm>
        </p:grpSpPr>
        <p:pic>
          <p:nvPicPr>
            <p:cNvPr id="1028" name="Picture 4" descr="C:\Users\Marijana\Desktop\Zelim stablo\Slike - biljke - Copy\micro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"/>
            <a:stretch/>
          </p:blipFill>
          <p:spPr bwMode="auto">
            <a:xfrm>
              <a:off x="324465" y="116632"/>
              <a:ext cx="3953978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Marijana\Desktop\Zelim stablo\Slike - biljke - Copy\micro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5"/>
            <a:stretch/>
          </p:blipFill>
          <p:spPr bwMode="auto">
            <a:xfrm>
              <a:off x="589935" y="1838447"/>
              <a:ext cx="3982065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Marijana\Desktop\Zelim stablo\Slike - biljke - Copy\micro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"/>
            <a:stretch/>
          </p:blipFill>
          <p:spPr bwMode="auto">
            <a:xfrm>
              <a:off x="324465" y="3788880"/>
              <a:ext cx="3876316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1547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ijana\Desktop\Zelim stablo\Fotografije\IMG_8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0000" cy="37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ijana\Desktop\Zelim stablo\Fotografije\IMG_8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00" y="3078000"/>
            <a:ext cx="5040000" cy="37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179512" y="4509120"/>
            <a:ext cx="3826768" cy="12821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200" dirty="0" smtClean="0"/>
              <a:t>a učenici 8. razreda su ih prikazali i grafički.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141763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on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181459"/>
              </p:ext>
            </p:extLst>
          </p:nvPr>
        </p:nvGraphicFramePr>
        <p:xfrm>
          <a:off x="0" y="389231"/>
          <a:ext cx="9301574" cy="607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0245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on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204893"/>
              </p:ext>
            </p:extLst>
          </p:nvPr>
        </p:nvGraphicFramePr>
        <p:xfrm>
          <a:off x="-123792" y="404664"/>
          <a:ext cx="9301574" cy="6280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3509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376772"/>
            <a:ext cx="8229600" cy="4104456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Iako smo bili jako pažljivi pri ručnom zalijevanju, dok se nismo uvježbali malo bolje su napredovale biljke zalijevane </a:t>
            </a:r>
            <a:r>
              <a:rPr lang="hr-HR" sz="3200" dirty="0" err="1" smtClean="0"/>
              <a:t>micro</a:t>
            </a:r>
            <a:r>
              <a:rPr lang="hr-HR" sz="3200" dirty="0" smtClean="0"/>
              <a:t>:bitom.</a:t>
            </a:r>
            <a:br>
              <a:rPr lang="hr-HR" sz="3200" dirty="0" smtClean="0"/>
            </a:b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/>
              <a:t>Zaključili smo kako se možemo pouzdati </a:t>
            </a:r>
            <a:r>
              <a:rPr lang="hr-HR" sz="3200" dirty="0"/>
              <a:t>u </a:t>
            </a:r>
            <a:r>
              <a:rPr lang="hr-HR" sz="3200" dirty="0" err="1" smtClean="0"/>
              <a:t>micro</a:t>
            </a:r>
            <a:r>
              <a:rPr lang="hr-HR" sz="3200" dirty="0" smtClean="0"/>
              <a:t>:bit </a:t>
            </a:r>
            <a:r>
              <a:rPr lang="hr-HR" sz="3200" dirty="0"/>
              <a:t>da će zalijevati jednako dobro kao i mi ručno, a olakšava nam brigu o </a:t>
            </a:r>
            <a:r>
              <a:rPr lang="hr-HR" sz="3200" dirty="0" smtClean="0"/>
              <a:t>biljkama.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558916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/>
          </a:bodyPr>
          <a:lstStyle/>
          <a:p>
            <a:r>
              <a:rPr lang="hr-HR" sz="3200" dirty="0" smtClean="0"/>
              <a:t>Vrt zalijevan ručno</a:t>
            </a:r>
            <a:endParaRPr lang="hr-H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00" y="1129313"/>
            <a:ext cx="7200000" cy="5390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370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376772"/>
            <a:ext cx="8229600" cy="4104456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I dok se projekt približio kraju, naše biljke i dalje rastu, a sredinom svibnja nadamo se i prvim cvjetićima.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010502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hr-HR" dirty="0" smtClean="0"/>
              <a:t>Pozdrav iz Kutjeva!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98134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/>
          </a:bodyPr>
          <a:lstStyle/>
          <a:p>
            <a:r>
              <a:rPr lang="hr-HR" sz="3200" dirty="0" smtClean="0"/>
              <a:t>Vrt zalijevan </a:t>
            </a:r>
            <a:r>
              <a:rPr lang="hr-HR" sz="3200" dirty="0" err="1" smtClean="0"/>
              <a:t>micro</a:t>
            </a:r>
            <a:r>
              <a:rPr lang="hr-HR" sz="3200" dirty="0" smtClean="0"/>
              <a:t>:bit sustavom za zalijevanje</a:t>
            </a:r>
            <a:endParaRPr lang="hr-H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00" y="1163995"/>
            <a:ext cx="7200000" cy="5396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611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Vrijedne ruke 3. razreda i njihova učiteljica napravili su ukrase za naš „vilinski vrt”.</a:t>
            </a:r>
            <a:endParaRPr lang="hr-H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834475"/>
            <a:ext cx="8460432" cy="4722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691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7475" y="0"/>
            <a:ext cx="382904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844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" y="-1"/>
            <a:ext cx="6124037" cy="34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0244" y="3419999"/>
            <a:ext cx="6124037" cy="34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790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" y="0"/>
            <a:ext cx="6124037" cy="34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9295" y="3420000"/>
            <a:ext cx="6124037" cy="34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84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366</Words>
  <Application>Microsoft Office PowerPoint</Application>
  <PresentationFormat>Prikaz na zaslonu (4:3)</PresentationFormat>
  <Paragraphs>73</Paragraphs>
  <Slides>41</Slides>
  <Notes>41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2" baseType="lpstr">
      <vt:lpstr>Tema sustava Office</vt:lpstr>
      <vt:lpstr>Micro:bit u „vilinskom vrtu”</vt:lpstr>
      <vt:lpstr>PowerPointova prezentacija</vt:lpstr>
      <vt:lpstr>Odlučili smo napraviti dva „vilinska vrta”. Prvi vrt će zalijevati učenici 3. razreda, a drugi micro:bit.</vt:lpstr>
      <vt:lpstr>Vrt zalijevan ručno</vt:lpstr>
      <vt:lpstr>Vrt zalijevan micro:bit sustavom za zalijevanje</vt:lpstr>
      <vt:lpstr>Vrijedne ruke 3. razreda i njihova učiteljica napravili su ukrase za naš „vilinski vrt”.</vt:lpstr>
      <vt:lpstr>PowerPointova prezentacija</vt:lpstr>
      <vt:lpstr>PowerPointova prezentacija</vt:lpstr>
      <vt:lpstr>PowerPointova prezentacija</vt:lpstr>
      <vt:lpstr>Učenici 7. razreda su proučili kakvo tlo najbolje odgovara našim biljkama.</vt:lpstr>
      <vt:lpstr>Posjetili su Agrokemijski laboratorij Kutjevo d. d. u Požegi i izmjerili pH vrijednost tla.</vt:lpstr>
      <vt:lpstr>PowerPointova prezentacija</vt:lpstr>
      <vt:lpstr>Učenici 3. razreda posadili su zumbul i grozdasti zumbul te posijali kadifu i maćuhicu.</vt:lpstr>
      <vt:lpstr>PowerPointova prezentacija</vt:lpstr>
      <vt:lpstr>Kada su se gljive i kućice osušile, učenici su ukrasili naše vrtove.</vt:lpstr>
      <vt:lpstr>PowerPointova prezentacija</vt:lpstr>
      <vt:lpstr>Detaljno smo proučili sve savjete o ručnom zalijevanju biljaka.  Pažljivo s vodom! Ni premalo, ni previše.</vt:lpstr>
      <vt:lpstr>Učenici 8. razreda su isprogramirali micro:bit kako bi i biljke u drugom vilinskom vrtu uvijek imale dovoljnu količinu vlage.</vt:lpstr>
      <vt:lpstr>Kada su biljke žedne, naš micro:bit ih vrijedno zalije.</vt:lpstr>
      <vt:lpstr>PowerPointova prezentacija</vt:lpstr>
      <vt:lpstr>Naši vrtovi lijepo napreduju.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Sredinom veljače proljetnice polako venu.</vt:lpstr>
      <vt:lpstr>No, niknula nam je kadifa,</vt:lpstr>
      <vt:lpstr>a niču i maćuhice.</vt:lpstr>
      <vt:lpstr>PowerPointova prezentacija</vt:lpstr>
      <vt:lpstr>PowerPointova prezentacija</vt:lpstr>
      <vt:lpstr>Na kadifi su se pojavili prvi pupovi. Presretni smo!</vt:lpstr>
      <vt:lpstr>Sve podatke pažljivo smo zabilježili u tablice, </vt:lpstr>
      <vt:lpstr>PowerPointova prezentacija</vt:lpstr>
      <vt:lpstr>PowerPointova prezentacija</vt:lpstr>
      <vt:lpstr>PowerPointova prezentacija</vt:lpstr>
      <vt:lpstr>PowerPointova prezentacija</vt:lpstr>
      <vt:lpstr>Iako smo bili jako pažljivi pri ručnom zalijevanju, dok se nismo uvježbali malo bolje su napredovale biljke zalijevane micro:bitom.  Zaključili smo kako se možemo pouzdati u micro:bit da će zalijevati jednako dobro kao i mi ručno, a olakšava nam brigu o biljkama.</vt:lpstr>
      <vt:lpstr>I dok se projekt približio kraju, naše biljke i dalje rastu, a sredinom svibnja nadamo se i prvim cvjetićima.</vt:lpstr>
      <vt:lpstr>Pozdrav iz Kutjeva!</vt:lpstr>
    </vt:vector>
  </TitlesOfParts>
  <Company>KUTJEVO d.d.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Marijana</dc:creator>
  <cp:lastModifiedBy>Marijana</cp:lastModifiedBy>
  <cp:revision>82</cp:revision>
  <dcterms:created xsi:type="dcterms:W3CDTF">2018-04-22T16:08:23Z</dcterms:created>
  <dcterms:modified xsi:type="dcterms:W3CDTF">2018-04-29T08:13:22Z</dcterms:modified>
</cp:coreProperties>
</file>