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759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5280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613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72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87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1131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64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88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923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26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158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12D45-F37E-4262-BC27-22061042C406}" type="datetimeFigureOut">
              <a:rPr lang="hr-HR" smtClean="0"/>
              <a:pPr/>
              <a:t>26.4.2018.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06B2-3772-4B20-8C26-DE31E72C7CF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62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-ljgaja-ng.skole.hr/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33653A5-F365-4519-A819-BF3B72C663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7" t="9091" r="33249"/>
          <a:stretch/>
        </p:blipFill>
        <p:spPr>
          <a:xfrm>
            <a:off x="5400456" y="1"/>
            <a:ext cx="6805612" cy="6857999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90A18C7B-0D7F-4F18-B1DC-9891A5E84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47F665A-84A4-4D6A-92C0-19161B0324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8657061" cy="6858478"/>
          </a:xfrm>
          <a:custGeom>
            <a:avLst/>
            <a:gdLst>
              <a:gd name="connsiteX0" fmla="*/ 579009 w 8657061"/>
              <a:gd name="connsiteY0" fmla="*/ 0 h 6858478"/>
              <a:gd name="connsiteX1" fmla="*/ 4408881 w 8657061"/>
              <a:gd name="connsiteY1" fmla="*/ 0 h 6858478"/>
              <a:gd name="connsiteX2" fmla="*/ 5475109 w 8657061"/>
              <a:gd name="connsiteY2" fmla="*/ 0 h 6858478"/>
              <a:gd name="connsiteX3" fmla="*/ 5480686 w 8657061"/>
              <a:gd name="connsiteY3" fmla="*/ 0 h 6858478"/>
              <a:gd name="connsiteX4" fmla="*/ 8657061 w 8657061"/>
              <a:gd name="connsiteY4" fmla="*/ 6858478 h 6858478"/>
              <a:gd name="connsiteX5" fmla="*/ 1232506 w 8657061"/>
              <a:gd name="connsiteY5" fmla="*/ 6858478 h 6858478"/>
              <a:gd name="connsiteX6" fmla="*/ 1232766 w 8657061"/>
              <a:gd name="connsiteY6" fmla="*/ 6857916 h 6858478"/>
              <a:gd name="connsiteX7" fmla="*/ 579009 w 8657061"/>
              <a:gd name="connsiteY7" fmla="*/ 6857916 h 6858478"/>
              <a:gd name="connsiteX8" fmla="*/ 579009 w 8657061"/>
              <a:gd name="connsiteY8" fmla="*/ 6858478 h 6858478"/>
              <a:gd name="connsiteX9" fmla="*/ 0 w 8657061"/>
              <a:gd name="connsiteY9" fmla="*/ 6858478 h 6858478"/>
              <a:gd name="connsiteX10" fmla="*/ 0 w 8657061"/>
              <a:gd name="connsiteY10" fmla="*/ 479 h 6858478"/>
              <a:gd name="connsiteX11" fmla="*/ 579009 w 8657061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57061" h="6858478">
                <a:moveTo>
                  <a:pt x="579009" y="0"/>
                </a:moveTo>
                <a:lnTo>
                  <a:pt x="4408881" y="0"/>
                </a:lnTo>
                <a:lnTo>
                  <a:pt x="5475109" y="0"/>
                </a:lnTo>
                <a:lnTo>
                  <a:pt x="5480686" y="0"/>
                </a:lnTo>
                <a:lnTo>
                  <a:pt x="8657061" y="6858478"/>
                </a:lnTo>
                <a:lnTo>
                  <a:pt x="1232506" y="6858478"/>
                </a:lnTo>
                <a:lnTo>
                  <a:pt x="1232766" y="6857916"/>
                </a:lnTo>
                <a:lnTo>
                  <a:pt x="579009" y="6857916"/>
                </a:lnTo>
                <a:lnTo>
                  <a:pt x="579009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579009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0FB2B3-5F54-406A-81F5-EDDF82AB6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033574"/>
            <a:ext cx="5742603" cy="3854273"/>
          </a:xfrm>
        </p:spPr>
        <p:txBody>
          <a:bodyPr anchor="t">
            <a:normAutofit/>
          </a:bodyPr>
          <a:lstStyle/>
          <a:p>
            <a:pPr algn="l"/>
            <a:r>
              <a:rPr lang="hr-HR" sz="5400" dirty="0"/>
              <a:t/>
            </a:r>
            <a:br>
              <a:rPr lang="hr-HR" sz="5400" dirty="0"/>
            </a:br>
            <a:r>
              <a:rPr lang="hr-HR" sz="5400" dirty="0"/>
              <a:t>Projekt „Želim stablo”</a:t>
            </a:r>
            <a:br>
              <a:rPr lang="hr-HR" sz="5400" dirty="0"/>
            </a:br>
            <a:r>
              <a:rPr lang="hr-HR" sz="5400" dirty="0"/>
              <a:t/>
            </a:r>
            <a:br>
              <a:rPr lang="hr-HR" sz="5400" dirty="0"/>
            </a:br>
            <a:r>
              <a:rPr lang="hr-HR" sz="2200" dirty="0"/>
              <a:t>Voditelji  : Helena </a:t>
            </a:r>
            <a:r>
              <a:rPr lang="hr-HR" sz="2200" dirty="0" err="1"/>
              <a:t>Kudra</a:t>
            </a:r>
            <a:r>
              <a:rPr lang="hr-HR" sz="2200" dirty="0"/>
              <a:t> i Dinko Šimić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18911F5-95BE-4322-A66E-116C58522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73370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hr-HR" sz="2000" dirty="0"/>
              <a:t>OSNOVNA ŠKOLA LJUDEVITA GAJA NOVA GRADIŠKA</a:t>
            </a:r>
          </a:p>
        </p:txBody>
      </p:sp>
    </p:spTree>
    <p:extLst>
      <p:ext uri="{BB962C8B-B14F-4D97-AF65-F5344CB8AC3E}">
        <p14:creationId xmlns:p14="http://schemas.microsoft.com/office/powerpoint/2010/main" xmlns="" val="1934015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zgrada&#10;&#10;Opis je generiran uz visoku pouzdanost">
            <a:extLst>
              <a:ext uri="{FF2B5EF4-FFF2-40B4-BE49-F238E27FC236}">
                <a16:creationId xmlns:a16="http://schemas.microsoft.com/office/drawing/2014/main" xmlns="" id="{6ECC5CD7-7B63-4E01-B115-959C6EC921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"/>
          <a:stretch/>
        </p:blipFill>
        <p:spPr>
          <a:xfrm>
            <a:off x="-42208" y="-6"/>
            <a:ext cx="12192000" cy="6855958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4BFC77B5-F38E-4A7D-80BD-C3A10B7177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Slika 20" descr="Slika na kojoj se prikazuje karta, tekst&#10;&#10;Opis je generiran uz visoku pouzdanost">
            <a:extLst>
              <a:ext uri="{FF2B5EF4-FFF2-40B4-BE49-F238E27FC236}">
                <a16:creationId xmlns:a16="http://schemas.microsoft.com/office/drawing/2014/main" xmlns="" id="{014F97DC-6CAC-4D99-92CF-98B2EDF4D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1" r="15272" b="5"/>
          <a:stretch/>
        </p:blipFill>
        <p:spPr>
          <a:xfrm>
            <a:off x="5925809" y="2837001"/>
            <a:ext cx="2743200" cy="274320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7" name="Rezervirano mjesto sadržaja 16">
            <a:extLst>
              <a:ext uri="{FF2B5EF4-FFF2-40B4-BE49-F238E27FC236}">
                <a16:creationId xmlns:a16="http://schemas.microsoft.com/office/drawing/2014/main" xmlns="" id="{19BB79FF-461D-4476-9E46-8CA7154C2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29" r="10180" b="-2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24" name="Slika 23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xmlns="" id="{E8923B22-2D4C-4EB2-A22F-6C6F42BE9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467" b="-3"/>
          <a:stretch/>
        </p:blipFill>
        <p:spPr>
          <a:xfrm>
            <a:off x="9129290" y="4197216"/>
            <a:ext cx="3062710" cy="2660795"/>
          </a:xfrm>
          <a:custGeom>
            <a:avLst/>
            <a:gdLst>
              <a:gd name="connsiteX0" fmla="*/ 1723644 w 3062710"/>
              <a:gd name="connsiteY0" fmla="*/ 0 h 2660795"/>
              <a:gd name="connsiteX1" fmla="*/ 3053691 w 3062710"/>
              <a:gd name="connsiteY1" fmla="*/ 627247 h 2660795"/>
              <a:gd name="connsiteX2" fmla="*/ 3062710 w 3062710"/>
              <a:gd name="connsiteY2" fmla="*/ 639308 h 2660795"/>
              <a:gd name="connsiteX3" fmla="*/ 3062710 w 3062710"/>
              <a:gd name="connsiteY3" fmla="*/ 2660795 h 2660795"/>
              <a:gd name="connsiteX4" fmla="*/ 278239 w 3062710"/>
              <a:gd name="connsiteY4" fmla="*/ 2660795 h 2660795"/>
              <a:gd name="connsiteX5" fmla="*/ 208035 w 3062710"/>
              <a:gd name="connsiteY5" fmla="*/ 2545235 h 2660795"/>
              <a:gd name="connsiteX6" fmla="*/ 0 w 3062710"/>
              <a:gd name="connsiteY6" fmla="*/ 1723644 h 2660795"/>
              <a:gd name="connsiteX7" fmla="*/ 1723644 w 3062710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0666A58-348C-4679-8480-2446C1D1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2" y="407464"/>
            <a:ext cx="5734174" cy="41504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2800" kern="1200" dirty="0">
                <a:latin typeface="+mn-lt"/>
                <a:ea typeface="+mj-ea"/>
                <a:cs typeface="+mj-cs"/>
              </a:rPr>
              <a:t/>
            </a:r>
            <a:br>
              <a:rPr lang="hr-HR" sz="2800" kern="1200" dirty="0">
                <a:latin typeface="+mn-lt"/>
                <a:ea typeface="+mj-ea"/>
                <a:cs typeface="+mj-cs"/>
              </a:rPr>
            </a:br>
            <a:r>
              <a:rPr lang="hr-HR" sz="2800" kern="1200" dirty="0">
                <a:latin typeface="+mn-lt"/>
                <a:ea typeface="+mj-ea"/>
                <a:cs typeface="+mj-cs"/>
              </a:rPr>
              <a:t>Osobne karte biljaka</a:t>
            </a:r>
            <a:br>
              <a:rPr lang="hr-HR" sz="2800" kern="1200" dirty="0">
                <a:latin typeface="+mn-lt"/>
                <a:ea typeface="+mj-ea"/>
                <a:cs typeface="+mj-cs"/>
              </a:rPr>
            </a:br>
            <a:r>
              <a:rPr lang="hr-HR" sz="2800" kern="1200" dirty="0">
                <a:latin typeface="+mn-lt"/>
                <a:ea typeface="+mj-ea"/>
                <a:cs typeface="+mj-cs"/>
              </a:rPr>
              <a:t/>
            </a:r>
            <a:br>
              <a:rPr lang="hr-HR" sz="2800" kern="1200" dirty="0">
                <a:latin typeface="+mn-lt"/>
                <a:ea typeface="+mj-ea"/>
                <a:cs typeface="+mj-cs"/>
              </a:rPr>
            </a:br>
            <a:r>
              <a:rPr lang="hr-HR" sz="2800" kern="1200" dirty="0">
                <a:latin typeface="+mn-lt"/>
                <a:ea typeface="+mj-ea"/>
                <a:cs typeface="+mj-cs"/>
              </a:rPr>
              <a:t>Hrvatskim pleterom  osobne karte ukrasili su  likovnjaci i učiteljica Š. Jugović</a:t>
            </a:r>
            <a:endParaRPr lang="en-US" sz="2800" kern="120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64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Slika 22" descr="Slika na kojoj se prikazuje na otvorenom, stablo, trava, osoba&#10;&#10;Opis je generiran uz vrlo visoku pouzdanost">
            <a:extLst>
              <a:ext uri="{FF2B5EF4-FFF2-40B4-BE49-F238E27FC236}">
                <a16:creationId xmlns:a16="http://schemas.microsoft.com/office/drawing/2014/main" xmlns="" id="{6267E589-43C9-4917-8DAF-5E58472FAC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7" r="15950"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7" name="Slika 26" descr="Slika na kojoj se prikazuje stablo, na otvorenom, trava, muškarac&#10;&#10;Opis je generiran uz vrlo visoku pouzdanost">
            <a:extLst>
              <a:ext uri="{FF2B5EF4-FFF2-40B4-BE49-F238E27FC236}">
                <a16:creationId xmlns:a16="http://schemas.microsoft.com/office/drawing/2014/main" xmlns="" id="{81086954-C9A5-4C61-9DB9-86029A864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14" r="4" b="4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25" name="Slika 24" descr="Slika na kojoj se prikazuje trava, na otvorenom, osoba, ljudi&#10;&#10;Opis je generiran uz vrlo visoku pouzdanost">
            <a:extLst>
              <a:ext uri="{FF2B5EF4-FFF2-40B4-BE49-F238E27FC236}">
                <a16:creationId xmlns:a16="http://schemas.microsoft.com/office/drawing/2014/main" xmlns="" id="{BF18EABC-660E-4B22-83E9-9FBB776C6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3" r="7888"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ADAC3CC-4017-4409-81D7-27BF21EC0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3" y="565357"/>
            <a:ext cx="4558309" cy="386091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dirty="0">
                <a:latin typeface="+mj-lt"/>
              </a:rPr>
              <a:t>6. faza: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Nakon  što su učenici i njihovi učitelji napravili sve potrebne predradnje predviđene projektom „Želim stablo“, početkom travnja 2018.  posadili su  gredicu biljaka u školskom vrtu.   Oblik gredice je isplanirala , a sadnjom koordinirala  učiteljica T. </a:t>
            </a:r>
            <a:r>
              <a:rPr lang="hr-HR" dirty="0" err="1"/>
              <a:t>Višić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Uz biljke postavljene su i njihove osobne karte.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10120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tlo, biljka, na otvorenom, trava&#10;&#10;Opis je generiran uz vrlo visoku pouzdanost">
            <a:extLst>
              <a:ext uri="{FF2B5EF4-FFF2-40B4-BE49-F238E27FC236}">
                <a16:creationId xmlns:a16="http://schemas.microsoft.com/office/drawing/2014/main" xmlns="" id="{0903DBCB-7346-480B-806F-4DCD4B995B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5" r="10022" b="-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xmlns="" id="{4509EA2A-121B-4AAD-8C70-202491E21C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1" r="4207" b="4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9" name="Slika 8" descr="Slika na kojoj se prikazuje na otvorenom, stablo, tlo, trava&#10;&#10;Opis je generiran uz vrlo visoku pouzdanost">
            <a:extLst>
              <a:ext uri="{FF2B5EF4-FFF2-40B4-BE49-F238E27FC236}">
                <a16:creationId xmlns:a16="http://schemas.microsoft.com/office/drawing/2014/main" xmlns="" id="{335D318E-C03B-4B92-80BE-3FF5E2735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r="3978" b="-4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1B4A47-18FD-41C5-AADE-08611731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82" y="351824"/>
            <a:ext cx="6693550" cy="1542941"/>
          </a:xfrm>
        </p:spPr>
        <p:txBody>
          <a:bodyPr>
            <a:normAutofit fontScale="90000"/>
          </a:bodyPr>
          <a:lstStyle/>
          <a:p>
            <a:r>
              <a:rPr lang="hr-HR" dirty="0"/>
              <a:t>U pogon smo pustili pumpu kojom upravlja </a:t>
            </a:r>
            <a:r>
              <a:rPr lang="hr-HR" dirty="0" err="1"/>
              <a:t>micro</a:t>
            </a:r>
            <a:r>
              <a:rPr lang="hr-HR" dirty="0"/>
              <a:t>-bit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ADEC9E10-6795-4861-AEBA-6155D017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83" y="2059358"/>
            <a:ext cx="4558309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dirty="0"/>
              <a:t>Učenici su postavili  hipotezu da će brže rasti biljke koje su zalijevane- u izrađenoj kontrolnoj gredici, nego one koje su u tlu. Nakon nekoliko dana to se i potvrdilo.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Slikom i tekstom sve su bilježili novinari i učiteljica </a:t>
            </a:r>
            <a:r>
              <a:rPr lang="hr-HR" dirty="0" err="1"/>
              <a:t>M.Banovčić</a:t>
            </a:r>
            <a:endParaRPr lang="hr-HR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http://os-ljgaja-ng.skole.hr/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487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2B7592FE-10D1-4664-B623-353F47C8DF7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Picture 2" descr="Slika na kojoj se prikazuje stablo, na otvorenom, trava, osoba&#10;&#10;Opis je generiran uz vrlo visoku pouzdanost"/>
          <p:cNvPicPr>
            <a:picLocks noChangeAspect="1" noChangeArrowheads="1"/>
          </p:cNvPicPr>
          <p:nvPr/>
        </p:nvPicPr>
        <p:blipFill rotWithShape="1">
          <a:blip r:embed="rId2" cstate="print"/>
          <a:srcRect l="11524" r="-4" b="-4"/>
          <a:stretch/>
        </p:blipFill>
        <p:spPr bwMode="auto">
          <a:xfrm>
            <a:off x="4195142" y="1"/>
            <a:ext cx="7996858" cy="6858000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0653" y="470382"/>
            <a:ext cx="5712824" cy="1325563"/>
          </a:xfrm>
        </p:spPr>
        <p:txBody>
          <a:bodyPr>
            <a:normAutofit/>
          </a:bodyPr>
          <a:lstStyle/>
          <a:p>
            <a:r>
              <a:rPr lang="hr-HR" dirty="0"/>
              <a:t>Gotova gredica…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A727799-4505-4F09-B22C-03D55805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21" r="23881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DB24970-2FE9-4D1A-8F33-019F7108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88" y="254685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Plan za budućnost…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4CF9FC8-96B6-438B-8597-A86C6A7B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88" y="1649373"/>
            <a:ext cx="5820780" cy="355925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dirty="0"/>
              <a:t>Na osnovu dobivenih pokazatelja, a </a:t>
            </a:r>
            <a:r>
              <a:rPr lang="hr-HR" dirty="0" smtClean="0"/>
              <a:t> s obzirom </a:t>
            </a:r>
            <a:r>
              <a:rPr lang="hr-HR" dirty="0"/>
              <a:t>na naše podneblje, planiramo postaviti navodnjavanje na cijelu „Mirisnu gredicu” , kako bismo omogućili bolji i brži rast ljekovitih biljaka.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To ćemo učiniti tako da će se cijeli sustav pokretati pomoću </a:t>
            </a:r>
            <a:r>
              <a:rPr lang="hr-HR" dirty="0" err="1"/>
              <a:t>microbita</a:t>
            </a:r>
            <a:r>
              <a:rPr lang="hr-HR" dirty="0"/>
              <a:t>, a jače zalijevanje ćemo postići snažnijom pumpom spojenom preko </a:t>
            </a:r>
            <a:r>
              <a:rPr lang="hr-HR" dirty="0" err="1"/>
              <a:t>arduino</a:t>
            </a:r>
            <a:r>
              <a:rPr lang="hr-HR" dirty="0"/>
              <a:t> releja kojim upravlja </a:t>
            </a:r>
            <a:r>
              <a:rPr lang="hr-HR" dirty="0" err="1"/>
              <a:t>microbit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3280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1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7E2D85B-3D73-4BEF-9449-8F9AB24873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8"/>
          <a:stretch/>
        </p:blipFill>
        <p:spPr>
          <a:xfrm>
            <a:off x="-29008" y="0"/>
            <a:ext cx="12191980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36A3F7-EDA1-4AE7-924D-EBCB44F5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r-HR" sz="4000" dirty="0">
                <a:solidFill>
                  <a:srgbClr val="FFFFFF"/>
                </a:solidFill>
              </a:rPr>
              <a:t>Faze projekta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D9574497-6B11-42EA-83E5-3D0A93DF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FFFF"/>
                </a:solidFill>
              </a:rPr>
              <a:t>Sijanja i praćenje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FFFF"/>
                </a:solidFill>
              </a:rPr>
              <a:t>Pikiranje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FFFF"/>
                </a:solidFill>
              </a:rPr>
              <a:t>Izrada gredice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FFFF"/>
                </a:solidFill>
              </a:rPr>
              <a:t>Programiranje </a:t>
            </a:r>
            <a:r>
              <a:rPr lang="hr-HR" dirty="0" err="1">
                <a:solidFill>
                  <a:srgbClr val="FFFFFF"/>
                </a:solidFill>
              </a:rPr>
              <a:t>micro</a:t>
            </a:r>
            <a:r>
              <a:rPr lang="hr-HR" dirty="0">
                <a:solidFill>
                  <a:srgbClr val="FFFFFF"/>
                </a:solidFill>
              </a:rPr>
              <a:t>-bita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FFFF"/>
                </a:solidFill>
              </a:rPr>
              <a:t>Izrada osobnih karti biljaka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>
                <a:solidFill>
                  <a:srgbClr val="FFFFFF"/>
                </a:solidFill>
              </a:rPr>
              <a:t>Sadnja u vrtu i postavljanje sustava navodnjavanja</a:t>
            </a:r>
          </a:p>
          <a:p>
            <a:pPr marL="514350" indent="-514350">
              <a:buFont typeface="+mj-lt"/>
              <a:buAutoNum type="arabicPeriod"/>
            </a:pPr>
            <a:endParaRPr lang="hr-HR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947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4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na zatvorenom, zid, osoba, stol&#10;&#10;Opis je generiran uz vrlo visoku pouzdanost">
            <a:extLst>
              <a:ext uri="{FF2B5EF4-FFF2-40B4-BE49-F238E27FC236}">
                <a16:creationId xmlns:a16="http://schemas.microsoft.com/office/drawing/2014/main" xmlns="" id="{FD067FED-D029-4E53-8994-0E6141842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7" r="2617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3B022F-B7DB-4ABD-A113-4C0D9D91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hr-HR" sz="2800" dirty="0"/>
              <a:t>1. faza projekta:</a:t>
            </a:r>
            <a:br>
              <a:rPr lang="hr-HR" sz="2800" dirty="0"/>
            </a:br>
            <a:r>
              <a:rPr lang="hr-HR" dirty="0"/>
              <a:t>SIJANJE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BE7EDC-2740-43D2-9BFC-8FF06C624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/>
              <a:t>S realizacijom projekta „Želim stablo“ krenuli smo u veljači. Naime, opisom projekta zamišljeno je da će se oformiti „Mirisna gredica“ koju će zalijevati  pumpa za zalijevanje programirana pomoću </a:t>
            </a:r>
            <a:r>
              <a:rPr lang="hr-HR" dirty="0" err="1"/>
              <a:t>microbita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85782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1103AB2-C090-458F-B752-294F23AFA8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 descr="Slika na kojoj se prikazuje osoba, na zatvorenom, stol, hrana&#10;&#10;Opis je generiran uz vrlo visoku pouzdanost">
            <a:extLst>
              <a:ext uri="{FF2B5EF4-FFF2-40B4-BE49-F238E27FC236}">
                <a16:creationId xmlns:a16="http://schemas.microsoft.com/office/drawing/2014/main" xmlns="" id="{01846032-479E-49E0-BBA4-4BE3999B1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2" b="3"/>
          <a:stretch/>
        </p:blipFill>
        <p:spPr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5" name="Rezervirano mjesto sadržaja 4" descr="Slika na kojoj se prikazuje osoba, na zatvorenom, stol, dječak&#10;&#10;Opis je generiran uz vrlo visoku pouzdanost">
            <a:extLst>
              <a:ext uri="{FF2B5EF4-FFF2-40B4-BE49-F238E27FC236}">
                <a16:creationId xmlns:a16="http://schemas.microsoft.com/office/drawing/2014/main" xmlns="" id="{3E145C60-12EE-42D9-96F5-3B296846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8" r="14206" b="-2"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pic>
        <p:nvPicPr>
          <p:cNvPr id="13" name="Slika 12" descr="Slika na kojoj se prikazuje osoba, na zatvorenom, stol, pod&#10;&#10;Opis je generiran uz vrlo visoku pouzdanost">
            <a:extLst>
              <a:ext uri="{FF2B5EF4-FFF2-40B4-BE49-F238E27FC236}">
                <a16:creationId xmlns:a16="http://schemas.microsoft.com/office/drawing/2014/main" xmlns="" id="{F960817F-3A07-4F2B-A7B5-DEF5F5FBE4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2144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7" name="Slika 6" descr="Slika na kojoj se prikazuje osoba, na zatvorenom, dijete, dječak&#10;&#10;Opis je generiran uz vrlo visoku pouzdanost">
            <a:extLst>
              <a:ext uri="{FF2B5EF4-FFF2-40B4-BE49-F238E27FC236}">
                <a16:creationId xmlns:a16="http://schemas.microsoft.com/office/drawing/2014/main" xmlns="" id="{975014B8-9028-4592-9BA8-8D8AF0DFF3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1" r="33183" b="-1"/>
          <a:stretch/>
        </p:blipFill>
        <p:spPr>
          <a:xfrm>
            <a:off x="20" y="2279205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ADF51BCA-3049-48BE-AE07-4A181EC8D295}"/>
              </a:ext>
            </a:extLst>
          </p:cNvPr>
          <p:cNvSpPr/>
          <p:nvPr/>
        </p:nvSpPr>
        <p:spPr>
          <a:xfrm>
            <a:off x="4412566" y="4143358"/>
            <a:ext cx="67149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Prvi zadatak- sijanje bilja za gredicu obavili su učenici odjela po posebnom programu 3. i 7. razreda. Učenici su pažljivo rasporedili sjemenje u zemlju, pokrili slojem zemlje i pumpicom za vodu ga zalili. </a:t>
            </a:r>
          </a:p>
        </p:txBody>
      </p:sp>
    </p:spTree>
    <p:extLst>
      <p:ext uri="{BB962C8B-B14F-4D97-AF65-F5344CB8AC3E}">
        <p14:creationId xmlns:p14="http://schemas.microsoft.com/office/powerpoint/2010/main" xmlns="" val="383225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2141F1CC-6A53-4BCF-9127-AABB52E249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2EEE8F11-3582-44B7-9869-F2D26D7DD9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61B2B49-7142-4CA8-A929-4671548E6A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 descr="Slika na kojoj se prikazuje osoba, na zatvorenom, pod, dijete&#10;&#10;Opis je generiran uz vrlo visoku pouzdanost">
            <a:extLst>
              <a:ext uri="{FF2B5EF4-FFF2-40B4-BE49-F238E27FC236}">
                <a16:creationId xmlns:a16="http://schemas.microsoft.com/office/drawing/2014/main" xmlns="" id="{344DE8D9-042A-489B-975B-8135BB537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7" r="9910" b="-4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Slika 8" descr="Slika na kojoj se prikazuje spremnik, kutija, stol, na zatvorenom&#10;&#10;Opis je generiran uz vrlo visoku pouzdanost">
            <a:extLst>
              <a:ext uri="{FF2B5EF4-FFF2-40B4-BE49-F238E27FC236}">
                <a16:creationId xmlns:a16="http://schemas.microsoft.com/office/drawing/2014/main" xmlns="" id="{1BBFAF3C-08D3-4703-8436-FF7C675EEB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8" r="4" b="4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1" name="Slika 10" descr="Slika na kojoj se prikazuje kutija&#10;&#10;Opis je generiran uz visoku pouzdanost">
            <a:extLst>
              <a:ext uri="{FF2B5EF4-FFF2-40B4-BE49-F238E27FC236}">
                <a16:creationId xmlns:a16="http://schemas.microsoft.com/office/drawing/2014/main" xmlns="" id="{3B10BF1E-2441-47E5-81ED-C39CB82A8D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6" r="6283" b="-5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7" name="Rezervirano mjesto sadržaja 16">
            <a:extLst>
              <a:ext uri="{FF2B5EF4-FFF2-40B4-BE49-F238E27FC236}">
                <a16:creationId xmlns:a16="http://schemas.microsoft.com/office/drawing/2014/main" xmlns="" id="{CA307869-9755-47EB-8B8B-E1102393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025" y="1344720"/>
            <a:ext cx="466825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/>
              <a:t>Uslijedilo je praćenje mladih biljaka nakon zalijevanja i izloženosti svjetlu u zaštićenom dijelu škole.</a:t>
            </a:r>
          </a:p>
        </p:txBody>
      </p:sp>
    </p:spTree>
    <p:extLst>
      <p:ext uri="{BB962C8B-B14F-4D97-AF65-F5344CB8AC3E}">
        <p14:creationId xmlns:p14="http://schemas.microsoft.com/office/powerpoint/2010/main" xmlns="" val="3112608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8F10CB3-3B5E-4C7A-98CF-B87454DDFA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905CDE4-B751-4B3E-B625-6E59F89034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8108C16-F4C0-44AA-999D-17BD39219B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7977D39-626F-40D7-B00F-16E02602DD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Slika 10" descr="Slika na kojoj se prikazuje na zatvorenom, osoba, objekt, stol&#10;&#10;Opis je generiran uz vrlo visoku pouzdanost">
            <a:extLst>
              <a:ext uri="{FF2B5EF4-FFF2-40B4-BE49-F238E27FC236}">
                <a16:creationId xmlns:a16="http://schemas.microsoft.com/office/drawing/2014/main" xmlns="" id="{B8182B11-2582-47D3-8CCE-100A21D3FB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9" r="20708" b="-5"/>
          <a:stretch/>
        </p:blipFill>
        <p:spPr>
          <a:xfrm>
            <a:off x="5673660" y="2557569"/>
            <a:ext cx="3072384" cy="3072384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8364EC3-8EAA-42B9-BC62-CD5CA76199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8" r="17002"/>
          <a:stretch/>
        </p:blipFill>
        <p:spPr>
          <a:xfrm>
            <a:off x="5344439" y="128782"/>
            <a:ext cx="2191880" cy="219188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kutija&#10;&#10;Opis je generiran uz visoku pouzdanost">
            <a:extLst>
              <a:ext uri="{FF2B5EF4-FFF2-40B4-BE49-F238E27FC236}">
                <a16:creationId xmlns:a16="http://schemas.microsoft.com/office/drawing/2014/main" xmlns="" id="{43BC6ED9-1547-457A-9006-1DE18AAB0A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1" r="26886" b="4"/>
          <a:stretch/>
        </p:blipFill>
        <p:spPr>
          <a:xfrm>
            <a:off x="8737540" y="3873577"/>
            <a:ext cx="3435636" cy="2946638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7" name="Slika 6" descr="Slika na kojoj se prikazuje stol, na zatvorenom, hrana, žena&#10;&#10;Opis je generiran uz vrlo visoku pouzdanost">
            <a:extLst>
              <a:ext uri="{FF2B5EF4-FFF2-40B4-BE49-F238E27FC236}">
                <a16:creationId xmlns:a16="http://schemas.microsoft.com/office/drawing/2014/main" xmlns="" id="{8EECE7D7-9D76-4F4A-9F5C-9E8B1B1D05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20" r="2" b="2"/>
          <a:stretch/>
        </p:blipFill>
        <p:spPr>
          <a:xfrm>
            <a:off x="8053343" y="-30269"/>
            <a:ext cx="4255887" cy="3568782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E52742-EA7D-426E-A251-16550730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85" y="544740"/>
            <a:ext cx="4624342" cy="1325563"/>
          </a:xfrm>
        </p:spPr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sz="3100" dirty="0"/>
              <a:t>2. faza: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PIKIRANJE BILJAKA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FEFB75B-C5A8-45CA-B85A-5A68595DE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/>
              <a:t>Zajedno sa svojim učiteljicama Ljubom Jakić i Đurđicom </a:t>
            </a:r>
            <a:r>
              <a:rPr lang="hr-HR" dirty="0" err="1"/>
              <a:t>Kumić</a:t>
            </a:r>
            <a:r>
              <a:rPr lang="hr-HR" dirty="0"/>
              <a:t>-Cindrić 13. travnja 2018. odabrali su mlade biljke koje su njegovali i pratili i na kraju presadili u poseban cvijetnjak predviđen za tzv. pikiranje biljaka</a:t>
            </a:r>
            <a:r>
              <a:rPr lang="hr-H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354411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C45045A-6083-4B3E-956A-6758233752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2875DDC-0225-45F8-B745-78688F2D1AD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2617755-D451-4BAF-9B55-518297BFF4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osoba, zid, pod&#10;&#10;Opis je generiran uz vrlo visoku pouzdanost">
            <a:extLst>
              <a:ext uri="{FF2B5EF4-FFF2-40B4-BE49-F238E27FC236}">
                <a16:creationId xmlns:a16="http://schemas.microsoft.com/office/drawing/2014/main" xmlns="" id="{B3EEA7EA-4077-435F-A916-CCC49C2B9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00"/>
          <a:stretch/>
        </p:blipFill>
        <p:spPr>
          <a:xfrm>
            <a:off x="895335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9" name="Slika 8" descr="Slika na kojoj se prikazuje pod, na zatvorenom, zid, osoba&#10;&#10;Opis je generiran uz vrlo visoku pouzdanost">
            <a:extLst>
              <a:ext uri="{FF2B5EF4-FFF2-40B4-BE49-F238E27FC236}">
                <a16:creationId xmlns:a16="http://schemas.microsoft.com/office/drawing/2014/main" xmlns="" id="{CFB9F3D6-2AC5-409B-A363-CF93E6C8E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6" r="18864"/>
          <a:stretch/>
        </p:blipFill>
        <p:spPr>
          <a:xfrm>
            <a:off x="8324865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pic>
        <p:nvPicPr>
          <p:cNvPr id="7" name="Slika 6" descr="Slika na kojoj se prikazuje osoba, na zatvorenom, zid, muškarac&#10;&#10;Opis je generiran uz vrlo visoku pouzdanost">
            <a:extLst>
              <a:ext uri="{FF2B5EF4-FFF2-40B4-BE49-F238E27FC236}">
                <a16:creationId xmlns:a16="http://schemas.microsoft.com/office/drawing/2014/main" xmlns="" id="{F4A16599-31B7-4CDF-9E5A-A21213BB06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4" r="13906"/>
          <a:stretch/>
        </p:blipFill>
        <p:spPr>
          <a:xfrm>
            <a:off x="4610100" y="997486"/>
            <a:ext cx="2971800" cy="2971800"/>
          </a:xfrm>
          <a:custGeom>
            <a:avLst/>
            <a:gdLst>
              <a:gd name="connsiteX0" fmla="*/ 1485900 w 2971800"/>
              <a:gd name="connsiteY0" fmla="*/ 0 h 2971800"/>
              <a:gd name="connsiteX1" fmla="*/ 2971800 w 2971800"/>
              <a:gd name="connsiteY1" fmla="*/ 1485900 h 2971800"/>
              <a:gd name="connsiteX2" fmla="*/ 1485900 w 2971800"/>
              <a:gd name="connsiteY2" fmla="*/ 2971800 h 2971800"/>
              <a:gd name="connsiteX3" fmla="*/ 0 w 2971800"/>
              <a:gd name="connsiteY3" fmla="*/ 1485900 h 2971800"/>
              <a:gd name="connsiteX4" fmla="*/ 1485900 w 2971800"/>
              <a:gd name="connsiteY4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133F8B-F417-4419-9E49-9BDDD407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35" y="4529301"/>
            <a:ext cx="10565922" cy="18433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800" dirty="0"/>
              <a:t>3. faza: </a:t>
            </a: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Modelari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hr-HR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 učitelj T. </a:t>
            </a:r>
            <a:r>
              <a:rPr lang="hr-HR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Kudra</a:t>
            </a:r>
            <a:r>
              <a:rPr lang="hr-HR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izradili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kontrolnu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gredicu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u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koju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će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biti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presađene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pikirane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biljke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Postavili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sustav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zalijevanja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spremnik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s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vodom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kutiju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s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mikroelektronikom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u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kojoj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se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nalazi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 </a:t>
            </a:r>
            <a:r>
              <a:rPr lang="en-US" sz="2800" i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microbit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14175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C6A2225-94AF-4BC4-98F4-77746E7B10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648F5915-2CE1-4F74-88C5-D4366893D2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stol, sjedenje, pod, drveni&#10;&#10;Opis je generiran uz vrlo visoku pouzdanost">
            <a:extLst>
              <a:ext uri="{FF2B5EF4-FFF2-40B4-BE49-F238E27FC236}">
                <a16:creationId xmlns:a16="http://schemas.microsoft.com/office/drawing/2014/main" xmlns="" id="{8325E476-DF26-412B-9389-00B718C31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6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Slika 6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xmlns="" id="{04BB3556-352D-4B68-8933-8372595569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5" r="37064" b="-1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31CE879-4BD0-45DD-9491-5BC53CE9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92" y="1176532"/>
            <a:ext cx="6382657" cy="4295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dirty="0">
                <a:latin typeface="+mj-lt"/>
              </a:rPr>
              <a:t>4. faza 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Fizičari i učitelj D. Šimić  ispitali  su otpor mokre i suhe zemlje te prema dobivenim parametrima programirali </a:t>
            </a:r>
            <a:r>
              <a:rPr lang="hr-HR" i="1" dirty="0" err="1"/>
              <a:t>microbi</a:t>
            </a:r>
            <a:r>
              <a:rPr lang="hr-HR" dirty="0" err="1"/>
              <a:t>t</a:t>
            </a:r>
            <a:r>
              <a:rPr lang="hr-HR" dirty="0"/>
              <a:t> (</a:t>
            </a:r>
            <a:r>
              <a:rPr lang="hr-HR" i="1" dirty="0" err="1"/>
              <a:t>microbit</a:t>
            </a:r>
            <a:r>
              <a:rPr lang="hr-HR" dirty="0"/>
              <a:t> svakih 10 sekundi mjeri otpor zemlje i prema potrebi pokreće pumpu za zalijevanje, na zaslonu </a:t>
            </a:r>
            <a:r>
              <a:rPr lang="hr-HR" i="1" dirty="0" err="1"/>
              <a:t>microbit</a:t>
            </a:r>
            <a:r>
              <a:rPr lang="hr-HR" dirty="0" err="1"/>
              <a:t>a</a:t>
            </a:r>
            <a:r>
              <a:rPr lang="hr-HR" dirty="0"/>
              <a:t> pojavi se kapljica i broj izvršenih zalijevanja.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42684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5">
            <a:extLst>
              <a:ext uri="{FF2B5EF4-FFF2-40B4-BE49-F238E27FC236}">
                <a16:creationId xmlns:a16="http://schemas.microsoft.com/office/drawing/2014/main" xmlns="" id="{31103AB2-C090-458F-B752-294F23AFA8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 descr="Slika na kojoj se prikazuje računalo, elektronički, radni stol, tipkovnica&#10;&#10;Opis je generiran uz vrlo visoku pouzdanost">
            <a:extLst>
              <a:ext uri="{FF2B5EF4-FFF2-40B4-BE49-F238E27FC236}">
                <a16:creationId xmlns:a16="http://schemas.microsoft.com/office/drawing/2014/main" xmlns="" id="{A62FBB1E-3343-41E9-80B0-BDBB0927A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2" r="12110" b="3"/>
          <a:stretch/>
        </p:blipFill>
        <p:spPr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28" name="Rezervirano mjesto sadržaja 4" descr="Slika na kojoj se prikazuje osoba, na zatvorenom, zid, pod&#10;&#10;Opis je generiran uz vrlo visoku pouzdanost">
            <a:extLst>
              <a:ext uri="{FF2B5EF4-FFF2-40B4-BE49-F238E27FC236}">
                <a16:creationId xmlns:a16="http://schemas.microsoft.com/office/drawing/2014/main" xmlns="" id="{87CCA0DF-05D7-40EA-82BB-D36BDF93B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2" r="27502" b="-2"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pic>
        <p:nvPicPr>
          <p:cNvPr id="11" name="Slika 10" descr="Slika na kojoj se prikazuje osoba, na zatvorenom, stajanje, zid&#10;&#10;Opis je generiran uz vrlo visoku pouzdanost">
            <a:extLst>
              <a:ext uri="{FF2B5EF4-FFF2-40B4-BE49-F238E27FC236}">
                <a16:creationId xmlns:a16="http://schemas.microsoft.com/office/drawing/2014/main" xmlns="" id="{6B56407F-2B4F-4986-8270-474A038F8B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22144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7" name="Slika 6" descr="Slika na kojoj se prikazuje osoba, žena, na zatvorenom, elektronički&#10;&#10;Opis je generiran uz vrlo visoku pouzdanost">
            <a:extLst>
              <a:ext uri="{FF2B5EF4-FFF2-40B4-BE49-F238E27FC236}">
                <a16:creationId xmlns:a16="http://schemas.microsoft.com/office/drawing/2014/main" xmlns="" id="{D6C79EF4-4EB2-47E7-A44B-5BC8FB18AC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55" r="9839" b="-1"/>
          <a:stretch/>
        </p:blipFill>
        <p:spPr>
          <a:xfrm>
            <a:off x="20" y="2279205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E67E8E-11F1-4FC8-960E-4EF847044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860" y="3315581"/>
            <a:ext cx="6529520" cy="26804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800" dirty="0"/>
              <a:t>5. faza:</a:t>
            </a: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r>
              <a:rPr lang="hr-HR" sz="2800" dirty="0">
                <a:latin typeface="+mn-lt"/>
              </a:rPr>
              <a:t/>
            </a:r>
            <a:br>
              <a:rPr lang="hr-HR" sz="2800" dirty="0">
                <a:latin typeface="+mn-lt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Biolozi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su</a:t>
            </a:r>
            <a:r>
              <a:rPr lang="hr-HR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istražili svojstva ljekovitog bilje te su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izradili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hr-HR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njihove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osobne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karte</a:t>
            </a:r>
            <a:r>
              <a:rPr lang="hr-HR" sz="2800" dirty="0">
                <a:latin typeface="+mn-lt"/>
              </a:rPr>
              <a:t> biljaka kako bi se </a:t>
            </a:r>
            <a:r>
              <a:rPr lang="hr-HR" sz="2800">
                <a:latin typeface="+mn-lt"/>
              </a:rPr>
              <a:t>svi posjetitelji </a:t>
            </a:r>
            <a:r>
              <a:rPr lang="hr-HR" sz="2800" dirty="0">
                <a:latin typeface="+mn-lt"/>
              </a:rPr>
              <a:t>vrta mogli s njima upoznati. Vodili su ih učiteljice </a:t>
            </a:r>
            <a:r>
              <a:rPr lang="hr-HR" sz="2800" dirty="0" err="1">
                <a:latin typeface="+mn-lt"/>
              </a:rPr>
              <a:t>Vukšić</a:t>
            </a:r>
            <a:r>
              <a:rPr lang="hr-HR" sz="2800" dirty="0">
                <a:latin typeface="+mn-lt"/>
              </a:rPr>
              <a:t> M. i Bijelić N.</a:t>
            </a:r>
            <a:endParaRPr lang="en-US" sz="2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88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454</TotalTime>
  <Words>314</Words>
  <Application>Microsoft Office PowerPoint</Application>
  <PresentationFormat>Prilagođeno</PresentationFormat>
  <Paragraphs>35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HDOfficeLightV0</vt:lpstr>
      <vt:lpstr> Projekt „Želim stablo”  Voditelji  : Helena Kudra i Dinko Šimić</vt:lpstr>
      <vt:lpstr>Faze projekta</vt:lpstr>
      <vt:lpstr>1. faza projekta: SIJANJE</vt:lpstr>
      <vt:lpstr>Slajd 4</vt:lpstr>
      <vt:lpstr>Slajd 5</vt:lpstr>
      <vt:lpstr> 2. faza:  PIKIRANJE BILJAKA </vt:lpstr>
      <vt:lpstr>3. faza:  Modelari i učitelj T. Kudra izradili su kontrolnu gredicu u koju će biti presađene pikirane biljke. Postavili su sustav zalijevanja, spremnik s vodom i kutiju s mikroelektronikom u kojoj se nalazi microbit. </vt:lpstr>
      <vt:lpstr>Slajd 8</vt:lpstr>
      <vt:lpstr>5. faza:  Biolozi su istražili svojstva ljekovitog bilje te su izradili njihove osobne karte biljaka kako bi se svi posjetitelji vrta mogli s njima upoznati. Vodili su ih učiteljice Vukšić M. i Bijelić N.</vt:lpstr>
      <vt:lpstr> Osobne karte biljaka  Hrvatskim pleterom  osobne karte ukrasili su  likovnjaci i učiteljica Š. Jugović</vt:lpstr>
      <vt:lpstr>Slajd 11</vt:lpstr>
      <vt:lpstr>U pogon smo pustili pumpu kojom upravlja micro-bit</vt:lpstr>
      <vt:lpstr>Gotova gredica…</vt:lpstr>
      <vt:lpstr>Plan za budućnost…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„Želim stablo”</dc:title>
  <dc:creator>DINKO ŠIMIĆ</dc:creator>
  <cp:lastModifiedBy>so4</cp:lastModifiedBy>
  <cp:revision>30</cp:revision>
  <dcterms:created xsi:type="dcterms:W3CDTF">2018-04-23T07:38:33Z</dcterms:created>
  <dcterms:modified xsi:type="dcterms:W3CDTF">2018-04-26T10:52:52Z</dcterms:modified>
</cp:coreProperties>
</file>