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70" r:id="rId5"/>
    <p:sldId id="260" r:id="rId6"/>
    <p:sldId id="261" r:id="rId7"/>
    <p:sldId id="263" r:id="rId8"/>
    <p:sldId id="264" r:id="rId9"/>
    <p:sldId id="267" r:id="rId10"/>
    <p:sldId id="269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a Koren" initials="RK" lastIdx="2" clrIdx="0">
    <p:extLst>
      <p:ext uri="{19B8F6BF-5375-455C-9EA6-DF929625EA0E}">
        <p15:presenceInfo xmlns:p15="http://schemas.microsoft.com/office/powerpoint/2012/main" userId="Renata Kor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2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67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1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35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8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58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6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0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8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7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0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4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6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0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67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F6CD7C-1E00-4ED1-947D-88C773299C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Naša biljka </a:t>
            </a:r>
            <a:r>
              <a:rPr lang="hr-HR">
                <a:solidFill>
                  <a:schemeClr val="bg1"/>
                </a:solidFill>
              </a:rPr>
              <a:t>– </a:t>
            </a:r>
            <a:br>
              <a:rPr lang="hr-HR">
                <a:solidFill>
                  <a:schemeClr val="bg1"/>
                </a:solidFill>
              </a:rPr>
            </a:br>
            <a:r>
              <a:rPr lang="hr-HR">
                <a:solidFill>
                  <a:schemeClr val="bg1"/>
                </a:solidFill>
              </a:rPr>
              <a:t>OD </a:t>
            </a:r>
            <a:r>
              <a:rPr lang="hr-HR" dirty="0">
                <a:solidFill>
                  <a:schemeClr val="bg1"/>
                </a:solidFill>
              </a:rPr>
              <a:t>sjemena </a:t>
            </a:r>
            <a:r>
              <a:rPr lang="hr-HR">
                <a:solidFill>
                  <a:schemeClr val="bg1"/>
                </a:solidFill>
              </a:rPr>
              <a:t>do ploda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FD843C-6C7E-4DA3-BAE5-13FDDA912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666241"/>
          </a:xfrm>
        </p:spPr>
        <p:txBody>
          <a:bodyPr>
            <a:no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Projekt   „želim stablo’’</a:t>
            </a:r>
          </a:p>
          <a:p>
            <a:r>
              <a:rPr lang="hr-HR" sz="2800" dirty="0">
                <a:solidFill>
                  <a:schemeClr val="bg1"/>
                </a:solidFill>
              </a:rPr>
              <a:t>Izradili:  učenice  7.a razreda</a:t>
            </a:r>
          </a:p>
          <a:p>
            <a:r>
              <a:rPr lang="hr-HR" sz="2800" dirty="0">
                <a:solidFill>
                  <a:schemeClr val="bg1"/>
                </a:solidFill>
              </a:rPr>
              <a:t>               učiteljice i učenici 3.a i 3.b  razreda</a:t>
            </a:r>
          </a:p>
          <a:p>
            <a:r>
              <a:rPr lang="hr-HR" sz="2800" dirty="0">
                <a:solidFill>
                  <a:schemeClr val="bg1"/>
                </a:solidFill>
              </a:rPr>
              <a:t>3.Oš </a:t>
            </a:r>
            <a:r>
              <a:rPr lang="hr-HR" sz="2800" dirty="0" err="1">
                <a:solidFill>
                  <a:schemeClr val="bg1"/>
                </a:solidFill>
              </a:rPr>
              <a:t>varaždin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579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06FC7E-711E-4498-8748-9F4B37D5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9.4.</a:t>
            </a:r>
          </a:p>
        </p:txBody>
      </p:sp>
      <p:pic>
        <p:nvPicPr>
          <p:cNvPr id="6" name="Rezervirano mjesto slike 5" descr="Slika na kojoj se prikazuje na zatvorenom, stol, zid, biljka&#10;&#10;Opis je generiran uz vrlo visoku pouzdanost">
            <a:extLst>
              <a:ext uri="{FF2B5EF4-FFF2-40B4-BE49-F238E27FC236}">
                <a16:creationId xmlns:a16="http://schemas.microsoft.com/office/drawing/2014/main" id="{EE5FC690-5A35-416F-9CF6-6411A54D6F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173" b="10173"/>
          <a:stretch>
            <a:fillRect/>
          </a:stretch>
        </p:blipFill>
        <p:spPr/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2111DBE-A1D8-4F01-B980-D816215E6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Nadamo se uskoro da ćemo ubrati i prve plodove.</a:t>
            </a:r>
          </a:p>
          <a:p>
            <a:r>
              <a:rPr lang="hr-HR" sz="2400" dirty="0">
                <a:solidFill>
                  <a:schemeClr val="bg1"/>
                </a:solidFill>
              </a:rPr>
              <a:t>Jako smo ponosni na našu biljku.</a:t>
            </a:r>
          </a:p>
        </p:txBody>
      </p:sp>
    </p:spTree>
    <p:extLst>
      <p:ext uri="{BB962C8B-B14F-4D97-AF65-F5344CB8AC3E}">
        <p14:creationId xmlns:p14="http://schemas.microsoft.com/office/powerpoint/2010/main" val="262546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240BD2-740E-4A07-AD8A-C2DCFC8A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841378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Prezentaciju pripremile: </a:t>
            </a:r>
            <a:br>
              <a:rPr lang="hr-HR" sz="2400" dirty="0">
                <a:solidFill>
                  <a:schemeClr val="bg1"/>
                </a:solidFill>
              </a:rPr>
            </a:b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                    učenice 7.a Hana </a:t>
            </a:r>
            <a:r>
              <a:rPr lang="hr-HR" sz="2400" dirty="0" err="1">
                <a:solidFill>
                  <a:schemeClr val="bg1"/>
                </a:solidFill>
              </a:rPr>
              <a:t>Puškadija</a:t>
            </a:r>
            <a:r>
              <a:rPr lang="hr-HR" sz="2400" dirty="0">
                <a:solidFill>
                  <a:schemeClr val="bg1"/>
                </a:solidFill>
              </a:rPr>
              <a:t> i </a:t>
            </a:r>
            <a:r>
              <a:rPr lang="hr-HR" sz="2400" dirty="0" err="1">
                <a:solidFill>
                  <a:schemeClr val="bg1"/>
                </a:solidFill>
              </a:rPr>
              <a:t>lorena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šanjek</a:t>
            </a:r>
            <a:r>
              <a:rPr lang="hr-HR" sz="2400" dirty="0">
                <a:solidFill>
                  <a:schemeClr val="bg1"/>
                </a:solidFill>
              </a:rPr>
              <a:t>                                                              Učenici 3.a i 3.b razreda te njihove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                 učiteljice renata koren i </a:t>
            </a:r>
            <a:r>
              <a:rPr lang="hr-HR" sz="2400" dirty="0" err="1">
                <a:solidFill>
                  <a:schemeClr val="bg1"/>
                </a:solidFill>
              </a:rPr>
              <a:t>štefica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radić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>
                <a:solidFill>
                  <a:schemeClr val="bg1"/>
                </a:solidFill>
              </a:rPr>
              <a:t>                                                </a:t>
            </a:r>
            <a:br>
              <a:rPr lang="hr-HR" sz="2400" dirty="0">
                <a:solidFill>
                  <a:schemeClr val="bg1"/>
                </a:solidFill>
              </a:rPr>
            </a:br>
            <a:br>
              <a:rPr lang="hr-HR" sz="2400" dirty="0">
                <a:solidFill>
                  <a:schemeClr val="bg1"/>
                </a:solidFill>
              </a:rPr>
            </a:b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4" name="Grafika 3" descr="Lice s osmijehom bez ispune">
            <a:extLst>
              <a:ext uri="{FF2B5EF4-FFF2-40B4-BE49-F238E27FC236}">
                <a16:creationId xmlns:a16="http://schemas.microsoft.com/office/drawing/2014/main" id="{E8818C9F-AFCC-451D-A1FB-006F8552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5532" y="43344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3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9C96B6-9F00-493D-97A9-473C9765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665629" cy="14090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800" dirty="0">
                <a:solidFill>
                  <a:schemeClr val="bg2"/>
                </a:solidFill>
              </a:rPr>
              <a:t>Početak naše priče</a:t>
            </a:r>
            <a:br>
              <a:rPr lang="hr-HR" sz="2800" dirty="0">
                <a:solidFill>
                  <a:schemeClr val="bg2"/>
                </a:solidFill>
              </a:rPr>
            </a:br>
            <a:r>
              <a:rPr lang="hr-HR" sz="2800" dirty="0">
                <a:solidFill>
                  <a:schemeClr val="bg1"/>
                </a:solidFill>
              </a:rPr>
              <a:t>14.2.</a:t>
            </a:r>
            <a:br>
              <a:rPr lang="en-US" sz="2800" dirty="0"/>
            </a:b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80056B37-23FB-4462-AB7E-4C2F6D07DF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827089" y="883811"/>
            <a:ext cx="6910495" cy="4975652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2F72CF-90DD-481F-9B14-D6FB3F6D9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6041" y="1842052"/>
            <a:ext cx="3665628" cy="439742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Na školskoj prozorskoj dasci smjestili smo našu posudicu sa posađenim sjemenkama graha.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Spojili smo naš novi uređaj (</a:t>
            </a:r>
            <a:r>
              <a:rPr lang="hr-HR" sz="2400" dirty="0" err="1">
                <a:solidFill>
                  <a:schemeClr val="bg1"/>
                </a:solidFill>
              </a:rPr>
              <a:t>microbit</a:t>
            </a:r>
            <a:r>
              <a:rPr lang="hr-HR" sz="2400" dirty="0">
                <a:solidFill>
                  <a:schemeClr val="bg1"/>
                </a:solidFill>
              </a:rPr>
              <a:t>) i tako osigurali redovito zalijevanje naših sjemenki</a:t>
            </a:r>
            <a:r>
              <a:rPr lang="hr-HR" sz="180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9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2F4164-8B3B-48D8-BBD6-603A9436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dirty="0">
                <a:solidFill>
                  <a:schemeClr val="bg1"/>
                </a:solidFill>
              </a:rPr>
              <a:t>EVO JE …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Rezervirano mjesto slike 9">
            <a:extLst>
              <a:ext uri="{FF2B5EF4-FFF2-40B4-BE49-F238E27FC236}">
                <a16:creationId xmlns:a16="http://schemas.microsoft.com/office/drawing/2014/main" id="{15F8A936-EBFD-4094-8815-97140E4E78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4619" r="-1" b="5890"/>
          <a:stretch/>
        </p:blipFill>
        <p:spPr>
          <a:xfrm>
            <a:off x="7156450" y="780235"/>
            <a:ext cx="3888748" cy="549539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75E07F8-CA61-4ECA-B6A1-DE7447146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2249487"/>
            <a:ext cx="4954588" cy="354171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21.2.</a:t>
            </a:r>
            <a:endParaRPr lang="hr-HR" sz="24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Već nakon tjedan dana naša je biljka niknula i počela ubrzano rasti.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</a:rPr>
              <a:t>Bili smo začuđeni, ali i sretni.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9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EC433E-3F67-4578-9038-DA929FD5EA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bg2">
                  <a:shade val="48000"/>
                  <a:hueMod val="106000"/>
                  <a:satMod val="140000"/>
                  <a:lumMod val="42000"/>
                </a:schemeClr>
                <a:schemeClr val="bg2">
                  <a:tint val="98000"/>
                  <a:hueMod val="92000"/>
                  <a:satMod val="220000"/>
                  <a:lumMod val="90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19FA62B-A2C9-49F5-8C45-9D5CDCD72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24E966C-35F3-4DB1-8C23-4BC252E4E4A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4ADCBC-2A94-4F6E-BC8D-278612B7ACF0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8" name="Rectangle 5">
                <a:extLst>
                  <a:ext uri="{FF2B5EF4-FFF2-40B4-BE49-F238E27FC236}">
                    <a16:creationId xmlns:a16="http://schemas.microsoft.com/office/drawing/2014/main" id="{38F45A3E-0BAF-4E7A-AD24-51B345041D5D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5340FE26-BABB-409C-A32A-B3D10BD2355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A9468B59-1984-42C3-88A4-942CF6EF755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F6B5E914-0078-49CC-AD42-C97DC361CD0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D18B3F5A-0978-48AE-9360-8ABC8CEABB1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27E73F9B-CBFF-473A-9B41-8964B831E9F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558218B5-0904-4C19-8935-1A64432BC2D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DBCBCB59-A700-4032-AB43-CB066879962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861A9C11-1685-4F09-B995-D5ECAD153FE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57CCC420-3BF0-4A3E-A4FB-41537B06427D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1DEFC6D1-15DA-4DDC-8FD1-B7630B8D607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Line 16">
                <a:extLst>
                  <a:ext uri="{FF2B5EF4-FFF2-40B4-BE49-F238E27FC236}">
                    <a16:creationId xmlns:a16="http://schemas.microsoft.com/office/drawing/2014/main" id="{0C6F2EE9-81FE-4B46-9513-6EC7D9301243}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26DF77E9-F68C-4FE0-864E-A4A4DE36169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9D3495ED-B588-4755-B8BB-18D33E4AC41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E76105FE-305A-42A7-B2DD-388B99FAB807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F1883F6E-6FAE-49E2-AE28-02B88BEBF6D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id="{8C8A198F-A0AA-455F-ACD5-8587457BDD58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E57E155C-0F05-498E-B0E3-33AE15B7E85C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3D7FB1D7-F9DB-443D-A2D4-40C46F6975A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4">
                <a:extLst>
                  <a:ext uri="{FF2B5EF4-FFF2-40B4-BE49-F238E27FC236}">
                    <a16:creationId xmlns:a16="http://schemas.microsoft.com/office/drawing/2014/main" id="{9EF7FB08-B52A-4C0D-BF32-AC6D91AE9986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5">
                <a:extLst>
                  <a:ext uri="{FF2B5EF4-FFF2-40B4-BE49-F238E27FC236}">
                    <a16:creationId xmlns:a16="http://schemas.microsoft.com/office/drawing/2014/main" id="{2A27D708-7911-4EAB-8A9D-E608726B57CE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6">
                <a:extLst>
                  <a:ext uri="{FF2B5EF4-FFF2-40B4-BE49-F238E27FC236}">
                    <a16:creationId xmlns:a16="http://schemas.microsoft.com/office/drawing/2014/main" id="{40A3E3AC-335B-4EAB-A5D4-E72C8434ABB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FC4E923E-7CEC-4950-8C12-F40EAE7A367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8">
                <a:extLst>
                  <a:ext uri="{FF2B5EF4-FFF2-40B4-BE49-F238E27FC236}">
                    <a16:creationId xmlns:a16="http://schemas.microsoft.com/office/drawing/2014/main" id="{23A92FB5-3211-4195-8FFA-A8F49F6777E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BB88442A-84E1-4264-BD24-B14020F21EF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0">
                <a:extLst>
                  <a:ext uri="{FF2B5EF4-FFF2-40B4-BE49-F238E27FC236}">
                    <a16:creationId xmlns:a16="http://schemas.microsoft.com/office/drawing/2014/main" id="{B47AD665-0844-40BF-AE62-BA493929C50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01D8E540-292C-4867-BD21-43910262E9F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0C8F50-D632-4BE8-B5BF-8AEAE2D13262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7870CC07-8D37-4F4D-A73B-9762FFAB1788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06B84BAB-C27B-4804-9496-FDDA7FF6F24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45E90447-AF32-4C90-8940-D5EBE9F6406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DFD35AB5-2871-471E-87D3-C3C024C31EA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60EED77B-C4CD-44DE-B7AA-472CBEE6ECA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68122908-2E24-4971-A70E-29CFE953E57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43930918-848F-4F70-8C42-426DCCB4D45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7C2C1A0B-06A1-4F89-9A58-66CAB57F1FD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F26FAEF0-6EA1-41B4-AC1D-0BC56E43EFE2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563F085C-A9C1-47AB-9656-468B79DE5A2B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E07634-A83A-4681-9C1D-BC0775F9D29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7" name="Rectangle 56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Rezervirano mjesto slike 5" descr="Slika na kojoj se prikazuje zid, na zatvorenom, osoba, prozor&#10;&#10;Opis je generiran uz vrlo visoku pouzdanost">
            <a:extLst>
              <a:ext uri="{FF2B5EF4-FFF2-40B4-BE49-F238E27FC236}">
                <a16:creationId xmlns:a16="http://schemas.microsoft.com/office/drawing/2014/main" id="{D1E1A256-DF1F-4CE7-892B-29C77D165C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4825" r="13180"/>
          <a:stretch/>
        </p:blipFill>
        <p:spPr>
          <a:xfrm>
            <a:off x="100011" y="10"/>
            <a:ext cx="7452933" cy="685799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2E1FE48-FA7B-4262-B922-041542931DD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13DC3B7-C1C4-46F9-AA9C-25E5A5FB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019" y="470522"/>
            <a:ext cx="3084891" cy="21034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pratimo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razvoj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našega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graha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9F26D18-E521-47CD-B8D6-FC01FC3B8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2519" y="2619375"/>
            <a:ext cx="3521456" cy="286067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Svaki dan smo brižno pratili rast i razvoj biljke.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9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B611E6-B727-4E01-BEA1-668B3486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344556"/>
            <a:ext cx="3856037" cy="2093843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26.2</a:t>
            </a:r>
            <a:r>
              <a:rPr lang="hr-HR" dirty="0">
                <a:solidFill>
                  <a:schemeClr val="bg1"/>
                </a:solidFill>
              </a:rPr>
              <a:t>. </a:t>
            </a:r>
            <a:br>
              <a:rPr lang="hr-HR" dirty="0"/>
            </a:br>
            <a:endParaRPr lang="hr-HR" dirty="0"/>
          </a:p>
        </p:txBody>
      </p:sp>
      <p:pic>
        <p:nvPicPr>
          <p:cNvPr id="6" name="Rezervirano mjesto sadržaja 5" descr="Slika na kojoj se prikazuje na zatvorenom, stol, prozor, sljedeće&#10;&#10;Opis je generiran uz vrlo visoku pouzdanost">
            <a:extLst>
              <a:ext uri="{FF2B5EF4-FFF2-40B4-BE49-F238E27FC236}">
                <a16:creationId xmlns:a16="http://schemas.microsoft.com/office/drawing/2014/main" id="{F960BF10-C3C0-473C-9441-FCCD8D5EB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9273" y="598636"/>
            <a:ext cx="2930843" cy="5199062"/>
          </a:xfr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3C0741E-3809-4782-B2FD-2BB15E32DDF4}"/>
              </a:ext>
            </a:extLst>
          </p:cNvPr>
          <p:cNvSpPr txBox="1"/>
          <p:nvPr/>
        </p:nvSpPr>
        <p:spPr>
          <a:xfrm>
            <a:off x="1601884" y="2849942"/>
            <a:ext cx="4408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Idući je tjedan već  imala obilje listova. </a:t>
            </a:r>
          </a:p>
          <a:p>
            <a:r>
              <a:rPr lang="hr-HR" sz="2400" dirty="0">
                <a:solidFill>
                  <a:schemeClr val="bg1"/>
                </a:solidFill>
              </a:rPr>
              <a:t>Zanimalo nas je što će se dalje dogoditi.</a:t>
            </a:r>
          </a:p>
        </p:txBody>
      </p:sp>
    </p:spTree>
    <p:extLst>
      <p:ext uri="{BB962C8B-B14F-4D97-AF65-F5344CB8AC3E}">
        <p14:creationId xmlns:p14="http://schemas.microsoft.com/office/powerpoint/2010/main" val="44837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DC29B6-0476-46BA-976B-73E8BDB3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907" y="609600"/>
            <a:ext cx="2078729" cy="1639886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5.3. i 12.3.</a:t>
            </a:r>
            <a:br>
              <a:rPr lang="hr-HR" dirty="0"/>
            </a:br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5D13C5E-CC87-4F6C-98CF-AAFFFE220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13887" y="1986014"/>
            <a:ext cx="1973749" cy="3541714"/>
          </a:xfrm>
        </p:spPr>
        <p:txBody>
          <a:bodyPr>
            <a:normAutofit lnSpcReduction="10000"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Uz  ove vrlo povoljne uvjete naše su se stabljike graha popunile i dobile još mnoge listove.</a:t>
            </a:r>
          </a:p>
        </p:txBody>
      </p:sp>
      <p:pic>
        <p:nvPicPr>
          <p:cNvPr id="8" name="Rezervirano mjesto slike 7" descr="Slika na kojoj se prikazuje na zatvorenom, zid, prozor, zgrada&#10;&#10;Opis je generiran uz vrlo visoku pouzdanost">
            <a:extLst>
              <a:ext uri="{FF2B5EF4-FFF2-40B4-BE49-F238E27FC236}">
                <a16:creationId xmlns:a16="http://schemas.microsoft.com/office/drawing/2014/main" id="{312C5EF5-B8E9-4000-8CCF-676F2DFAA9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173" r="10173"/>
          <a:stretch>
            <a:fillRect/>
          </a:stretch>
        </p:blipFill>
        <p:spPr>
          <a:xfrm rot="5400000">
            <a:off x="339700" y="1341197"/>
            <a:ext cx="5539410" cy="4175607"/>
          </a:xfrm>
        </p:spPr>
      </p:pic>
      <p:pic>
        <p:nvPicPr>
          <p:cNvPr id="115" name="Rezervirano mjesto slike 11" descr="Slika na kojoj se prikazuje na zatvorenom, zid, prozor, stol&#10;&#10;Opis je generiran uz vrlo visoku pouzdanost">
            <a:extLst>
              <a:ext uri="{FF2B5EF4-FFF2-40B4-BE49-F238E27FC236}">
                <a16:creationId xmlns:a16="http://schemas.microsoft.com/office/drawing/2014/main" id="{97E000C8-F5CF-4231-89F6-53637FD8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73" r="10173"/>
          <a:stretch>
            <a:fillRect/>
          </a:stretch>
        </p:blipFill>
        <p:spPr>
          <a:xfrm rot="5400000">
            <a:off x="6704308" y="1623451"/>
            <a:ext cx="5638800" cy="361110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noFill/>
            <a:miter lim="800000"/>
          </a:ln>
          <a:effectLst>
            <a:glow rad="101600">
              <a:srgbClr val="EBE2A3">
                <a:alpha val="82745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0665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C0495A-0970-4C27-8EDE-ACD72701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/>
          <a:lstStyle/>
          <a:p>
            <a:r>
              <a:rPr lang="hr-HR">
                <a:solidFill>
                  <a:schemeClr val="bg1"/>
                </a:solidFill>
              </a:rPr>
              <a:t>19.3.</a:t>
            </a:r>
            <a:br>
              <a:rPr lang="hr-HR"/>
            </a:br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BBCB153-3EA1-442B-9E3F-F62A34970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4159460" cy="2359029"/>
          </a:xfrm>
        </p:spPr>
        <p:txBody>
          <a:bodyPr>
            <a:normAutofit lnSpcReduction="10000"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Biljke graha su stvarno postale vrlo lijepe i bogate listovima te smo znali da joj je tu na našoj dasci savršeno ugodno.</a:t>
            </a:r>
          </a:p>
          <a:p>
            <a:r>
              <a:rPr lang="hr-HR" sz="2400" dirty="0">
                <a:solidFill>
                  <a:schemeClr val="bg1"/>
                </a:solidFill>
              </a:rPr>
              <a:t>Nadali smo se da će procvjetati!</a:t>
            </a:r>
          </a:p>
        </p:txBody>
      </p:sp>
      <p:pic>
        <p:nvPicPr>
          <p:cNvPr id="12" name="Rezervirano mjesto slike 11" descr="Slika na kojoj se prikazuje na zatvorenom, zid, stol, prozor&#10;&#10;Opis je generiran uz vrlo visoku pouzdanost">
            <a:extLst>
              <a:ext uri="{FF2B5EF4-FFF2-40B4-BE49-F238E27FC236}">
                <a16:creationId xmlns:a16="http://schemas.microsoft.com/office/drawing/2014/main" id="{AB942DEC-3F42-4C70-B688-5E032F269D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173" r="10173"/>
          <a:stretch>
            <a:fillRect/>
          </a:stretch>
        </p:blipFill>
        <p:spPr>
          <a:xfrm rot="5400000">
            <a:off x="5213741" y="660119"/>
            <a:ext cx="6323306" cy="5344036"/>
          </a:xfrm>
        </p:spPr>
      </p:pic>
    </p:spTree>
    <p:extLst>
      <p:ext uri="{BB962C8B-B14F-4D97-AF65-F5344CB8AC3E}">
        <p14:creationId xmlns:p14="http://schemas.microsoft.com/office/powerpoint/2010/main" val="125332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>
            <a:extLst>
              <a:ext uri="{FF2B5EF4-FFF2-40B4-BE49-F238E27FC236}">
                <a16:creationId xmlns:a16="http://schemas.microsoft.com/office/drawing/2014/main" id="{519FA62B-A2C9-49F5-8C45-9D5CDCD72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24E966C-35F3-4DB1-8C23-4BC252E4E4A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24ADCBC-2A94-4F6E-BC8D-278612B7ACF0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73" name="Rectangle 5">
                <a:extLst>
                  <a:ext uri="{FF2B5EF4-FFF2-40B4-BE49-F238E27FC236}">
                    <a16:creationId xmlns:a16="http://schemas.microsoft.com/office/drawing/2014/main" id="{38F45A3E-0BAF-4E7A-AD24-51B345041D5D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74" name="Freeform 6">
                <a:extLst>
                  <a:ext uri="{FF2B5EF4-FFF2-40B4-BE49-F238E27FC236}">
                    <a16:creationId xmlns:a16="http://schemas.microsoft.com/office/drawing/2014/main" id="{5340FE26-BABB-409C-A32A-B3D10BD2355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A9468B59-1984-42C3-88A4-942CF6EF755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id="{F6B5E914-0078-49CC-AD42-C97DC361CD0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7" name="Freeform 9">
                <a:extLst>
                  <a:ext uri="{FF2B5EF4-FFF2-40B4-BE49-F238E27FC236}">
                    <a16:creationId xmlns:a16="http://schemas.microsoft.com/office/drawing/2014/main" id="{D18B3F5A-0978-48AE-9360-8ABC8CEABB1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8" name="Freeform 10">
                <a:extLst>
                  <a:ext uri="{FF2B5EF4-FFF2-40B4-BE49-F238E27FC236}">
                    <a16:creationId xmlns:a16="http://schemas.microsoft.com/office/drawing/2014/main" id="{27E73F9B-CBFF-473A-9B41-8964B831E9F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558218B5-0904-4C19-8935-1A64432BC2D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DBCBCB59-A700-4032-AB43-CB066879962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861A9C11-1685-4F09-B995-D5ECAD153FE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14">
                <a:extLst>
                  <a:ext uri="{FF2B5EF4-FFF2-40B4-BE49-F238E27FC236}">
                    <a16:creationId xmlns:a16="http://schemas.microsoft.com/office/drawing/2014/main" id="{57CCC420-3BF0-4A3E-A4FB-41537B06427D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1DEFC6D1-15DA-4DDC-8FD1-B7630B8D607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Line 16">
                <a:extLst>
                  <a:ext uri="{FF2B5EF4-FFF2-40B4-BE49-F238E27FC236}">
                    <a16:creationId xmlns:a16="http://schemas.microsoft.com/office/drawing/2014/main" id="{0C6F2EE9-81FE-4B46-9513-6EC7D9301243}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26DF77E9-F68C-4FE0-864E-A4A4DE36169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18">
                <a:extLst>
                  <a:ext uri="{FF2B5EF4-FFF2-40B4-BE49-F238E27FC236}">
                    <a16:creationId xmlns:a16="http://schemas.microsoft.com/office/drawing/2014/main" id="{9D3495ED-B588-4755-B8BB-18D33E4AC41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76105FE-305A-42A7-B2DD-388B99FAB807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8" name="Freeform 20">
                <a:extLst>
                  <a:ext uri="{FF2B5EF4-FFF2-40B4-BE49-F238E27FC236}">
                    <a16:creationId xmlns:a16="http://schemas.microsoft.com/office/drawing/2014/main" id="{F1883F6E-6FAE-49E2-AE28-02B88BEBF6D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9" name="Rectangle 21">
                <a:extLst>
                  <a:ext uri="{FF2B5EF4-FFF2-40B4-BE49-F238E27FC236}">
                    <a16:creationId xmlns:a16="http://schemas.microsoft.com/office/drawing/2014/main" id="{8C8A198F-A0AA-455F-ACD5-8587457BDD58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22">
                <a:extLst>
                  <a:ext uri="{FF2B5EF4-FFF2-40B4-BE49-F238E27FC236}">
                    <a16:creationId xmlns:a16="http://schemas.microsoft.com/office/drawing/2014/main" id="{E57E155C-0F05-498E-B0E3-33AE15B7E85C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3D7FB1D7-F9DB-443D-A2D4-40C46F6975A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24">
                <a:extLst>
                  <a:ext uri="{FF2B5EF4-FFF2-40B4-BE49-F238E27FC236}">
                    <a16:creationId xmlns:a16="http://schemas.microsoft.com/office/drawing/2014/main" id="{9EF7FB08-B52A-4C0D-BF32-AC6D91AE9986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25">
                <a:extLst>
                  <a:ext uri="{FF2B5EF4-FFF2-40B4-BE49-F238E27FC236}">
                    <a16:creationId xmlns:a16="http://schemas.microsoft.com/office/drawing/2014/main" id="{2A27D708-7911-4EAB-8A9D-E608726B57CE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40A3E3AC-335B-4EAB-A5D4-E72C8434ABB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27">
                <a:extLst>
                  <a:ext uri="{FF2B5EF4-FFF2-40B4-BE49-F238E27FC236}">
                    <a16:creationId xmlns:a16="http://schemas.microsoft.com/office/drawing/2014/main" id="{FC4E923E-7CEC-4950-8C12-F40EAE7A367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28">
                <a:extLst>
                  <a:ext uri="{FF2B5EF4-FFF2-40B4-BE49-F238E27FC236}">
                    <a16:creationId xmlns:a16="http://schemas.microsoft.com/office/drawing/2014/main" id="{23A92FB5-3211-4195-8FFA-A8F49F6777E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29">
                <a:extLst>
                  <a:ext uri="{FF2B5EF4-FFF2-40B4-BE49-F238E27FC236}">
                    <a16:creationId xmlns:a16="http://schemas.microsoft.com/office/drawing/2014/main" id="{BB88442A-84E1-4264-BD24-B14020F21EF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30">
                <a:extLst>
                  <a:ext uri="{FF2B5EF4-FFF2-40B4-BE49-F238E27FC236}">
                    <a16:creationId xmlns:a16="http://schemas.microsoft.com/office/drawing/2014/main" id="{B47AD665-0844-40BF-AE62-BA493929C50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Freeform 31">
                <a:extLst>
                  <a:ext uri="{FF2B5EF4-FFF2-40B4-BE49-F238E27FC236}">
                    <a16:creationId xmlns:a16="http://schemas.microsoft.com/office/drawing/2014/main" id="{01D8E540-292C-4867-BD21-43910262E9F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00C8F50-D632-4BE8-B5BF-8AEAE2D13262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63" name="Freeform 32">
                <a:extLst>
                  <a:ext uri="{FF2B5EF4-FFF2-40B4-BE49-F238E27FC236}">
                    <a16:creationId xmlns:a16="http://schemas.microsoft.com/office/drawing/2014/main" id="{7870CC07-8D37-4F4D-A73B-9762FFAB1788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4" name="Freeform 33">
                <a:extLst>
                  <a:ext uri="{FF2B5EF4-FFF2-40B4-BE49-F238E27FC236}">
                    <a16:creationId xmlns:a16="http://schemas.microsoft.com/office/drawing/2014/main" id="{06B84BAB-C27B-4804-9496-FDDA7FF6F24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5" name="Freeform 34">
                <a:extLst>
                  <a:ext uri="{FF2B5EF4-FFF2-40B4-BE49-F238E27FC236}">
                    <a16:creationId xmlns:a16="http://schemas.microsoft.com/office/drawing/2014/main" id="{45E90447-AF32-4C90-8940-D5EBE9F6406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6" name="Freeform 35">
                <a:extLst>
                  <a:ext uri="{FF2B5EF4-FFF2-40B4-BE49-F238E27FC236}">
                    <a16:creationId xmlns:a16="http://schemas.microsoft.com/office/drawing/2014/main" id="{DFD35AB5-2871-471E-87D3-C3C024C31EA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7" name="Freeform 36">
                <a:extLst>
                  <a:ext uri="{FF2B5EF4-FFF2-40B4-BE49-F238E27FC236}">
                    <a16:creationId xmlns:a16="http://schemas.microsoft.com/office/drawing/2014/main" id="{60EED77B-C4CD-44DE-B7AA-472CBEE6ECA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8" name="Freeform 37">
                <a:extLst>
                  <a:ext uri="{FF2B5EF4-FFF2-40B4-BE49-F238E27FC236}">
                    <a16:creationId xmlns:a16="http://schemas.microsoft.com/office/drawing/2014/main" id="{68122908-2E24-4971-A70E-29CFE953E57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9" name="Freeform 38">
                <a:extLst>
                  <a:ext uri="{FF2B5EF4-FFF2-40B4-BE49-F238E27FC236}">
                    <a16:creationId xmlns:a16="http://schemas.microsoft.com/office/drawing/2014/main" id="{43930918-848F-4F70-8C42-426DCCB4D45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0" name="Freeform 39">
                <a:extLst>
                  <a:ext uri="{FF2B5EF4-FFF2-40B4-BE49-F238E27FC236}">
                    <a16:creationId xmlns:a16="http://schemas.microsoft.com/office/drawing/2014/main" id="{7C2C1A0B-06A1-4F89-9A58-66CAB57F1FD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1" name="Freeform 40">
                <a:extLst>
                  <a:ext uri="{FF2B5EF4-FFF2-40B4-BE49-F238E27FC236}">
                    <a16:creationId xmlns:a16="http://schemas.microsoft.com/office/drawing/2014/main" id="{F26FAEF0-6EA1-41B4-AC1D-0BC56E43EFE2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2" name="Rectangle 41">
                <a:extLst>
                  <a:ext uri="{FF2B5EF4-FFF2-40B4-BE49-F238E27FC236}">
                    <a16:creationId xmlns:a16="http://schemas.microsoft.com/office/drawing/2014/main" id="{563F085C-A9C1-47AB-9656-468B79DE5A2B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3" name="Rezervirano mjesto slike 52" descr="Slika na kojoj se prikazuje na zatvorenom, zid, stol, biljka&#10;&#10;Opis je generiran uz vrlo visoku pouzdanost">
            <a:extLst>
              <a:ext uri="{FF2B5EF4-FFF2-40B4-BE49-F238E27FC236}">
                <a16:creationId xmlns:a16="http://schemas.microsoft.com/office/drawing/2014/main" id="{5734D8BD-8BD8-46FE-9F99-92800AC905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7980" r="6107" b="-1"/>
          <a:stretch/>
        </p:blipFill>
        <p:spPr>
          <a:xfrm rot="5400000">
            <a:off x="6784130" y="943141"/>
            <a:ext cx="6143720" cy="4443417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FDF9E1F-1E80-4D48-BD3E-34E7B896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356" y="627063"/>
            <a:ext cx="2224724" cy="3582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I konačno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800" dirty="0">
                <a:solidFill>
                  <a:schemeClr val="bg1"/>
                </a:solidFill>
              </a:rPr>
              <a:t>CVIJET </a:t>
            </a:r>
            <a:br>
              <a:rPr lang="hr-HR" sz="3600" dirty="0">
                <a:solidFill>
                  <a:schemeClr val="bg1"/>
                </a:solidFill>
              </a:rPr>
            </a:br>
            <a:r>
              <a:rPr lang="hr-HR" sz="2800" dirty="0">
                <a:solidFill>
                  <a:schemeClr val="bg1"/>
                </a:solidFill>
              </a:rPr>
              <a:t>26.3</a:t>
            </a:r>
            <a:r>
              <a:rPr lang="hr-HR" sz="360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6" name="Rezervirano mjesto slike 7" descr="Slika na kojoj se prikazuje na zatvorenom, prozor, zid, stol&#10;&#10;Opis je generiran uz vrlo visoku pouzdanost">
            <a:extLst>
              <a:ext uri="{FF2B5EF4-FFF2-40B4-BE49-F238E27FC236}">
                <a16:creationId xmlns:a16="http://schemas.microsoft.com/office/drawing/2014/main" id="{67673785-8D12-4F26-889C-A161D86081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9" r="9751" b="-1"/>
          <a:stretch/>
        </p:blipFill>
        <p:spPr>
          <a:xfrm rot="5400000">
            <a:off x="-285244" y="1165730"/>
            <a:ext cx="5204402" cy="3852863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rgbClr val="FFC000">
                <a:alpha val="60000"/>
              </a:srgb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07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79B7C4-BE24-4406-979E-B80F2010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0" y="609601"/>
            <a:ext cx="1814732" cy="1092590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6.4.</a:t>
            </a:r>
            <a:endParaRPr lang="hr-HR" dirty="0"/>
          </a:p>
        </p:txBody>
      </p:sp>
      <p:pic>
        <p:nvPicPr>
          <p:cNvPr id="6" name="Rezervirano mjesto sadržaja 5" descr="Slika na kojoj se prikazuje kišobran, stol, na zatvorenom&#10;&#10;Opis je generiran uz visoku pouzdanost">
            <a:extLst>
              <a:ext uri="{FF2B5EF4-FFF2-40B4-BE49-F238E27FC236}">
                <a16:creationId xmlns:a16="http://schemas.microsoft.com/office/drawing/2014/main" id="{0E767D7E-8658-477C-A7E9-6F9B7C993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9538" y="609601"/>
            <a:ext cx="3222495" cy="519906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F146726-AAA0-4791-B2FC-73BD75FC6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626" y="784397"/>
            <a:ext cx="3566566" cy="5006804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7" name="Rezervirano mjesto sadržaja 5" descr="Slika na kojoj se prikazuje na zatvorenom, prozor, sjedenje, stol&#10;&#10;Opis je generiran uz visoku pouzdanost">
            <a:extLst>
              <a:ext uri="{FF2B5EF4-FFF2-40B4-BE49-F238E27FC236}">
                <a16:creationId xmlns:a16="http://schemas.microsoft.com/office/drawing/2014/main" id="{257256DD-CD45-4905-B3BB-FE81F2FFE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866" y="801858"/>
            <a:ext cx="3417325" cy="5006805"/>
          </a:xfr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7D834BF-8A12-48AC-BC48-231D5D577817}"/>
              </a:ext>
            </a:extLst>
          </p:cNvPr>
          <p:cNvSpPr txBox="1"/>
          <p:nvPr/>
        </p:nvSpPr>
        <p:spPr>
          <a:xfrm>
            <a:off x="4837043" y="2279374"/>
            <a:ext cx="3222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Nakon proljetnih praznika dočekalo nas je iznenađenje. Mali plodovi provirili su   među mnoštvom listova.</a:t>
            </a:r>
          </a:p>
          <a:p>
            <a:r>
              <a:rPr lang="hr-HR" sz="2400" dirty="0">
                <a:solidFill>
                  <a:schemeClr val="bg1"/>
                </a:solidFill>
              </a:rPr>
              <a:t>Bili smo oduševljeni!</a:t>
            </a:r>
          </a:p>
        </p:txBody>
      </p:sp>
      <p:pic>
        <p:nvPicPr>
          <p:cNvPr id="11" name="Rezervirano mjesto sadržaja 9" descr="Slika na kojoj se prikazuje na zatvorenom, stol, sjedenje&#10;&#10;Opis je generiran uz visoku pouzdanost">
            <a:extLst>
              <a:ext uri="{FF2B5EF4-FFF2-40B4-BE49-F238E27FC236}">
                <a16:creationId xmlns:a16="http://schemas.microsoft.com/office/drawing/2014/main" id="{E7E4CA43-AED0-48CC-BA91-57E2BC7B4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9967" y="592139"/>
            <a:ext cx="3417325" cy="5199062"/>
          </a:xfrm>
        </p:spPr>
      </p:pic>
    </p:spTree>
    <p:extLst>
      <p:ext uri="{BB962C8B-B14F-4D97-AF65-F5344CB8AC3E}">
        <p14:creationId xmlns:p14="http://schemas.microsoft.com/office/powerpoint/2010/main" val="42671176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Kružnica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Kružn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užnica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Kružnica</Template>
  <TotalTime>135</TotalTime>
  <Words>224</Words>
  <Application>Microsoft Office PowerPoint</Application>
  <PresentationFormat>Široki zaslon</PresentationFormat>
  <Paragraphs>30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Tw Cen MT</vt:lpstr>
      <vt:lpstr>Kružnica</vt:lpstr>
      <vt:lpstr>Naša biljka –  OD sjemena do ploda</vt:lpstr>
      <vt:lpstr>Početak naše priče 14.2. </vt:lpstr>
      <vt:lpstr>EVO JE …</vt:lpstr>
      <vt:lpstr>pratimo Rast i razvoj našega graha</vt:lpstr>
      <vt:lpstr>26.2.  </vt:lpstr>
      <vt:lpstr>5.3. i 12.3. </vt:lpstr>
      <vt:lpstr>19.3. </vt:lpstr>
      <vt:lpstr>I konačno CVIJET  26.3.</vt:lpstr>
      <vt:lpstr>6.4.</vt:lpstr>
      <vt:lpstr>9.4.</vt:lpstr>
      <vt:lpstr>Prezentaciju pripremile:                       učenice 7.a Hana Puškadija i lorena šanjek                                                              Učenici 3.a i 3.b razreda te njihove                  učiteljice renata koren i štefica radić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Naša biljka</dc:title>
  <dc:creator>Renata Koren</dc:creator>
  <cp:lastModifiedBy>Renata Koren</cp:lastModifiedBy>
  <cp:revision>24</cp:revision>
  <dcterms:created xsi:type="dcterms:W3CDTF">2018-02-27T17:46:28Z</dcterms:created>
  <dcterms:modified xsi:type="dcterms:W3CDTF">2018-04-27T16:25:06Z</dcterms:modified>
</cp:coreProperties>
</file>