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12"/>
  </p:notesMasterIdLst>
  <p:sldIdLst>
    <p:sldId id="256" r:id="rId2"/>
    <p:sldId id="258" r:id="rId3"/>
    <p:sldId id="257" r:id="rId4"/>
    <p:sldId id="260" r:id="rId5"/>
    <p:sldId id="261" r:id="rId6"/>
    <p:sldId id="259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433" autoAdjust="0"/>
  </p:normalViewPr>
  <p:slideViewPr>
    <p:cSldViewPr snapToGrid="0">
      <p:cViewPr varScale="1">
        <p:scale>
          <a:sx n="112" d="100"/>
          <a:sy n="112" d="100"/>
        </p:scale>
        <p:origin x="51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1AE49-8134-4621-AD1A-05E58BC2A348}" type="datetimeFigureOut">
              <a:rPr lang="hr-HR" smtClean="0"/>
              <a:t>12.3.2018.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35DAF-3811-4E0E-977E-BC178C1EEC8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9682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35DAF-3811-4E0E-977E-BC178C1EEC8D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8557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35DAF-3811-4E0E-977E-BC178C1EEC8D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72119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D20BFCD-3347-49DA-92E7-4C92CE99E04A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50722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0A9033-99F3-44E6-B0C2-1D7E6720564F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44237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0A9033-99F3-44E6-B0C2-1D7E6720564F}" type="slidenum">
              <a:rPr lang="hr-HR" smtClean="0"/>
              <a:pPr/>
              <a:t>‹#›</a:t>
            </a:fld>
            <a:endParaRPr lang="hr-HR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378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0A9033-99F3-44E6-B0C2-1D7E6720564F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9158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0A9033-99F3-44E6-B0C2-1D7E6720564F}" type="slidenum">
              <a:rPr lang="hr-HR" smtClean="0"/>
              <a:pPr/>
              <a:t>‹#›</a:t>
            </a:fld>
            <a:endParaRPr lang="hr-HR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8239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0A9033-99F3-44E6-B0C2-1D7E6720564F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30560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BFCD-3347-49DA-92E7-4C92CE99E0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1924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BFCD-3347-49DA-92E7-4C92CE99E0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321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BFCD-3347-49DA-92E7-4C92CE99E04A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39832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20BFCD-3347-49DA-92E7-4C92CE99E0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6745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20BFCD-3347-49DA-92E7-4C92CE99E0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7271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20BFCD-3347-49DA-92E7-4C92CE99E0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0890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BFCD-3347-49DA-92E7-4C92CE99E0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2286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BFCD-3347-49DA-92E7-4C92CE99E0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226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BFCD-3347-49DA-92E7-4C92CE99E0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2753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20BFCD-3347-49DA-92E7-4C92CE99E0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750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r-Latn-RS" smtClean="0"/>
              <a:t>8. ožujka 2018.</a:t>
            </a:r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dirty="0" smtClean="0"/>
              <a:t>Hrvoje Simić 8.a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B0A9033-99F3-44E6-B0C2-1D7E6720564F}" type="slidenum">
              <a:rPr lang="hr-HR" smtClean="0"/>
              <a:pPr/>
              <a:t>‹#›</a:t>
            </a:fld>
            <a:endParaRPr lang="hr-HR" dirty="0"/>
          </a:p>
        </p:txBody>
      </p:sp>
      <p:pic>
        <p:nvPicPr>
          <p:cNvPr id="36" name="Slika 35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8074" y="171450"/>
            <a:ext cx="2012951" cy="1328738"/>
          </a:xfrm>
          <a:prstGeom prst="rect">
            <a:avLst/>
          </a:prstGeom>
        </p:spPr>
      </p:pic>
      <p:sp>
        <p:nvSpPr>
          <p:cNvPr id="37" name="Akcijski gumb: Natrag ili Prethodno 36">
            <a:hlinkClick r:id="" action="ppaction://hlinkshowjump?jump=previousslide" highlightClick="1"/>
          </p:cNvPr>
          <p:cNvSpPr/>
          <p:nvPr userDrawn="1"/>
        </p:nvSpPr>
        <p:spPr>
          <a:xfrm>
            <a:off x="9667875" y="5467349"/>
            <a:ext cx="540000" cy="540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8" name="Akcijski gumb: Naprijed ili dalje 37">
            <a:hlinkClick r:id="" action="ppaction://hlinkshowjump?jump=nextslide" highlightClick="1"/>
          </p:cNvPr>
          <p:cNvSpPr/>
          <p:nvPr userDrawn="1"/>
        </p:nvSpPr>
        <p:spPr>
          <a:xfrm>
            <a:off x="10363200" y="5467349"/>
            <a:ext cx="540000" cy="54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5402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  <p:sldLayoutId id="2147483819" r:id="rId16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6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29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911" tmFilter="0,0; 0.14,0.36; 0.43,0.73; 0.71,0.91; 1.0,1.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0.25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332" tmFilter="0.0,0.0; 0.25,0.07; 0.50,0.2; 0.75,0.467; 1.0,1.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3">
                          <p:val>
                            <p:fltVal val="0.5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332" tmFilter="0, 0; 0.125,0.2665; 0.25,0.4; 0.375,0.465; 0.5,0.5;  0.625,0.535; 0.75,0.6; 0.875,0.7335; 1,1">
                          <p:stCondLst>
                            <p:cond delay="332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9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66" tmFilter="0, 0; 0.125,0.2665; 0.25,0.4; 0.375,0.465; 0.5,0.5;  0.625,0.535; 0.75,0.6; 0.875,0.7335; 1,1">
                          <p:stCondLst>
                            <p:cond delay="662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27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82" tmFilter="0, 0; 0.125,0.2665; 0.25,0.4; 0.375,0.465; 0.5,0.5;  0.625,0.535; 0.75,0.6; 0.875,0.7335; 1,1">
                          <p:stCondLst>
                            <p:cond delay="828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81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Scale>
                      <p:cBhvr>
                        <p:cTn dur="13">
                          <p:stCondLst>
                            <p:cond delay="325"/>
                          </p:stCondLst>
                        </p:cTn>
                        <p:tgtEl>
                          <p:spTgt spid="3"/>
                        </p:tgtEl>
                      </p:cBhvr>
                      <p:to x="100000" y="60000"/>
                    </p:animScale>
                    <p:animScale>
                      <p:cBhvr>
                        <p:cTn dur="83" decel="50000">
                          <p:stCondLst>
                            <p:cond delay="338"/>
                          </p:stCondLst>
                        </p:cTn>
                        <p:tgtEl>
                          <p:spTgt spid="3"/>
                        </p:tgtEl>
                      </p:cBhvr>
                      <p:to x="100000" y="100000"/>
                    </p:animScale>
                    <p:animScale>
                      <p:cBhvr>
                        <p:cTn dur="13">
                          <p:stCondLst>
                            <p:cond delay="656"/>
                          </p:stCondLst>
                        </p:cTn>
                        <p:tgtEl>
                          <p:spTgt spid="3"/>
                        </p:tgtEl>
                      </p:cBhvr>
                      <p:to x="100000" y="80000"/>
                    </p:animScale>
                    <p:animScale>
                      <p:cBhvr>
                        <p:cTn dur="83" decel="50000">
                          <p:stCondLst>
                            <p:cond delay="669"/>
                          </p:stCondLst>
                        </p:cTn>
                        <p:tgtEl>
                          <p:spTgt spid="3"/>
                        </p:tgtEl>
                      </p:cBhvr>
                      <p:to x="100000" y="100000"/>
                    </p:animScale>
                    <p:animScale>
                      <p:cBhvr>
                        <p:cTn dur="13">
                          <p:stCondLst>
                            <p:cond delay="821"/>
                          </p:stCondLst>
                        </p:cTn>
                        <p:tgtEl>
                          <p:spTgt spid="3"/>
                        </p:tgtEl>
                      </p:cBhvr>
                      <p:to x="100000" y="90000"/>
                    </p:animScale>
                    <p:animScale>
                      <p:cBhvr>
                        <p:cTn dur="83" decel="50000">
                          <p:stCondLst>
                            <p:cond delay="834"/>
                          </p:stCondLst>
                        </p:cTn>
                        <p:tgtEl>
                          <p:spTgt spid="3"/>
                        </p:tgtEl>
                      </p:cBhvr>
                      <p:to x="100000" y="100000"/>
                    </p:animScale>
                    <p:animScale>
                      <p:cBhvr>
                        <p:cTn dur="13">
                          <p:stCondLst>
                            <p:cond delay="904"/>
                          </p:stCondLst>
                        </p:cTn>
                        <p:tgtEl>
                          <p:spTgt spid="3"/>
                        </p:tgtEl>
                      </p:cBhvr>
                      <p:to x="100000" y="95000"/>
                    </p:animScale>
                    <p:animScale>
                      <p:cBhvr>
                        <p:cTn dur="83" decel="50000">
                          <p:stCondLst>
                            <p:cond delay="917"/>
                          </p:stCondLst>
                        </p:cTn>
                        <p:tgtEl>
                          <p:spTgt spid="3"/>
                        </p:tgtEl>
                      </p:cBhvr>
                      <p:to x="100000" y="100000"/>
                    </p:animScale>
                  </p:childTnLst>
                </p:cTn>
              </p:par>
            </p:tnLst>
          </p:tmpl>
          <p:tmpl lvl="2">
            <p:tnLst>
              <p:par>
                <p:cTn presetID="26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29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911" tmFilter="0,0; 0.14,0.36; 0.43,0.73; 0.71,0.91; 1.0,1.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0.25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332" tmFilter="0.0,0.0; 0.25,0.07; 0.50,0.2; 0.75,0.467; 1.0,1.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3">
                          <p:val>
                            <p:fltVal val="0.5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332" tmFilter="0, 0; 0.125,0.2665; 0.25,0.4; 0.375,0.465; 0.5,0.5;  0.625,0.535; 0.75,0.6; 0.875,0.7335; 1,1">
                          <p:stCondLst>
                            <p:cond delay="332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9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66" tmFilter="0, 0; 0.125,0.2665; 0.25,0.4; 0.375,0.465; 0.5,0.5;  0.625,0.535; 0.75,0.6; 0.875,0.7335; 1,1">
                          <p:stCondLst>
                            <p:cond delay="662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27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82" tmFilter="0, 0; 0.125,0.2665; 0.25,0.4; 0.375,0.465; 0.5,0.5;  0.625,0.535; 0.75,0.6; 0.875,0.7335; 1,1">
                          <p:stCondLst>
                            <p:cond delay="828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81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Scale>
                      <p:cBhvr>
                        <p:cTn dur="13">
                          <p:stCondLst>
                            <p:cond delay="325"/>
                          </p:stCondLst>
                        </p:cTn>
                        <p:tgtEl>
                          <p:spTgt spid="3"/>
                        </p:tgtEl>
                      </p:cBhvr>
                      <p:to x="100000" y="60000"/>
                    </p:animScale>
                    <p:animScale>
                      <p:cBhvr>
                        <p:cTn dur="83" decel="50000">
                          <p:stCondLst>
                            <p:cond delay="338"/>
                          </p:stCondLst>
                        </p:cTn>
                        <p:tgtEl>
                          <p:spTgt spid="3"/>
                        </p:tgtEl>
                      </p:cBhvr>
                      <p:to x="100000" y="100000"/>
                    </p:animScale>
                    <p:animScale>
                      <p:cBhvr>
                        <p:cTn dur="13">
                          <p:stCondLst>
                            <p:cond delay="656"/>
                          </p:stCondLst>
                        </p:cTn>
                        <p:tgtEl>
                          <p:spTgt spid="3"/>
                        </p:tgtEl>
                      </p:cBhvr>
                      <p:to x="100000" y="80000"/>
                    </p:animScale>
                    <p:animScale>
                      <p:cBhvr>
                        <p:cTn dur="83" decel="50000">
                          <p:stCondLst>
                            <p:cond delay="669"/>
                          </p:stCondLst>
                        </p:cTn>
                        <p:tgtEl>
                          <p:spTgt spid="3"/>
                        </p:tgtEl>
                      </p:cBhvr>
                      <p:to x="100000" y="100000"/>
                    </p:animScale>
                    <p:animScale>
                      <p:cBhvr>
                        <p:cTn dur="13">
                          <p:stCondLst>
                            <p:cond delay="821"/>
                          </p:stCondLst>
                        </p:cTn>
                        <p:tgtEl>
                          <p:spTgt spid="3"/>
                        </p:tgtEl>
                      </p:cBhvr>
                      <p:to x="100000" y="90000"/>
                    </p:animScale>
                    <p:animScale>
                      <p:cBhvr>
                        <p:cTn dur="83" decel="50000">
                          <p:stCondLst>
                            <p:cond delay="834"/>
                          </p:stCondLst>
                        </p:cTn>
                        <p:tgtEl>
                          <p:spTgt spid="3"/>
                        </p:tgtEl>
                      </p:cBhvr>
                      <p:to x="100000" y="100000"/>
                    </p:animScale>
                    <p:animScale>
                      <p:cBhvr>
                        <p:cTn dur="13">
                          <p:stCondLst>
                            <p:cond delay="904"/>
                          </p:stCondLst>
                        </p:cTn>
                        <p:tgtEl>
                          <p:spTgt spid="3"/>
                        </p:tgtEl>
                      </p:cBhvr>
                      <p:to x="100000" y="95000"/>
                    </p:animScale>
                    <p:animScale>
                      <p:cBhvr>
                        <p:cTn dur="83" decel="50000">
                          <p:stCondLst>
                            <p:cond delay="917"/>
                          </p:stCondLst>
                        </p:cTn>
                        <p:tgtEl>
                          <p:spTgt spid="3"/>
                        </p:tgtEl>
                      </p:cBhvr>
                      <p:to x="100000" y="100000"/>
                    </p:animScale>
                  </p:childTnLst>
                </p:cTn>
              </p:par>
            </p:tnLst>
          </p:tmpl>
          <p:tmpl lvl="3">
            <p:tnLst>
              <p:par>
                <p:cTn presetID="26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29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911" tmFilter="0,0; 0.14,0.36; 0.43,0.73; 0.71,0.91; 1.0,1.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0.25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332" tmFilter="0.0,0.0; 0.25,0.07; 0.50,0.2; 0.75,0.467; 1.0,1.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3">
                          <p:val>
                            <p:fltVal val="0.5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332" tmFilter="0, 0; 0.125,0.2665; 0.25,0.4; 0.375,0.465; 0.5,0.5;  0.625,0.535; 0.75,0.6; 0.875,0.7335; 1,1">
                          <p:stCondLst>
                            <p:cond delay="332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9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66" tmFilter="0, 0; 0.125,0.2665; 0.25,0.4; 0.375,0.465; 0.5,0.5;  0.625,0.535; 0.75,0.6; 0.875,0.7335; 1,1">
                          <p:stCondLst>
                            <p:cond delay="662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27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82" tmFilter="0, 0; 0.125,0.2665; 0.25,0.4; 0.375,0.465; 0.5,0.5;  0.625,0.535; 0.75,0.6; 0.875,0.7335; 1,1">
                          <p:stCondLst>
                            <p:cond delay="828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81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Scale>
                      <p:cBhvr>
                        <p:cTn dur="13">
                          <p:stCondLst>
                            <p:cond delay="325"/>
                          </p:stCondLst>
                        </p:cTn>
                        <p:tgtEl>
                          <p:spTgt spid="3"/>
                        </p:tgtEl>
                      </p:cBhvr>
                      <p:to x="100000" y="60000"/>
                    </p:animScale>
                    <p:animScale>
                      <p:cBhvr>
                        <p:cTn dur="83" decel="50000">
                          <p:stCondLst>
                            <p:cond delay="338"/>
                          </p:stCondLst>
                        </p:cTn>
                        <p:tgtEl>
                          <p:spTgt spid="3"/>
                        </p:tgtEl>
                      </p:cBhvr>
                      <p:to x="100000" y="100000"/>
                    </p:animScale>
                    <p:animScale>
                      <p:cBhvr>
                        <p:cTn dur="13">
                          <p:stCondLst>
                            <p:cond delay="656"/>
                          </p:stCondLst>
                        </p:cTn>
                        <p:tgtEl>
                          <p:spTgt spid="3"/>
                        </p:tgtEl>
                      </p:cBhvr>
                      <p:to x="100000" y="80000"/>
                    </p:animScale>
                    <p:animScale>
                      <p:cBhvr>
                        <p:cTn dur="83" decel="50000">
                          <p:stCondLst>
                            <p:cond delay="669"/>
                          </p:stCondLst>
                        </p:cTn>
                        <p:tgtEl>
                          <p:spTgt spid="3"/>
                        </p:tgtEl>
                      </p:cBhvr>
                      <p:to x="100000" y="100000"/>
                    </p:animScale>
                    <p:animScale>
                      <p:cBhvr>
                        <p:cTn dur="13">
                          <p:stCondLst>
                            <p:cond delay="821"/>
                          </p:stCondLst>
                        </p:cTn>
                        <p:tgtEl>
                          <p:spTgt spid="3"/>
                        </p:tgtEl>
                      </p:cBhvr>
                      <p:to x="100000" y="90000"/>
                    </p:animScale>
                    <p:animScale>
                      <p:cBhvr>
                        <p:cTn dur="83" decel="50000">
                          <p:stCondLst>
                            <p:cond delay="834"/>
                          </p:stCondLst>
                        </p:cTn>
                        <p:tgtEl>
                          <p:spTgt spid="3"/>
                        </p:tgtEl>
                      </p:cBhvr>
                      <p:to x="100000" y="100000"/>
                    </p:animScale>
                    <p:animScale>
                      <p:cBhvr>
                        <p:cTn dur="13">
                          <p:stCondLst>
                            <p:cond delay="904"/>
                          </p:stCondLst>
                        </p:cTn>
                        <p:tgtEl>
                          <p:spTgt spid="3"/>
                        </p:tgtEl>
                      </p:cBhvr>
                      <p:to x="100000" y="95000"/>
                    </p:animScale>
                    <p:animScale>
                      <p:cBhvr>
                        <p:cTn dur="83" decel="50000">
                          <p:stCondLst>
                            <p:cond delay="917"/>
                          </p:stCondLst>
                        </p:cTn>
                        <p:tgtEl>
                          <p:spTgt spid="3"/>
                        </p:tgtEl>
                      </p:cBhvr>
                      <p:to x="100000" y="100000"/>
                    </p:animScale>
                  </p:childTnLst>
                </p:cTn>
              </p:par>
            </p:tnLst>
          </p:tmpl>
          <p:tmpl lvl="4">
            <p:tnLst>
              <p:par>
                <p:cTn presetID="26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29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911" tmFilter="0,0; 0.14,0.36; 0.43,0.73; 0.71,0.91; 1.0,1.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0.25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332" tmFilter="0.0,0.0; 0.25,0.07; 0.50,0.2; 0.75,0.467; 1.0,1.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3">
                          <p:val>
                            <p:fltVal val="0.5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332" tmFilter="0, 0; 0.125,0.2665; 0.25,0.4; 0.375,0.465; 0.5,0.5;  0.625,0.535; 0.75,0.6; 0.875,0.7335; 1,1">
                          <p:stCondLst>
                            <p:cond delay="332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9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66" tmFilter="0, 0; 0.125,0.2665; 0.25,0.4; 0.375,0.465; 0.5,0.5;  0.625,0.535; 0.75,0.6; 0.875,0.7335; 1,1">
                          <p:stCondLst>
                            <p:cond delay="662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27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82" tmFilter="0, 0; 0.125,0.2665; 0.25,0.4; 0.375,0.465; 0.5,0.5;  0.625,0.535; 0.75,0.6; 0.875,0.7335; 1,1">
                          <p:stCondLst>
                            <p:cond delay="828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81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Scale>
                      <p:cBhvr>
                        <p:cTn dur="13">
                          <p:stCondLst>
                            <p:cond delay="325"/>
                          </p:stCondLst>
                        </p:cTn>
                        <p:tgtEl>
                          <p:spTgt spid="3"/>
                        </p:tgtEl>
                      </p:cBhvr>
                      <p:to x="100000" y="60000"/>
                    </p:animScale>
                    <p:animScale>
                      <p:cBhvr>
                        <p:cTn dur="83" decel="50000">
                          <p:stCondLst>
                            <p:cond delay="338"/>
                          </p:stCondLst>
                        </p:cTn>
                        <p:tgtEl>
                          <p:spTgt spid="3"/>
                        </p:tgtEl>
                      </p:cBhvr>
                      <p:to x="100000" y="100000"/>
                    </p:animScale>
                    <p:animScale>
                      <p:cBhvr>
                        <p:cTn dur="13">
                          <p:stCondLst>
                            <p:cond delay="656"/>
                          </p:stCondLst>
                        </p:cTn>
                        <p:tgtEl>
                          <p:spTgt spid="3"/>
                        </p:tgtEl>
                      </p:cBhvr>
                      <p:to x="100000" y="80000"/>
                    </p:animScale>
                    <p:animScale>
                      <p:cBhvr>
                        <p:cTn dur="83" decel="50000">
                          <p:stCondLst>
                            <p:cond delay="669"/>
                          </p:stCondLst>
                        </p:cTn>
                        <p:tgtEl>
                          <p:spTgt spid="3"/>
                        </p:tgtEl>
                      </p:cBhvr>
                      <p:to x="100000" y="100000"/>
                    </p:animScale>
                    <p:animScale>
                      <p:cBhvr>
                        <p:cTn dur="13">
                          <p:stCondLst>
                            <p:cond delay="821"/>
                          </p:stCondLst>
                        </p:cTn>
                        <p:tgtEl>
                          <p:spTgt spid="3"/>
                        </p:tgtEl>
                      </p:cBhvr>
                      <p:to x="100000" y="90000"/>
                    </p:animScale>
                    <p:animScale>
                      <p:cBhvr>
                        <p:cTn dur="83" decel="50000">
                          <p:stCondLst>
                            <p:cond delay="834"/>
                          </p:stCondLst>
                        </p:cTn>
                        <p:tgtEl>
                          <p:spTgt spid="3"/>
                        </p:tgtEl>
                      </p:cBhvr>
                      <p:to x="100000" y="100000"/>
                    </p:animScale>
                    <p:animScale>
                      <p:cBhvr>
                        <p:cTn dur="13">
                          <p:stCondLst>
                            <p:cond delay="904"/>
                          </p:stCondLst>
                        </p:cTn>
                        <p:tgtEl>
                          <p:spTgt spid="3"/>
                        </p:tgtEl>
                      </p:cBhvr>
                      <p:to x="100000" y="95000"/>
                    </p:animScale>
                    <p:animScale>
                      <p:cBhvr>
                        <p:cTn dur="83" decel="50000">
                          <p:stCondLst>
                            <p:cond delay="917"/>
                          </p:stCondLst>
                        </p:cTn>
                        <p:tgtEl>
                          <p:spTgt spid="3"/>
                        </p:tgtEl>
                      </p:cBhvr>
                      <p:to x="100000" y="100000"/>
                    </p:animScale>
                  </p:childTnLst>
                </p:cTn>
              </p:par>
            </p:tnLst>
          </p:tmpl>
          <p:tmpl lvl="5">
            <p:tnLst>
              <p:par>
                <p:cTn presetID="26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29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911" tmFilter="0,0; 0.14,0.36; 0.43,0.73; 0.71,0.91; 1.0,1.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0.25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332" tmFilter="0.0,0.0; 0.25,0.07; 0.50,0.2; 0.75,0.467; 1.0,1.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3">
                          <p:val>
                            <p:fltVal val="0.5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332" tmFilter="0, 0; 0.125,0.2665; 0.25,0.4; 0.375,0.465; 0.5,0.5;  0.625,0.535; 0.75,0.6; 0.875,0.7335; 1,1">
                          <p:stCondLst>
                            <p:cond delay="332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9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66" tmFilter="0, 0; 0.125,0.2665; 0.25,0.4; 0.375,0.465; 0.5,0.5;  0.625,0.535; 0.75,0.6; 0.875,0.7335; 1,1">
                          <p:stCondLst>
                            <p:cond delay="662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27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82" tmFilter="0, 0; 0.125,0.2665; 0.25,0.4; 0.375,0.465; 0.5,0.5;  0.625,0.535; 0.75,0.6; 0.875,0.7335; 1,1">
                          <p:stCondLst>
                            <p:cond delay="828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 fmla="#ppt_y-sin(pi*$)/81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Scale>
                      <p:cBhvr>
                        <p:cTn dur="13">
                          <p:stCondLst>
                            <p:cond delay="325"/>
                          </p:stCondLst>
                        </p:cTn>
                        <p:tgtEl>
                          <p:spTgt spid="3"/>
                        </p:tgtEl>
                      </p:cBhvr>
                      <p:to x="100000" y="60000"/>
                    </p:animScale>
                    <p:animScale>
                      <p:cBhvr>
                        <p:cTn dur="83" decel="50000">
                          <p:stCondLst>
                            <p:cond delay="338"/>
                          </p:stCondLst>
                        </p:cTn>
                        <p:tgtEl>
                          <p:spTgt spid="3"/>
                        </p:tgtEl>
                      </p:cBhvr>
                      <p:to x="100000" y="100000"/>
                    </p:animScale>
                    <p:animScale>
                      <p:cBhvr>
                        <p:cTn dur="13">
                          <p:stCondLst>
                            <p:cond delay="656"/>
                          </p:stCondLst>
                        </p:cTn>
                        <p:tgtEl>
                          <p:spTgt spid="3"/>
                        </p:tgtEl>
                      </p:cBhvr>
                      <p:to x="100000" y="80000"/>
                    </p:animScale>
                    <p:animScale>
                      <p:cBhvr>
                        <p:cTn dur="83" decel="50000">
                          <p:stCondLst>
                            <p:cond delay="669"/>
                          </p:stCondLst>
                        </p:cTn>
                        <p:tgtEl>
                          <p:spTgt spid="3"/>
                        </p:tgtEl>
                      </p:cBhvr>
                      <p:to x="100000" y="100000"/>
                    </p:animScale>
                    <p:animScale>
                      <p:cBhvr>
                        <p:cTn dur="13">
                          <p:stCondLst>
                            <p:cond delay="821"/>
                          </p:stCondLst>
                        </p:cTn>
                        <p:tgtEl>
                          <p:spTgt spid="3"/>
                        </p:tgtEl>
                      </p:cBhvr>
                      <p:to x="100000" y="90000"/>
                    </p:animScale>
                    <p:animScale>
                      <p:cBhvr>
                        <p:cTn dur="83" decel="50000">
                          <p:stCondLst>
                            <p:cond delay="834"/>
                          </p:stCondLst>
                        </p:cTn>
                        <p:tgtEl>
                          <p:spTgt spid="3"/>
                        </p:tgtEl>
                      </p:cBhvr>
                      <p:to x="100000" y="100000"/>
                    </p:animScale>
                    <p:animScale>
                      <p:cBhvr>
                        <p:cTn dur="13">
                          <p:stCondLst>
                            <p:cond delay="904"/>
                          </p:stCondLst>
                        </p:cTn>
                        <p:tgtEl>
                          <p:spTgt spid="3"/>
                        </p:tgtEl>
                      </p:cBhvr>
                      <p:to x="100000" y="95000"/>
                    </p:animScale>
                    <p:animScale>
                      <p:cBhvr>
                        <p:cTn dur="83" decel="50000">
                          <p:stCondLst>
                            <p:cond delay="917"/>
                          </p:stCondLst>
                        </p:cTn>
                        <p:tgtEl>
                          <p:spTgt spid="3"/>
                        </p:tgtEl>
                      </p:cBhvr>
                      <p:to x="100000" y="100000"/>
                    </p:animScale>
                  </p:childTnLst>
                </p:cTn>
              </p:par>
            </p:tnLst>
          </p:tmpl>
        </p:tmplLst>
      </p:bldP>
    </p:bldLst>
  </p:timing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os-djpilar-sb.skole.hr/skola/zajedno_za_kolski_park_edukativni_materijali/spiralni_aromati_ni_vr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groplus.rs/serijal-lekovito-bilje-181/" TargetMode="External"/><Relationship Id="rId5" Type="http://schemas.openxmlformats.org/officeDocument/2006/relationships/hyperlink" Target="http://www.koval.hr/blogeky/ljekovite%20biljke/neven.html" TargetMode="External"/><Relationship Id="rId4" Type="http://schemas.openxmlformats.org/officeDocument/2006/relationships/hyperlink" Target="https://encian.hr/neven-krema-100-ml-proizvod-519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hr.wikipedia.org/wiki/Vestalk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Neven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hr-HR" dirty="0"/>
          </a:p>
          <a:p>
            <a:r>
              <a:rPr lang="hr-HR" dirty="0" smtClean="0"/>
              <a:t>Hrvoje Simić 8.a</a:t>
            </a:r>
          </a:p>
          <a:p>
            <a:r>
              <a:rPr lang="hr-HR" dirty="0" smtClean="0"/>
              <a:t>Osnovna </a:t>
            </a:r>
            <a:r>
              <a:rPr lang="hr-HR" dirty="0"/>
              <a:t>š</a:t>
            </a:r>
            <a:r>
              <a:rPr lang="hr-HR" dirty="0" smtClean="0"/>
              <a:t>kola „Đuro Pilar”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BFCD-3347-49DA-92E7-4C92CE99E04A}" type="slidenum">
              <a:rPr lang="hr-HR" smtClean="0"/>
              <a:t>1</a:t>
            </a:fld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2825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Izvori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hlinkClick r:id="rId3"/>
              </a:rPr>
              <a:t>http://os-djpilar-sb.skole.hr/skola/zajedno_za_kolski_park_edukativni_materijali/spiralni_aromati_ni_vrt</a:t>
            </a:r>
            <a:endParaRPr lang="hr-HR" dirty="0"/>
          </a:p>
          <a:p>
            <a:r>
              <a:rPr lang="hr-HR" dirty="0">
                <a:hlinkClick r:id="rId4"/>
              </a:rPr>
              <a:t>https://encian.hr/neven-krema-100-ml-proizvod-519/</a:t>
            </a:r>
            <a:endParaRPr lang="hr-HR" dirty="0"/>
          </a:p>
          <a:p>
            <a:r>
              <a:rPr lang="hr-HR" dirty="0">
                <a:hlinkClick r:id="rId5"/>
              </a:rPr>
              <a:t>http://www.koval.hr/blogeky/ljekovite%20biljke/neven.html</a:t>
            </a:r>
            <a:endParaRPr lang="hr-HR" dirty="0"/>
          </a:p>
          <a:p>
            <a:r>
              <a:rPr lang="hr-HR" dirty="0">
                <a:hlinkClick r:id="rId6"/>
              </a:rPr>
              <a:t>https://agroplus.rs/serijal-lekovito-bilje-181/</a:t>
            </a:r>
            <a:endParaRPr lang="hr-HR" dirty="0"/>
          </a:p>
          <a:p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BFCD-3347-49DA-92E7-4C92CE99E04A}" type="slidenum">
              <a:rPr lang="hr-HR" smtClean="0"/>
              <a:t>10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6910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Neven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Vrsta: Calendula officinalis, ljekoviti neven</a:t>
            </a:r>
          </a:p>
          <a:p>
            <a:endParaRPr lang="hr-HR" dirty="0"/>
          </a:p>
          <a:p>
            <a:r>
              <a:rPr lang="hr-HR" dirty="0"/>
              <a:t>Porodica: Lamiaceae</a:t>
            </a:r>
          </a:p>
          <a:p>
            <a:endParaRPr lang="hr-HR" dirty="0"/>
          </a:p>
          <a:p>
            <a:r>
              <a:rPr lang="hr-HR" dirty="0"/>
              <a:t>Red: Lamiales</a:t>
            </a:r>
          </a:p>
          <a:p>
            <a:endParaRPr lang="hr-HR" dirty="0"/>
          </a:p>
          <a:p>
            <a:r>
              <a:rPr lang="hr-HR" dirty="0"/>
              <a:t>Razred: Magnoliopsida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BFCD-3347-49DA-92E7-4C92CE99E04A}" type="slidenum">
              <a:rPr lang="hr-HR" smtClean="0"/>
              <a:t>2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9756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Opis biljke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Stabljika visoka do 60 cm i obrasla </a:t>
            </a:r>
            <a:r>
              <a:rPr lang="hr-HR" dirty="0"/>
              <a:t> </a:t>
            </a:r>
            <a:r>
              <a:rPr lang="hr-HR" dirty="0" smtClean="0"/>
              <a:t>pustenastim dlakama.</a:t>
            </a:r>
          </a:p>
          <a:p>
            <a:r>
              <a:rPr lang="hr-HR" dirty="0"/>
              <a:t>Cvjetna glavica je narančasto-žute boje i promjera do 4 </a:t>
            </a:r>
            <a:r>
              <a:rPr lang="hr-HR" dirty="0" smtClean="0"/>
              <a:t>cm.</a:t>
            </a:r>
          </a:p>
          <a:p>
            <a:r>
              <a:rPr lang="hr-HR" dirty="0"/>
              <a:t>Listovi su naizmjenično smješteni i na stabljici </a:t>
            </a:r>
            <a:r>
              <a:rPr lang="hr-HR" dirty="0" smtClean="0"/>
              <a:t>sjedeći.</a:t>
            </a:r>
          </a:p>
          <a:p>
            <a:r>
              <a:rPr lang="hr-HR" dirty="0"/>
              <a:t>Smatra se da je biljka pokazatelj vremena, jer se primijetilo da još u istom danu pada kiša ako cvjetne glavice ostanu zatvorene poslije 7 sati ujutro.</a:t>
            </a:r>
            <a:endParaRPr lang="hr-HR" dirty="0" smtClean="0"/>
          </a:p>
          <a:p>
            <a:r>
              <a:rPr lang="hr-HR" dirty="0" smtClean="0"/>
              <a:t>Svojom </a:t>
            </a:r>
            <a:r>
              <a:rPr lang="hr-HR" dirty="0"/>
              <a:t>prisutnošću u vrtu štiti druge biljke od nematoda, nametnika </a:t>
            </a:r>
            <a:r>
              <a:rPr lang="hr-HR" dirty="0" smtClean="0"/>
              <a:t>poznatih </a:t>
            </a:r>
            <a:r>
              <a:rPr lang="hr-HR" dirty="0"/>
              <a:t>kao oblići.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BFCD-3347-49DA-92E7-4C92CE99E04A}" type="slidenum">
              <a:rPr lang="hr-HR" smtClean="0"/>
              <a:t>3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697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Ljekovitost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98737" y="2333625"/>
            <a:ext cx="8915400" cy="3777622"/>
          </a:xfrm>
        </p:spPr>
        <p:txBody>
          <a:bodyPr/>
          <a:lstStyle/>
          <a:p>
            <a:r>
              <a:rPr lang="hr-HR" dirty="0" smtClean="0"/>
              <a:t>Ima </a:t>
            </a:r>
            <a:r>
              <a:rPr lang="hr-HR" dirty="0"/>
              <a:t>upotrebu kod raznih upalnih stanja kože, nadražene sluznice, te liječenja </a:t>
            </a:r>
            <a:r>
              <a:rPr lang="hr-HR" dirty="0" smtClean="0"/>
              <a:t>rana.</a:t>
            </a:r>
          </a:p>
          <a:p>
            <a:r>
              <a:rPr lang="hr-HR" dirty="0" smtClean="0"/>
              <a:t>Zbog </a:t>
            </a:r>
            <a:r>
              <a:rPr lang="hr-HR" dirty="0" smtClean="0"/>
              <a:t>antiupalnih </a:t>
            </a:r>
            <a:r>
              <a:rPr lang="hr-HR" dirty="0"/>
              <a:t>svojstava koristan je za probavni sustav te protiv </a:t>
            </a:r>
            <a:r>
              <a:rPr lang="hr-HR" dirty="0" smtClean="0"/>
              <a:t>gastritisnih </a:t>
            </a:r>
            <a:r>
              <a:rPr lang="hr-HR" dirty="0"/>
              <a:t>čireva, no njegova najpoznatija uporaba je pravljenje kućnih pripravaka za njegu kože.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BFCD-3347-49DA-92E7-4C92CE99E04A}" type="slidenum">
              <a:rPr lang="hr-HR" smtClean="0"/>
              <a:t>4</a:t>
            </a:fld>
            <a:endParaRPr lang="hr-HR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625" y="4019550"/>
            <a:ext cx="3714750" cy="24765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7671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Medicinski pripravci od nevena</a:t>
            </a:r>
            <a:endParaRPr lang="hr-HR" dirty="0"/>
          </a:p>
        </p:txBody>
      </p:sp>
      <p:sp>
        <p:nvSpPr>
          <p:cNvPr id="9" name="Rezervirano mjesto teksta 8"/>
          <p:cNvSpPr>
            <a:spLocks noGrp="1"/>
          </p:cNvSpPr>
          <p:nvPr>
            <p:ph type="body" idx="1"/>
          </p:nvPr>
        </p:nvSpPr>
        <p:spPr>
          <a:xfrm>
            <a:off x="2289893" y="1929974"/>
            <a:ext cx="3992732" cy="576262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krema</a:t>
            </a:r>
            <a:endParaRPr lang="hr-HR" dirty="0"/>
          </a:p>
        </p:txBody>
      </p:sp>
      <p:pic>
        <p:nvPicPr>
          <p:cNvPr id="17" name="Rezervirano mjesto sadržaja 1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782" y="2782591"/>
            <a:ext cx="2110034" cy="2110034"/>
          </a:xfrm>
        </p:spPr>
      </p:pic>
      <p:sp>
        <p:nvSpPr>
          <p:cNvPr id="15" name="Rezervirano mjesto teksta 14"/>
          <p:cNvSpPr>
            <a:spLocks noGrp="1"/>
          </p:cNvSpPr>
          <p:nvPr>
            <p:ph type="body" sz="quarter" idx="3"/>
          </p:nvPr>
        </p:nvSpPr>
        <p:spPr>
          <a:xfrm>
            <a:off x="7062248" y="1969475"/>
            <a:ext cx="3999001" cy="576262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mast</a:t>
            </a:r>
            <a:endParaRPr lang="hr-HR" dirty="0"/>
          </a:p>
        </p:txBody>
      </p:sp>
      <p:pic>
        <p:nvPicPr>
          <p:cNvPr id="18" name="Rezervirano mjesto sadržaja 17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548" y="2565607"/>
            <a:ext cx="3010271" cy="2014939"/>
          </a:xfrm>
        </p:spPr>
      </p:pic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BFCD-3347-49DA-92E7-4C92CE99E04A}" type="slidenum">
              <a:rPr lang="hr-HR" smtClean="0"/>
              <a:t>5</a:t>
            </a:fld>
            <a:endParaRPr lang="hr-HR" dirty="0"/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7589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Rasprostranjenost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Podrijetlom iz Sredozemlja.</a:t>
            </a:r>
          </a:p>
          <a:p>
            <a:r>
              <a:rPr lang="hr-HR" dirty="0" smtClean="0"/>
              <a:t>Sada rasprostranjen po cijelom svijetu.</a:t>
            </a:r>
          </a:p>
          <a:p>
            <a:r>
              <a:rPr lang="hr-HR" dirty="0" smtClean="0"/>
              <a:t>Poznat je ljudima još od vremena starog Egipta.</a:t>
            </a:r>
          </a:p>
          <a:p>
            <a:endParaRPr lang="hr-HR" dirty="0" smtClean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BFCD-3347-49DA-92E7-4C92CE99E04A}" type="slidenum">
              <a:rPr lang="hr-HR" smtClean="0"/>
              <a:t>6</a:t>
            </a:fld>
            <a:endParaRPr lang="hr-HR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850" y="3906251"/>
            <a:ext cx="4987361" cy="244692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9754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Polje nevena</a:t>
            </a:r>
            <a:endParaRPr lang="hr-HR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BFCD-3347-49DA-92E7-4C92CE99E04A}" type="slidenum">
              <a:rPr lang="hr-HR" smtClean="0"/>
              <a:t>7</a:t>
            </a:fld>
            <a:endParaRPr lang="hr-HR"/>
          </a:p>
        </p:txBody>
      </p:sp>
      <p:pic>
        <p:nvPicPr>
          <p:cNvPr id="3" name="Rezervirano mjesto sadržaja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4323" y="2446738"/>
            <a:ext cx="4572000" cy="28956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778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Zanimljivosti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 starom se Rimu vjerovalo da su cvjetovi nevena niknuli na grobu jedne </a:t>
            </a:r>
            <a:r>
              <a:rPr lang="hr-HR" dirty="0">
                <a:hlinkClick r:id="rId2"/>
              </a:rPr>
              <a:t>vestalke</a:t>
            </a:r>
            <a:r>
              <a:rPr lang="hr-HR" dirty="0"/>
              <a:t>(svećenica hrama Veste (gr. Hestia), rimske boginje </a:t>
            </a:r>
            <a:r>
              <a:rPr lang="hr-HR" dirty="0" smtClean="0"/>
              <a:t>ognjišta) </a:t>
            </a:r>
            <a:r>
              <a:rPr lang="hr-HR" dirty="0"/>
              <a:t>koja je umrla od tuge, nesretno zaljubljena u jednog </a:t>
            </a:r>
            <a:r>
              <a:rPr lang="hr-HR" dirty="0" smtClean="0"/>
              <a:t>rimskog </a:t>
            </a:r>
            <a:r>
              <a:rPr lang="hr-HR" dirty="0"/>
              <a:t>mladića</a:t>
            </a:r>
            <a:r>
              <a:rPr lang="hr-HR" dirty="0" smtClean="0"/>
              <a:t>.</a:t>
            </a:r>
          </a:p>
          <a:p>
            <a:r>
              <a:rPr lang="hr-HR" dirty="0"/>
              <a:t>Ribarima se preporučuje da ujutro prate buđenje </a:t>
            </a:r>
            <a:r>
              <a:rPr lang="hr-HR" dirty="0" smtClean="0"/>
              <a:t>nevena, </a:t>
            </a:r>
            <a:r>
              <a:rPr lang="hr-HR" dirty="0"/>
              <a:t>odnosno vrijeme kada se latice rastvaraju u raskošan cvijet. Ako se to ne dogodi do sedam sati, toga će dana biti oluje</a:t>
            </a:r>
            <a:r>
              <a:rPr lang="hr-HR" dirty="0" smtClean="0"/>
              <a:t>.</a:t>
            </a:r>
          </a:p>
          <a:p>
            <a:r>
              <a:rPr lang="hr-HR" dirty="0" smtClean="0"/>
              <a:t>Jedna </a:t>
            </a:r>
            <a:r>
              <a:rPr lang="hr-HR" dirty="0"/>
              <a:t>je od najšire korištenih biljaka u fitoterapiji, narodnim običajima i magiji naroda širom svijeta.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BFCD-3347-49DA-92E7-4C92CE99E04A}" type="slidenum">
              <a:rPr lang="hr-HR" smtClean="0"/>
              <a:t>8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131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smo naučili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Mislim da je ovo istraživanje bilo poučno jer smo naučili jako puno o nevenu.</a:t>
            </a:r>
          </a:p>
          <a:p>
            <a:r>
              <a:rPr lang="hr-HR" dirty="0" smtClean="0"/>
              <a:t>Mislim da je neven jako važna biljka jer je jako korisna u medicini i predviđanju vremena.</a:t>
            </a:r>
          </a:p>
          <a:p>
            <a:r>
              <a:rPr lang="hr-HR" dirty="0" smtClean="0"/>
              <a:t>Uz sve to naučili smo i nešto malo o povijesti same biljke.</a:t>
            </a:r>
          </a:p>
          <a:p>
            <a:r>
              <a:rPr lang="hr-HR" dirty="0" smtClean="0"/>
              <a:t>Nadam se da osoba koja pogleda ovu prezentaciju nauči nešto novo.</a:t>
            </a:r>
          </a:p>
          <a:p>
            <a:pPr marL="0" indent="0">
              <a:buNone/>
            </a:pPr>
            <a:endParaRPr lang="hr-HR" dirty="0" smtClean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 smtClean="0"/>
              <a:t>8. ožujka 2018.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BFCD-3347-49DA-92E7-4C92CE99E04A}" type="slidenum">
              <a:rPr lang="hr-HR" smtClean="0"/>
              <a:t>9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Hrvoje Simić 8.a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793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133</TotalTime>
  <Words>362</Words>
  <Application>Microsoft Office PowerPoint</Application>
  <PresentationFormat>Široki zaslon</PresentationFormat>
  <Paragraphs>80</Paragraphs>
  <Slides>10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Pramen</vt:lpstr>
      <vt:lpstr>Neven</vt:lpstr>
      <vt:lpstr>Neven</vt:lpstr>
      <vt:lpstr>Opis biljke</vt:lpstr>
      <vt:lpstr>Ljekovitost </vt:lpstr>
      <vt:lpstr>Medicinski pripravci od nevena</vt:lpstr>
      <vt:lpstr>Rasprostranjenost</vt:lpstr>
      <vt:lpstr>Polje nevena</vt:lpstr>
      <vt:lpstr>Zanimljivosti</vt:lpstr>
      <vt:lpstr>Što smo naučili</vt:lpstr>
      <vt:lpstr>Izvori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Neven</dc:title>
  <dc:creator>Korisnik</dc:creator>
  <cp:lastModifiedBy>Nastavnik</cp:lastModifiedBy>
  <cp:revision>28</cp:revision>
  <dcterms:created xsi:type="dcterms:W3CDTF">2018-03-08T08:55:22Z</dcterms:created>
  <dcterms:modified xsi:type="dcterms:W3CDTF">2018-03-12T15:43:45Z</dcterms:modified>
</cp:coreProperties>
</file>