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slajd">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hr-HR"/>
              <a:t>Kliknite da biste uredili stil naslova matrice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a:t>Kliknite da biste uredili stil podnaslova matrice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4/28/2018</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ska slika s opisom">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hr-HR"/>
              <a:t>Kliknite da biste uredili stil naslova matrice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r-HR"/>
              <a:t>Kliknite ikonu da biste dodali  sliku</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Uredite stilove teksta matrice</a:t>
            </a:r>
          </a:p>
        </p:txBody>
      </p:sp>
      <p:sp>
        <p:nvSpPr>
          <p:cNvPr id="5" name="Date Placeholder 4"/>
          <p:cNvSpPr>
            <a:spLocks noGrp="1"/>
          </p:cNvSpPr>
          <p:nvPr>
            <p:ph type="dt" sz="half" idx="10"/>
          </p:nvPr>
        </p:nvSpPr>
        <p:spPr/>
        <p:txBody>
          <a:bodyPr/>
          <a:lstStyle/>
          <a:p>
            <a:fld id="{341D2AC3-6A0B-4169-B1EA-E3AE8B351BDD}" type="datetimeFigureOut">
              <a:rPr lang="en-US" dirty="0"/>
              <a:t>4/28/2018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aslov i opis">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hr-HR"/>
              <a:t>Kliknite da biste uredili stil naslova matrice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Uredite stilove teksta matrice</a:t>
            </a:r>
          </a:p>
        </p:txBody>
      </p:sp>
      <p:sp>
        <p:nvSpPr>
          <p:cNvPr id="5" name="Date Placeholder 4"/>
          <p:cNvSpPr>
            <a:spLocks noGrp="1"/>
          </p:cNvSpPr>
          <p:nvPr>
            <p:ph type="dt" sz="half" idx="10"/>
          </p:nvPr>
        </p:nvSpPr>
        <p:spPr/>
        <p:txBody>
          <a:bodyPr/>
          <a:lstStyle/>
          <a:p>
            <a:fld id="{DD4B9363-8B87-41B7-9F8E-64519CBB8F34}" type="datetimeFigureOut">
              <a:rPr lang="en-US" dirty="0"/>
              <a:t>4/28/2018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s opisom">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hr-HR"/>
              <a:t>Kliknite da biste uredili stil naslova matrice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Uredite stilove teksta matrice</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Uredite stilove teksta matrice</a:t>
            </a:r>
          </a:p>
        </p:txBody>
      </p:sp>
      <p:sp>
        <p:nvSpPr>
          <p:cNvPr id="5" name="Date Placeholder 4"/>
          <p:cNvSpPr>
            <a:spLocks noGrp="1"/>
          </p:cNvSpPr>
          <p:nvPr>
            <p:ph type="dt" sz="half" idx="10"/>
          </p:nvPr>
        </p:nvSpPr>
        <p:spPr/>
        <p:txBody>
          <a:bodyPr/>
          <a:lstStyle/>
          <a:p>
            <a:fld id="{EAEF5746-5284-4951-9F37-7AE924EDBCB7}" type="datetimeFigureOut">
              <a:rPr lang="en-US" dirty="0"/>
              <a:t>4/28/2018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ica s nazivom">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hr-HR"/>
              <a:t>Kliknite da biste uredili stil naslova matrice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Uredite stilove teksta matrice</a:t>
            </a:r>
          </a:p>
        </p:txBody>
      </p:sp>
      <p:sp>
        <p:nvSpPr>
          <p:cNvPr id="5" name="Date Placeholder 4"/>
          <p:cNvSpPr>
            <a:spLocks noGrp="1"/>
          </p:cNvSpPr>
          <p:nvPr>
            <p:ph type="dt" sz="half" idx="10"/>
          </p:nvPr>
        </p:nvSpPr>
        <p:spPr/>
        <p:txBody>
          <a:bodyPr/>
          <a:lstStyle/>
          <a:p>
            <a:fld id="{02398B29-7265-4A65-A2A4-6703C057B7C1}" type="datetimeFigureOut">
              <a:rPr lang="en-US" dirty="0"/>
              <a:t>4/28/2018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tupca">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hr-HR"/>
              <a:t>Kliknite da biste uredili stil naslova matrice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Uredite stilove teksta matrice</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Uredite stilove teksta matrice</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Uredite stilove teksta matrice</a:t>
            </a:r>
          </a:p>
        </p:txBody>
      </p:sp>
      <p:sp>
        <p:nvSpPr>
          <p:cNvPr id="3" name="Date Placeholder 2"/>
          <p:cNvSpPr>
            <a:spLocks noGrp="1"/>
          </p:cNvSpPr>
          <p:nvPr>
            <p:ph type="dt" sz="half" idx="10"/>
          </p:nvPr>
        </p:nvSpPr>
        <p:spPr/>
        <p:txBody>
          <a:bodyPr/>
          <a:lstStyle/>
          <a:p>
            <a:fld id="{28FBA082-94DF-4C4B-A041-6624924AB0A8}" type="datetimeFigureOut">
              <a:rPr lang="en-US" dirty="0"/>
              <a:t>4/28/2018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stupca sa slikama">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hr-HR"/>
              <a:t>Kliknite da biste uredili stil naslova matrice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r-HR"/>
              <a:t>Kliknite ikonu da biste dodali  sliku</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Uredite stilove teksta matrice</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r-HR"/>
              <a:t>Kliknite ikonu da biste dodali  sliku</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Uredite stilove teksta matrice</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r-HR"/>
              <a:t>Kliknite ikonu da biste dodali  sliku</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Uredite stilove teksta matrice</a:t>
            </a:r>
          </a:p>
        </p:txBody>
      </p:sp>
      <p:sp>
        <p:nvSpPr>
          <p:cNvPr id="3" name="Date Placeholder 2"/>
          <p:cNvSpPr>
            <a:spLocks noGrp="1"/>
          </p:cNvSpPr>
          <p:nvPr>
            <p:ph type="dt" sz="half" idx="10"/>
          </p:nvPr>
        </p:nvSpPr>
        <p:spPr/>
        <p:txBody>
          <a:bodyPr/>
          <a:lstStyle/>
          <a:p>
            <a:fld id="{B27686C4-3AB5-4E0C-86CA-FB108C350AA9}" type="datetimeFigureOut">
              <a:rPr lang="en-US" dirty="0"/>
              <a:t>4/28/2018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hr-HR"/>
              <a:t>Kliknite da biste uredili stil naslova matrice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4/28/2018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hr-HR"/>
              <a:t>Kliknite da biste uredili stil naslova matrice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4/28/2018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4/28/2018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hr-HR"/>
              <a:t>Kliknite da biste uredili stil naslova matrice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r-HR"/>
              <a:t>Uredite stilove teksta matrice</a:t>
            </a:r>
          </a:p>
        </p:txBody>
      </p:sp>
      <p:sp>
        <p:nvSpPr>
          <p:cNvPr id="4" name="Date Placeholder 3"/>
          <p:cNvSpPr>
            <a:spLocks noGrp="1"/>
          </p:cNvSpPr>
          <p:nvPr>
            <p:ph type="dt" sz="half" idx="10"/>
          </p:nvPr>
        </p:nvSpPr>
        <p:spPr/>
        <p:txBody>
          <a:bodyPr/>
          <a:lstStyle/>
          <a:p>
            <a:fld id="{0F7F47CF-67C9-420C-80A5-E2069FF0C2DF}" type="datetimeFigureOut">
              <a:rPr lang="en-US" dirty="0"/>
              <a:t>4/28/2018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hr-HR"/>
              <a:t>Kliknite da biste uredili stil naslova matrice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4/28/2018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hr-HR"/>
              <a:t>Kliknite da biste uredili stil naslova matrice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12" name="Content Placeholder 3"/>
          <p:cNvSpPr>
            <a:spLocks noGrp="1"/>
          </p:cNvSpPr>
          <p:nvPr>
            <p:ph sz="quarter" idx="13"/>
          </p:nvPr>
        </p:nvSpPr>
        <p:spPr>
          <a:xfrm>
            <a:off x="685802" y="2861733"/>
            <a:ext cx="5088712" cy="2512852"/>
          </a:xfrm>
        </p:spPr>
        <p:txBody>
          <a:bodyPr ancho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13" name="Content Placeholder 5"/>
          <p:cNvSpPr>
            <a:spLocks noGrp="1"/>
          </p:cNvSpPr>
          <p:nvPr>
            <p:ph sz="quarter" idx="14"/>
          </p:nvPr>
        </p:nvSpPr>
        <p:spPr>
          <a:xfrm>
            <a:off x="5993969" y="2861733"/>
            <a:ext cx="5088713" cy="2512852"/>
          </a:xfrm>
        </p:spPr>
        <p:txBody>
          <a:bodyPr ancho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4/28/2018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4/28/2018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4/28/2018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hr-HR"/>
              <a:t>Kliknite da biste uredili stil naslova matrice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Uredite stilove teksta matrice</a:t>
            </a:r>
          </a:p>
        </p:txBody>
      </p:sp>
      <p:sp>
        <p:nvSpPr>
          <p:cNvPr id="5" name="Date Placeholder 4"/>
          <p:cNvSpPr>
            <a:spLocks noGrp="1"/>
          </p:cNvSpPr>
          <p:nvPr>
            <p:ph type="dt" sz="half" idx="10"/>
          </p:nvPr>
        </p:nvSpPr>
        <p:spPr/>
        <p:txBody>
          <a:bodyPr/>
          <a:lstStyle/>
          <a:p>
            <a:fld id="{50C3BFE2-83B7-4B0A-B9D3-AB28331082B3}" type="datetimeFigureOut">
              <a:rPr lang="en-US" dirty="0"/>
              <a:t>4/28/2018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hr-HR"/>
              <a:t>Kliknite da biste uredili stil naslova matrice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r-HR"/>
              <a:t>Kliknite ikonu da biste dodali  sliku</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Uredite stilove teksta matrice</a:t>
            </a:r>
          </a:p>
        </p:txBody>
      </p:sp>
      <p:sp>
        <p:nvSpPr>
          <p:cNvPr id="5" name="Date Placeholder 4"/>
          <p:cNvSpPr>
            <a:spLocks noGrp="1"/>
          </p:cNvSpPr>
          <p:nvPr>
            <p:ph type="dt" sz="half" idx="10"/>
          </p:nvPr>
        </p:nvSpPr>
        <p:spPr/>
        <p:txBody>
          <a:bodyPr/>
          <a:lstStyle/>
          <a:p>
            <a:fld id="{12EF78E3-FDA3-4D28-AAA2-0B81F349A39D}" type="datetimeFigureOut">
              <a:rPr lang="en-US" dirty="0"/>
              <a:t>4/28/2018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hr-HR"/>
              <a:t>Kliknite da biste uredili stil naslova matrice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4/28/2018</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D5CBC1F-52E8-4391-8A49-2B052A1D5F56}"/>
              </a:ext>
            </a:extLst>
          </p:cNvPr>
          <p:cNvSpPr>
            <a:spLocks noGrp="1"/>
          </p:cNvSpPr>
          <p:nvPr>
            <p:ph type="ctrTitle"/>
          </p:nvPr>
        </p:nvSpPr>
        <p:spPr/>
        <p:txBody>
          <a:bodyPr>
            <a:normAutofit fontScale="90000"/>
          </a:bodyPr>
          <a:lstStyle/>
          <a:p>
            <a:r>
              <a:rPr lang="hr-HR" b="1" dirty="0"/>
              <a:t>Određivanje pH vrijednosti tla-KEMIJA</a:t>
            </a:r>
            <a:endParaRPr lang="hr-HR" dirty="0"/>
          </a:p>
        </p:txBody>
      </p:sp>
      <p:sp>
        <p:nvSpPr>
          <p:cNvPr id="3" name="Podnaslov 2">
            <a:extLst>
              <a:ext uri="{FF2B5EF4-FFF2-40B4-BE49-F238E27FC236}">
                <a16:creationId xmlns:a16="http://schemas.microsoft.com/office/drawing/2014/main" id="{328D90B8-139F-491C-910C-4DAF2398C9BD}"/>
              </a:ext>
            </a:extLst>
          </p:cNvPr>
          <p:cNvSpPr>
            <a:spLocks noGrp="1"/>
          </p:cNvSpPr>
          <p:nvPr>
            <p:ph type="subTitle" idx="1"/>
          </p:nvPr>
        </p:nvSpPr>
        <p:spPr>
          <a:xfrm rot="21420000">
            <a:off x="999852" y="3395714"/>
            <a:ext cx="9755187" cy="1191978"/>
          </a:xfrm>
        </p:spPr>
        <p:txBody>
          <a:bodyPr/>
          <a:lstStyle/>
          <a:p>
            <a:r>
              <a:rPr lang="hr-HR" b="1" i="1" dirty="0"/>
              <a:t>Prof. kemije Mateja Šustić</a:t>
            </a:r>
          </a:p>
          <a:p>
            <a:r>
              <a:rPr lang="hr-HR" b="1" i="1" dirty="0"/>
              <a:t>I učenici s dodatne nastave kemije</a:t>
            </a:r>
            <a:endParaRPr lang="hr-HR" dirty="0"/>
          </a:p>
        </p:txBody>
      </p:sp>
      <p:pic>
        <p:nvPicPr>
          <p:cNvPr id="1026" name="Picture 2" descr="https://www.profil-klett.hr/sites/default/files/styles/sx_1170/public/screen_shot_2017-11-16_at_14.06.09.png?itok=98RKx0L_">
            <a:extLst>
              <a:ext uri="{FF2B5EF4-FFF2-40B4-BE49-F238E27FC236}">
                <a16:creationId xmlns:a16="http://schemas.microsoft.com/office/drawing/2014/main" id="{4C0E298E-A012-4846-A9CA-A07E8C1FD14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732" t="14424" r="29726" b="7065"/>
          <a:stretch/>
        </p:blipFill>
        <p:spPr bwMode="auto">
          <a:xfrm>
            <a:off x="129204" y="545363"/>
            <a:ext cx="1392573" cy="143630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www.profil-klett.hr/sites/default/files/styles/large/public/field/image/prijava-skole/profilosgv_.jpg?itok=JNmrtcAr">
            <a:extLst>
              <a:ext uri="{FF2B5EF4-FFF2-40B4-BE49-F238E27FC236}">
                <a16:creationId xmlns:a16="http://schemas.microsoft.com/office/drawing/2014/main" id="{ADB78831-1C62-4ABD-94C3-5E455F006A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7311" y="450112"/>
            <a:ext cx="2187305" cy="1626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62842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niOkvir 1">
            <a:extLst>
              <a:ext uri="{FF2B5EF4-FFF2-40B4-BE49-F238E27FC236}">
                <a16:creationId xmlns:a16="http://schemas.microsoft.com/office/drawing/2014/main" id="{D7FD6A2D-20C0-4555-A92E-F638A68EEBE1}"/>
              </a:ext>
            </a:extLst>
          </p:cNvPr>
          <p:cNvSpPr txBox="1"/>
          <p:nvPr/>
        </p:nvSpPr>
        <p:spPr>
          <a:xfrm>
            <a:off x="92278" y="0"/>
            <a:ext cx="4244829" cy="646331"/>
          </a:xfrm>
          <a:prstGeom prst="rect">
            <a:avLst/>
          </a:prstGeom>
          <a:noFill/>
        </p:spPr>
        <p:txBody>
          <a:bodyPr wrap="square" rtlCol="0">
            <a:spAutoFit/>
          </a:bodyPr>
          <a:lstStyle/>
          <a:p>
            <a:r>
              <a:rPr lang="hr-HR" b="1" dirty="0">
                <a:solidFill>
                  <a:schemeClr val="accent1"/>
                </a:solidFill>
                <a:effectLst>
                  <a:outerShdw blurRad="38100" dist="38100" dir="2700000" algn="tl">
                    <a:srgbClr val="000000">
                      <a:alpha val="43137"/>
                    </a:srgbClr>
                  </a:outerShdw>
                </a:effectLst>
              </a:rPr>
              <a:t>Određivanje pH vrijednosti tla-KEMIJA</a:t>
            </a:r>
            <a:endParaRPr lang="hr-HR" dirty="0">
              <a:solidFill>
                <a:schemeClr val="accent1"/>
              </a:solidFill>
              <a:effectLst>
                <a:outerShdw blurRad="38100" dist="38100" dir="2700000" algn="tl">
                  <a:srgbClr val="000000">
                    <a:alpha val="43137"/>
                  </a:srgbClr>
                </a:outerShdw>
              </a:effectLst>
            </a:endParaRPr>
          </a:p>
          <a:p>
            <a:endParaRPr lang="hr-HR" dirty="0">
              <a:solidFill>
                <a:schemeClr val="accent1"/>
              </a:solidFill>
              <a:effectLst>
                <a:outerShdw blurRad="38100" dist="38100" dir="2700000" algn="tl">
                  <a:srgbClr val="000000">
                    <a:alpha val="43137"/>
                  </a:srgbClr>
                </a:outerShdw>
              </a:effectLst>
            </a:endParaRPr>
          </a:p>
        </p:txBody>
      </p:sp>
      <p:sp>
        <p:nvSpPr>
          <p:cNvPr id="5" name="TekstniOkvir 4">
            <a:extLst>
              <a:ext uri="{FF2B5EF4-FFF2-40B4-BE49-F238E27FC236}">
                <a16:creationId xmlns:a16="http://schemas.microsoft.com/office/drawing/2014/main" id="{F8DB15E1-8563-46A9-AEA1-964941AC51A4}"/>
              </a:ext>
            </a:extLst>
          </p:cNvPr>
          <p:cNvSpPr txBox="1"/>
          <p:nvPr/>
        </p:nvSpPr>
        <p:spPr>
          <a:xfrm>
            <a:off x="251670" y="1031846"/>
            <a:ext cx="10905688" cy="3447098"/>
          </a:xfrm>
          <a:prstGeom prst="rect">
            <a:avLst/>
          </a:prstGeom>
          <a:noFill/>
        </p:spPr>
        <p:txBody>
          <a:bodyPr wrap="square" rtlCol="0">
            <a:spAutoFit/>
          </a:bodyPr>
          <a:lstStyle/>
          <a:p>
            <a:pPr lvl="0"/>
            <a:r>
              <a:rPr lang="hr-HR" sz="1600" b="1" dirty="0"/>
              <a:t>4. Zaključak</a:t>
            </a:r>
          </a:p>
          <a:p>
            <a:pPr lvl="0"/>
            <a:endParaRPr lang="hr-HR" sz="1600" dirty="0"/>
          </a:p>
          <a:p>
            <a:pPr algn="just"/>
            <a:r>
              <a:rPr lang="hr-HR" sz="1400" dirty="0"/>
              <a:t>Nakon testiranja svih uzoraka, zaključili smo da postoje neka zanimljiva i neobična otkrića, koja su opovrgnula neke naše pretpostavke. Vrijednost pH vode iz posudice u prostoriji kojom se zalijeva biljka je blago lužnata, što ne odgovara pretpostavkama. Što se tiče uzoraka tla, s obzirom da je u posudi kupovni kompost, očekivano je da bi trebao biti neutralne pH vrijednosti. Mi smo odredili pH površinskog uzorka tla koji iznosi otprilike 8, dok je dublji sloj imao pH vrijednost otprilike 6. To je također čudno jer bi površinski sloj reagirao slično kao i voda u doticaju sa zrakom gdje bi vrlo vjerojatno bila blago kiselina sredina (pH 6), a rezultat za dublji sloj zapravo više odgovara situaciji površinskog dijela. Vrijednost pH površinskog uzorka je možda vjerojatnija vrijednost za dublje slojeve. Možda sama biljka korijenjem utječe na pH tla u kojem je zasađena. </a:t>
            </a:r>
          </a:p>
          <a:p>
            <a:pPr algn="just"/>
            <a:r>
              <a:rPr lang="hr-HR" sz="1400" dirty="0"/>
              <a:t>Na kraju krajeva, što se tiče tla, nije to toliko veliko odstupanje, tako da bi se mogli složiti da smo usuglasili istraživanje i naše pretpostavke s već znanim činjenicama. Zaključili smo da je teško precizno odrediti pH vrijednost te da nas čeka još istraživanja vezano za kupus kao indikator jer bi željeli upoznati sve nijanse boje koje on može iskazati u usporedbi s tvarima čiji je pH točno određen. </a:t>
            </a:r>
            <a:r>
              <a:rPr lang="hr-HR" sz="1400" dirty="0" err="1"/>
              <a:t>Metiloranž</a:t>
            </a:r>
            <a:r>
              <a:rPr lang="hr-HR" sz="1400" dirty="0"/>
              <a:t> i </a:t>
            </a:r>
            <a:r>
              <a:rPr lang="hr-HR" sz="1400" dirty="0" err="1"/>
              <a:t>fenolftalein</a:t>
            </a:r>
            <a:r>
              <a:rPr lang="hr-HR" sz="1400" dirty="0"/>
              <a:t> su indikatori za tvari koje su na skali pH rubne vrijednosti (jako kiselo i jako lužnato) tako da oko točnijeg određivanja pH nisu pomogli. Svi ostali indikatori su teški za čitanje vrijednosti jer postoje desetci nijansi pa smo oko toga raspravljali (stvar je postala dosta subjektivna i ovisila o oku promatrača). U svakom slučaju, prikupili smo dovoljno podataka i problemskih pitanja za nastavak istraživanja.</a:t>
            </a:r>
          </a:p>
          <a:p>
            <a:endParaRPr lang="hr-HR" dirty="0"/>
          </a:p>
        </p:txBody>
      </p:sp>
      <p:sp>
        <p:nvSpPr>
          <p:cNvPr id="3" name="TekstniOkvir 2">
            <a:extLst>
              <a:ext uri="{FF2B5EF4-FFF2-40B4-BE49-F238E27FC236}">
                <a16:creationId xmlns:a16="http://schemas.microsoft.com/office/drawing/2014/main" id="{61B03C43-4D68-4721-83D9-4316FEBE2742}"/>
              </a:ext>
            </a:extLst>
          </p:cNvPr>
          <p:cNvSpPr txBox="1"/>
          <p:nvPr/>
        </p:nvSpPr>
        <p:spPr>
          <a:xfrm>
            <a:off x="7524925" y="4541293"/>
            <a:ext cx="3632433" cy="923330"/>
          </a:xfrm>
          <a:prstGeom prst="rect">
            <a:avLst/>
          </a:prstGeom>
          <a:noFill/>
        </p:spPr>
        <p:txBody>
          <a:bodyPr wrap="square" rtlCol="0">
            <a:spAutoFit/>
          </a:bodyPr>
          <a:lstStyle/>
          <a:p>
            <a:r>
              <a:rPr lang="hr-HR" b="1" i="1" dirty="0"/>
              <a:t>Prof. kemije Mateja Šustić</a:t>
            </a:r>
            <a:endParaRPr lang="hr-HR" dirty="0"/>
          </a:p>
          <a:p>
            <a:r>
              <a:rPr lang="hr-HR" dirty="0"/>
              <a:t>i učenici s dodatne nastave kemije</a:t>
            </a:r>
          </a:p>
          <a:p>
            <a:r>
              <a:rPr lang="hr-HR" dirty="0"/>
              <a:t>OŠ Gornje </a:t>
            </a:r>
            <a:r>
              <a:rPr lang="hr-HR" dirty="0" err="1"/>
              <a:t>Vežice</a:t>
            </a:r>
            <a:r>
              <a:rPr lang="hr-HR" dirty="0"/>
              <a:t> Rijeka</a:t>
            </a:r>
          </a:p>
        </p:txBody>
      </p:sp>
      <p:pic>
        <p:nvPicPr>
          <p:cNvPr id="6" name="Picture 2" descr="https://www.profil-klett.hr/sites/default/files/styles/sx_1170/public/screen_shot_2017-11-16_at_14.06.09.png?itok=98RKx0L_">
            <a:extLst>
              <a:ext uri="{FF2B5EF4-FFF2-40B4-BE49-F238E27FC236}">
                <a16:creationId xmlns:a16="http://schemas.microsoft.com/office/drawing/2014/main" id="{50A4E418-8F96-437C-BCF8-0EA878DC332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732" t="14424" r="29726" b="7065"/>
          <a:stretch/>
        </p:blipFill>
        <p:spPr bwMode="auto">
          <a:xfrm>
            <a:off x="7524925" y="229993"/>
            <a:ext cx="1224783" cy="126324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www.profil-klett.hr/sites/default/files/styles/large/public/field/image/prijava-skole/profilosgv_.jpg?itok=JNmrtcAr">
            <a:extLst>
              <a:ext uri="{FF2B5EF4-FFF2-40B4-BE49-F238E27FC236}">
                <a16:creationId xmlns:a16="http://schemas.microsoft.com/office/drawing/2014/main" id="{5D28BCCC-7D74-41CA-95BF-E8316C8E32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55792" y="285001"/>
            <a:ext cx="1550564" cy="115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4529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niOkvir 1">
            <a:extLst>
              <a:ext uri="{FF2B5EF4-FFF2-40B4-BE49-F238E27FC236}">
                <a16:creationId xmlns:a16="http://schemas.microsoft.com/office/drawing/2014/main" id="{D7FD6A2D-20C0-4555-A92E-F638A68EEBE1}"/>
              </a:ext>
            </a:extLst>
          </p:cNvPr>
          <p:cNvSpPr txBox="1"/>
          <p:nvPr/>
        </p:nvSpPr>
        <p:spPr>
          <a:xfrm>
            <a:off x="92278" y="0"/>
            <a:ext cx="4244829" cy="646331"/>
          </a:xfrm>
          <a:prstGeom prst="rect">
            <a:avLst/>
          </a:prstGeom>
          <a:noFill/>
        </p:spPr>
        <p:txBody>
          <a:bodyPr wrap="square" rtlCol="0">
            <a:spAutoFit/>
          </a:bodyPr>
          <a:lstStyle/>
          <a:p>
            <a:r>
              <a:rPr lang="hr-HR" b="1" dirty="0">
                <a:solidFill>
                  <a:schemeClr val="accent1"/>
                </a:solidFill>
                <a:effectLst>
                  <a:outerShdw blurRad="38100" dist="38100" dir="2700000" algn="tl">
                    <a:srgbClr val="000000">
                      <a:alpha val="43137"/>
                    </a:srgbClr>
                  </a:outerShdw>
                </a:effectLst>
              </a:rPr>
              <a:t>Određivanje pH vrijednosti tla-KEMIJA</a:t>
            </a:r>
            <a:endParaRPr lang="hr-HR" dirty="0">
              <a:solidFill>
                <a:schemeClr val="accent1"/>
              </a:solidFill>
              <a:effectLst>
                <a:outerShdw blurRad="38100" dist="38100" dir="2700000" algn="tl">
                  <a:srgbClr val="000000">
                    <a:alpha val="43137"/>
                  </a:srgbClr>
                </a:outerShdw>
              </a:effectLst>
            </a:endParaRPr>
          </a:p>
          <a:p>
            <a:endParaRPr lang="hr-HR" dirty="0">
              <a:solidFill>
                <a:schemeClr val="accent1"/>
              </a:solidFill>
              <a:effectLst>
                <a:outerShdw blurRad="38100" dist="38100" dir="2700000" algn="tl">
                  <a:srgbClr val="000000">
                    <a:alpha val="43137"/>
                  </a:srgbClr>
                </a:outerShdw>
              </a:effectLst>
            </a:endParaRPr>
          </a:p>
        </p:txBody>
      </p:sp>
      <p:pic>
        <p:nvPicPr>
          <p:cNvPr id="3" name="Picture 4" descr="https://www.profil-klett.hr/sites/default/files/styles/large/public/field/image/prijava-skole/profilosgv_.jpg?itok=JNmrtcAr">
            <a:extLst>
              <a:ext uri="{FF2B5EF4-FFF2-40B4-BE49-F238E27FC236}">
                <a16:creationId xmlns:a16="http://schemas.microsoft.com/office/drawing/2014/main" id="{05BE4D7E-3647-4DF4-B4BF-817BEB28FA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84967" y="75954"/>
            <a:ext cx="1533786" cy="1140753"/>
          </a:xfrm>
          <a:prstGeom prst="rect">
            <a:avLst/>
          </a:prstGeom>
          <a:noFill/>
          <a:extLst>
            <a:ext uri="{909E8E84-426E-40DD-AFC4-6F175D3DCCD1}">
              <a14:hiddenFill xmlns:a14="http://schemas.microsoft.com/office/drawing/2010/main">
                <a:solidFill>
                  <a:srgbClr val="FFFFFF"/>
                </a:solidFill>
              </a14:hiddenFill>
            </a:ext>
          </a:extLst>
        </p:spPr>
      </p:pic>
      <p:sp>
        <p:nvSpPr>
          <p:cNvPr id="4" name="TekstniOkvir 3">
            <a:extLst>
              <a:ext uri="{FF2B5EF4-FFF2-40B4-BE49-F238E27FC236}">
                <a16:creationId xmlns:a16="http://schemas.microsoft.com/office/drawing/2014/main" id="{E2C8EB7A-4911-4571-982F-E822804DBA94}"/>
              </a:ext>
            </a:extLst>
          </p:cNvPr>
          <p:cNvSpPr txBox="1"/>
          <p:nvPr/>
        </p:nvSpPr>
        <p:spPr>
          <a:xfrm>
            <a:off x="0" y="902005"/>
            <a:ext cx="6425967" cy="4708981"/>
          </a:xfrm>
          <a:prstGeom prst="rect">
            <a:avLst/>
          </a:prstGeom>
          <a:noFill/>
        </p:spPr>
        <p:txBody>
          <a:bodyPr wrap="square" rtlCol="0">
            <a:spAutoFit/>
          </a:bodyPr>
          <a:lstStyle/>
          <a:p>
            <a:pPr lvl="0" algn="just"/>
            <a:r>
              <a:rPr lang="hr-HR" sz="1600" b="1" dirty="0"/>
              <a:t>Uvod</a:t>
            </a:r>
            <a:endParaRPr lang="hr-HR" sz="1400" b="1" dirty="0"/>
          </a:p>
          <a:p>
            <a:pPr lvl="0" algn="just"/>
            <a:endParaRPr lang="hr-HR" sz="1400" dirty="0"/>
          </a:p>
          <a:p>
            <a:pPr algn="just"/>
            <a:r>
              <a:rPr lang="hr-HR" sz="1400" dirty="0"/>
              <a:t>Radila sam s četvero učenika osmih razreda koji dolaze na dodatnu nastavu iz kemije. Odlučili smo na uzorku zemlje iz posude, u kojoj raste naš promatrani subjekt, odrediti pH vrijednost tla. Učenici su već upoznati s pojmom pH, a to je vrijednost kojom utvrđujemo kiselost ili lužnatost otopine. Kiselost vodenim otopinama daju </a:t>
            </a:r>
            <a:r>
              <a:rPr lang="hr-HR" sz="1400" dirty="0" err="1"/>
              <a:t>oksonijevi</a:t>
            </a:r>
            <a:r>
              <a:rPr lang="hr-HR" sz="1400" dirty="0"/>
              <a:t> ioni, a lužnatost </a:t>
            </a:r>
            <a:r>
              <a:rPr lang="hr-HR" sz="1400" dirty="0" err="1"/>
              <a:t>hidroksidni</a:t>
            </a:r>
            <a:r>
              <a:rPr lang="hr-HR" sz="1400" dirty="0"/>
              <a:t> ioni. Vrijednosti su  u rasponu od 1-14, pri čemu je 1 najkiselije, a 14 najlužnatije. Neutralan pH iznosi 7. Učenici su na nastavi kemije još u 7. razredu učili i pojedine indikatore za kisele tvari, primjerice </a:t>
            </a:r>
            <a:r>
              <a:rPr lang="hr-HR" sz="1400" dirty="0" err="1"/>
              <a:t>metiloranž</a:t>
            </a:r>
            <a:r>
              <a:rPr lang="hr-HR" sz="1400" dirty="0"/>
              <a:t> i plavi lakmus papir te indikatore za lužnate tvari, primjerice </a:t>
            </a:r>
            <a:r>
              <a:rPr lang="hr-HR" sz="1400" dirty="0" err="1"/>
              <a:t>fenolftalein</a:t>
            </a:r>
            <a:r>
              <a:rPr lang="hr-HR" sz="1400" dirty="0"/>
              <a:t> i crveni lakmus papir. </a:t>
            </a:r>
            <a:r>
              <a:rPr lang="hr-HR" sz="1400" dirty="0" err="1"/>
              <a:t>Metiloranž</a:t>
            </a:r>
            <a:r>
              <a:rPr lang="hr-HR" sz="1400" dirty="0"/>
              <a:t> u kiseloj otopini pokazuje crveno obojenje kao i plavi lakmus papir, dok u lužnatom </a:t>
            </a:r>
            <a:r>
              <a:rPr lang="hr-HR" sz="1400" dirty="0" err="1"/>
              <a:t>metiloranž</a:t>
            </a:r>
            <a:r>
              <a:rPr lang="hr-HR" sz="1400" dirty="0"/>
              <a:t> pokazuje žuto obojenje, a plavi lakmus papir ne mijenja boju. U neutralnom je </a:t>
            </a:r>
            <a:r>
              <a:rPr lang="hr-HR" sz="1400" dirty="0" err="1"/>
              <a:t>metiloranž</a:t>
            </a:r>
            <a:r>
              <a:rPr lang="hr-HR" sz="1400" dirty="0"/>
              <a:t> žuto-narančaste boje. </a:t>
            </a:r>
            <a:r>
              <a:rPr lang="hr-HR" sz="1400" dirty="0" err="1"/>
              <a:t>Fenolftalein</a:t>
            </a:r>
            <a:r>
              <a:rPr lang="hr-HR" sz="1400" dirty="0"/>
              <a:t> u lužnatoj otopini mijenja boju u crveno-ljubičastu, a u neutralnom nastaje bijelo zamućenje ili uopće ne mijenja boju. U kiselom također ne mijenja boju otopine. Postoje i razni univerzalni indikatorski papirići koji su nam najviše pomogli u ovome pokusu, a posebice prirodni indikator tj. sok crvenog kupusa. On pomaže odrediti vrijednosti pH, a boja se kreću redom od crvene, ljubičaste, plave, zelene i žute tj. od kiselog do lužnatog i svega između. Na idućoj fotografiji (Slika 1.) vidljiva je situacija koja nas je dočekala. Slika prikazuje biljku i cijelu aparaturu priključenu ovom istraživanju.</a:t>
            </a:r>
          </a:p>
          <a:p>
            <a:endParaRPr lang="hr-HR" dirty="0"/>
          </a:p>
        </p:txBody>
      </p:sp>
      <p:pic>
        <p:nvPicPr>
          <p:cNvPr id="5" name="Slika 4">
            <a:extLst>
              <a:ext uri="{FF2B5EF4-FFF2-40B4-BE49-F238E27FC236}">
                <a16:creationId xmlns:a16="http://schemas.microsoft.com/office/drawing/2014/main" id="{352C9322-22A0-46E7-9115-10205CD9C418}"/>
              </a:ext>
            </a:extLst>
          </p:cNvPr>
          <p:cNvPicPr>
            <a:picLocks noChangeAspect="1"/>
          </p:cNvPicPr>
          <p:nvPr/>
        </p:nvPicPr>
        <p:blipFill>
          <a:blip r:embed="rId3"/>
          <a:stretch>
            <a:fillRect/>
          </a:stretch>
        </p:blipFill>
        <p:spPr>
          <a:xfrm>
            <a:off x="6494303" y="1437220"/>
            <a:ext cx="5124450" cy="3638550"/>
          </a:xfrm>
          <a:prstGeom prst="rect">
            <a:avLst/>
          </a:prstGeom>
        </p:spPr>
      </p:pic>
    </p:spTree>
    <p:extLst>
      <p:ext uri="{BB962C8B-B14F-4D97-AF65-F5344CB8AC3E}">
        <p14:creationId xmlns:p14="http://schemas.microsoft.com/office/powerpoint/2010/main" val="704876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niOkvir 1">
            <a:extLst>
              <a:ext uri="{FF2B5EF4-FFF2-40B4-BE49-F238E27FC236}">
                <a16:creationId xmlns:a16="http://schemas.microsoft.com/office/drawing/2014/main" id="{D7FD6A2D-20C0-4555-A92E-F638A68EEBE1}"/>
              </a:ext>
            </a:extLst>
          </p:cNvPr>
          <p:cNvSpPr txBox="1"/>
          <p:nvPr/>
        </p:nvSpPr>
        <p:spPr>
          <a:xfrm>
            <a:off x="92278" y="0"/>
            <a:ext cx="4244829" cy="646331"/>
          </a:xfrm>
          <a:prstGeom prst="rect">
            <a:avLst/>
          </a:prstGeom>
          <a:noFill/>
        </p:spPr>
        <p:txBody>
          <a:bodyPr wrap="square" rtlCol="0">
            <a:spAutoFit/>
          </a:bodyPr>
          <a:lstStyle/>
          <a:p>
            <a:r>
              <a:rPr lang="hr-HR" b="1" dirty="0">
                <a:solidFill>
                  <a:schemeClr val="accent1"/>
                </a:solidFill>
                <a:effectLst>
                  <a:outerShdw blurRad="38100" dist="38100" dir="2700000" algn="tl">
                    <a:srgbClr val="000000">
                      <a:alpha val="43137"/>
                    </a:srgbClr>
                  </a:outerShdw>
                </a:effectLst>
              </a:rPr>
              <a:t>Određivanje pH vrijednosti tla-KEMIJA</a:t>
            </a:r>
            <a:endParaRPr lang="hr-HR" dirty="0">
              <a:solidFill>
                <a:schemeClr val="accent1"/>
              </a:solidFill>
              <a:effectLst>
                <a:outerShdw blurRad="38100" dist="38100" dir="2700000" algn="tl">
                  <a:srgbClr val="000000">
                    <a:alpha val="43137"/>
                  </a:srgbClr>
                </a:outerShdw>
              </a:effectLst>
            </a:endParaRPr>
          </a:p>
          <a:p>
            <a:endParaRPr lang="hr-HR" dirty="0">
              <a:solidFill>
                <a:schemeClr val="accent1"/>
              </a:solidFill>
              <a:effectLst>
                <a:outerShdw blurRad="38100" dist="38100" dir="2700000" algn="tl">
                  <a:srgbClr val="000000">
                    <a:alpha val="43137"/>
                  </a:srgbClr>
                </a:outerShdw>
              </a:effectLst>
            </a:endParaRPr>
          </a:p>
        </p:txBody>
      </p:sp>
      <p:pic>
        <p:nvPicPr>
          <p:cNvPr id="3" name="Picture 4" descr="https://www.profil-klett.hr/sites/default/files/styles/large/public/field/image/prijava-skole/profilosgv_.jpg?itok=JNmrtcAr">
            <a:extLst>
              <a:ext uri="{FF2B5EF4-FFF2-40B4-BE49-F238E27FC236}">
                <a16:creationId xmlns:a16="http://schemas.microsoft.com/office/drawing/2014/main" id="{05BE4D7E-3647-4DF4-B4BF-817BEB28FA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84967" y="75954"/>
            <a:ext cx="1533786" cy="1140753"/>
          </a:xfrm>
          <a:prstGeom prst="rect">
            <a:avLst/>
          </a:prstGeom>
          <a:noFill/>
          <a:extLst>
            <a:ext uri="{909E8E84-426E-40DD-AFC4-6F175D3DCCD1}">
              <a14:hiddenFill xmlns:a14="http://schemas.microsoft.com/office/drawing/2010/main">
                <a:solidFill>
                  <a:srgbClr val="FFFFFF"/>
                </a:solidFill>
              </a14:hiddenFill>
            </a:ext>
          </a:extLst>
        </p:spPr>
      </p:pic>
      <p:sp>
        <p:nvSpPr>
          <p:cNvPr id="4" name="TekstniOkvir 3">
            <a:extLst>
              <a:ext uri="{FF2B5EF4-FFF2-40B4-BE49-F238E27FC236}">
                <a16:creationId xmlns:a16="http://schemas.microsoft.com/office/drawing/2014/main" id="{E2C8EB7A-4911-4571-982F-E822804DBA94}"/>
              </a:ext>
            </a:extLst>
          </p:cNvPr>
          <p:cNvSpPr txBox="1"/>
          <p:nvPr/>
        </p:nvSpPr>
        <p:spPr>
          <a:xfrm>
            <a:off x="0" y="381888"/>
            <a:ext cx="9991288" cy="2062103"/>
          </a:xfrm>
          <a:prstGeom prst="rect">
            <a:avLst/>
          </a:prstGeom>
          <a:noFill/>
        </p:spPr>
        <p:txBody>
          <a:bodyPr wrap="square" rtlCol="0">
            <a:spAutoFit/>
          </a:bodyPr>
          <a:lstStyle/>
          <a:p>
            <a:pPr lvl="0"/>
            <a:r>
              <a:rPr lang="hr-HR" sz="1600" b="1" dirty="0"/>
              <a:t>2. Metode i postupci</a:t>
            </a:r>
            <a:endParaRPr lang="hr-HR" sz="1600" dirty="0"/>
          </a:p>
          <a:p>
            <a:endParaRPr lang="hr-HR" sz="1400" dirty="0"/>
          </a:p>
          <a:p>
            <a:pPr algn="just"/>
            <a:r>
              <a:rPr lang="hr-HR" sz="1400" dirty="0"/>
              <a:t>Postavili smo hipotezu da će naš uzorak tla imati ili neutralnu pH vrijednost, tj. da će iznositi 7 ili će biti blago kiseo s pH oko 6. Zatim smo razmišljali kako najtočnije odrediti pH vrijednost tla. Problem je predstavljala činjenica da je tlo odnosno zemlja čvrsta tvar, a mi određujemo pH otopinama. Zato smo smislili rješenje ovome problemu te smo eksperimentalni dio ponovili dva puta za svaki slučaj. Radili smo otopine uzorka tla, a sve uzorke otopina čestica tla smo uspoređivali sa kontrolnim epruvetama koje su sadržavale destiliranu vodu. Također smo kao uzorak 3, ispitali vodu iz posudice kojom se zalijevala biljka. Za taj uzorak smo pretpostavljali da će biti blago kiseo (pH 6) jer je ta voda u doticaju sa zrakom i reagira s ugljikovim dioksidom. Za početak smo pripremili sav pribor i kemikalije.</a:t>
            </a:r>
          </a:p>
        </p:txBody>
      </p:sp>
      <p:sp>
        <p:nvSpPr>
          <p:cNvPr id="6" name="TekstniOkvir 5">
            <a:extLst>
              <a:ext uri="{FF2B5EF4-FFF2-40B4-BE49-F238E27FC236}">
                <a16:creationId xmlns:a16="http://schemas.microsoft.com/office/drawing/2014/main" id="{BBCB8FE2-B186-4BD9-A0A8-3BF55FC196E7}"/>
              </a:ext>
            </a:extLst>
          </p:cNvPr>
          <p:cNvSpPr txBox="1"/>
          <p:nvPr/>
        </p:nvSpPr>
        <p:spPr>
          <a:xfrm>
            <a:off x="92278" y="2443991"/>
            <a:ext cx="9899010" cy="1015663"/>
          </a:xfrm>
          <a:prstGeom prst="rect">
            <a:avLst/>
          </a:prstGeom>
          <a:noFill/>
        </p:spPr>
        <p:txBody>
          <a:bodyPr wrap="square" rtlCol="0">
            <a:spAutoFit/>
          </a:bodyPr>
          <a:lstStyle/>
          <a:p>
            <a:r>
              <a:rPr lang="hr-HR" sz="1400" dirty="0"/>
              <a:t>Pribor: staklene čaše, žlica, stakleni štapić, lijevak, filter papiri (krupnih i sitnih rupica), stalak s epruvetama, </a:t>
            </a:r>
            <a:r>
              <a:rPr lang="hr-HR" sz="1400" dirty="0" err="1"/>
              <a:t>Erlenmeyerove</a:t>
            </a:r>
            <a:r>
              <a:rPr lang="hr-HR" sz="1400" dirty="0"/>
              <a:t> tikvice sa staklenim čepovima, </a:t>
            </a:r>
            <a:r>
              <a:rPr lang="hr-HR" sz="1400" dirty="0" err="1"/>
              <a:t>tarionik</a:t>
            </a:r>
            <a:r>
              <a:rPr lang="hr-HR" sz="1400" dirty="0"/>
              <a:t> s tučkom</a:t>
            </a:r>
          </a:p>
          <a:p>
            <a:r>
              <a:rPr lang="hr-HR" sz="1400" dirty="0"/>
              <a:t>Kemikalije: </a:t>
            </a:r>
            <a:r>
              <a:rPr lang="hr-HR" sz="1400" dirty="0" err="1"/>
              <a:t>metiloranž</a:t>
            </a:r>
            <a:r>
              <a:rPr lang="hr-HR" sz="1400" dirty="0"/>
              <a:t>, </a:t>
            </a:r>
            <a:r>
              <a:rPr lang="hr-HR" sz="1400" dirty="0" err="1"/>
              <a:t>fenolftalein</a:t>
            </a:r>
            <a:r>
              <a:rPr lang="hr-HR" sz="1400" dirty="0"/>
              <a:t>, univerzalni indikator papirići, destilirana voda, uzorci tla, sok crvenog kupusa</a:t>
            </a:r>
          </a:p>
          <a:p>
            <a:endParaRPr lang="hr-HR" dirty="0"/>
          </a:p>
        </p:txBody>
      </p:sp>
      <p:sp>
        <p:nvSpPr>
          <p:cNvPr id="7" name="TekstniOkvir 6">
            <a:extLst>
              <a:ext uri="{FF2B5EF4-FFF2-40B4-BE49-F238E27FC236}">
                <a16:creationId xmlns:a16="http://schemas.microsoft.com/office/drawing/2014/main" id="{DE98B73B-FBCA-42AA-B5B9-CCECB10C876A}"/>
              </a:ext>
            </a:extLst>
          </p:cNvPr>
          <p:cNvSpPr txBox="1"/>
          <p:nvPr/>
        </p:nvSpPr>
        <p:spPr>
          <a:xfrm>
            <a:off x="151003" y="3562446"/>
            <a:ext cx="9177555" cy="1692771"/>
          </a:xfrm>
          <a:prstGeom prst="rect">
            <a:avLst/>
          </a:prstGeom>
          <a:noFill/>
        </p:spPr>
        <p:txBody>
          <a:bodyPr wrap="square" rtlCol="0">
            <a:spAutoFit/>
          </a:bodyPr>
          <a:lstStyle/>
          <a:p>
            <a:pPr lvl="1"/>
            <a:r>
              <a:rPr lang="hr-HR" b="1" dirty="0"/>
              <a:t>2.1  </a:t>
            </a:r>
            <a:r>
              <a:rPr lang="hr-HR" sz="1600" b="1" dirty="0"/>
              <a:t>Uzorkovanje tla i priprema uzoraka otopina</a:t>
            </a:r>
          </a:p>
          <a:p>
            <a:pPr lvl="1"/>
            <a:endParaRPr lang="hr-HR" sz="1600" dirty="0"/>
          </a:p>
          <a:p>
            <a:pPr algn="just"/>
            <a:r>
              <a:rPr lang="hr-HR" sz="1400" dirty="0"/>
              <a:t>Uzeli smo dva uzorka tla-uzorak 1 i 2. Jedan smo uzeli s površine zemlje žličicom te ga prebacili u staklenu čašu. Za drugi smo uzeli stakleni štapić i izbušili rupicu u zemlji iz posude u kojoj je biljka kako bismo došli do dubljih slojeva zemlje. Zatim smo žlicom podigli dio zemlje i prebacili ga u drugu staklenu čašu.</a:t>
            </a:r>
          </a:p>
          <a:p>
            <a:pPr algn="just"/>
            <a:r>
              <a:rPr lang="hr-HR" sz="1400" dirty="0"/>
              <a:t>Uzorke smo stavili na posebne papire da se suše na zraku kako bi sva vlaga izašla. Nakon 24 sata smo te uzorke usitnjavali u </a:t>
            </a:r>
            <a:r>
              <a:rPr lang="hr-HR" sz="1400" dirty="0" err="1"/>
              <a:t>tarioniku</a:t>
            </a:r>
            <a:r>
              <a:rPr lang="hr-HR" sz="1400" dirty="0"/>
              <a:t> s tučkom (Slika 2.). </a:t>
            </a:r>
          </a:p>
        </p:txBody>
      </p:sp>
      <p:pic>
        <p:nvPicPr>
          <p:cNvPr id="8" name="Slika 7">
            <a:extLst>
              <a:ext uri="{FF2B5EF4-FFF2-40B4-BE49-F238E27FC236}">
                <a16:creationId xmlns:a16="http://schemas.microsoft.com/office/drawing/2014/main" id="{934BF1AC-F6AC-4514-A3E0-78DC5B249516}"/>
              </a:ext>
            </a:extLst>
          </p:cNvPr>
          <p:cNvPicPr>
            <a:picLocks noChangeAspect="1"/>
          </p:cNvPicPr>
          <p:nvPr/>
        </p:nvPicPr>
        <p:blipFill>
          <a:blip r:embed="rId3"/>
          <a:stretch>
            <a:fillRect/>
          </a:stretch>
        </p:blipFill>
        <p:spPr>
          <a:xfrm>
            <a:off x="9387283" y="3052845"/>
            <a:ext cx="2218334" cy="2204469"/>
          </a:xfrm>
          <a:prstGeom prst="rect">
            <a:avLst/>
          </a:prstGeom>
        </p:spPr>
      </p:pic>
    </p:spTree>
    <p:extLst>
      <p:ext uri="{BB962C8B-B14F-4D97-AF65-F5344CB8AC3E}">
        <p14:creationId xmlns:p14="http://schemas.microsoft.com/office/powerpoint/2010/main" val="33620218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niOkvir 1">
            <a:extLst>
              <a:ext uri="{FF2B5EF4-FFF2-40B4-BE49-F238E27FC236}">
                <a16:creationId xmlns:a16="http://schemas.microsoft.com/office/drawing/2014/main" id="{D7FD6A2D-20C0-4555-A92E-F638A68EEBE1}"/>
              </a:ext>
            </a:extLst>
          </p:cNvPr>
          <p:cNvSpPr txBox="1"/>
          <p:nvPr/>
        </p:nvSpPr>
        <p:spPr>
          <a:xfrm>
            <a:off x="92278" y="0"/>
            <a:ext cx="4244829" cy="646331"/>
          </a:xfrm>
          <a:prstGeom prst="rect">
            <a:avLst/>
          </a:prstGeom>
          <a:noFill/>
        </p:spPr>
        <p:txBody>
          <a:bodyPr wrap="square" rtlCol="0">
            <a:spAutoFit/>
          </a:bodyPr>
          <a:lstStyle/>
          <a:p>
            <a:r>
              <a:rPr lang="hr-HR" b="1" dirty="0">
                <a:solidFill>
                  <a:schemeClr val="accent1"/>
                </a:solidFill>
                <a:effectLst>
                  <a:outerShdw blurRad="38100" dist="38100" dir="2700000" algn="tl">
                    <a:srgbClr val="000000">
                      <a:alpha val="43137"/>
                    </a:srgbClr>
                  </a:outerShdw>
                </a:effectLst>
              </a:rPr>
              <a:t>Određivanje pH vrijednosti tla-KEMIJA</a:t>
            </a:r>
            <a:endParaRPr lang="hr-HR" dirty="0">
              <a:solidFill>
                <a:schemeClr val="accent1"/>
              </a:solidFill>
              <a:effectLst>
                <a:outerShdw blurRad="38100" dist="38100" dir="2700000" algn="tl">
                  <a:srgbClr val="000000">
                    <a:alpha val="43137"/>
                  </a:srgbClr>
                </a:outerShdw>
              </a:effectLst>
            </a:endParaRPr>
          </a:p>
          <a:p>
            <a:endParaRPr lang="hr-HR" dirty="0">
              <a:solidFill>
                <a:schemeClr val="accent1"/>
              </a:solidFill>
              <a:effectLst>
                <a:outerShdw blurRad="38100" dist="38100" dir="2700000" algn="tl">
                  <a:srgbClr val="000000">
                    <a:alpha val="43137"/>
                  </a:srgbClr>
                </a:outerShdw>
              </a:effectLst>
            </a:endParaRPr>
          </a:p>
        </p:txBody>
      </p:sp>
      <p:pic>
        <p:nvPicPr>
          <p:cNvPr id="3" name="Picture 4" descr="https://www.profil-klett.hr/sites/default/files/styles/large/public/field/image/prijava-skole/profilosgv_.jpg?itok=JNmrtcAr">
            <a:extLst>
              <a:ext uri="{FF2B5EF4-FFF2-40B4-BE49-F238E27FC236}">
                <a16:creationId xmlns:a16="http://schemas.microsoft.com/office/drawing/2014/main" id="{05BE4D7E-3647-4DF4-B4BF-817BEB28FA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84967" y="75954"/>
            <a:ext cx="1533786" cy="1140753"/>
          </a:xfrm>
          <a:prstGeom prst="rect">
            <a:avLst/>
          </a:prstGeom>
          <a:noFill/>
          <a:extLst>
            <a:ext uri="{909E8E84-426E-40DD-AFC4-6F175D3DCCD1}">
              <a14:hiddenFill xmlns:a14="http://schemas.microsoft.com/office/drawing/2010/main">
                <a:solidFill>
                  <a:srgbClr val="FFFFFF"/>
                </a:solidFill>
              </a14:hiddenFill>
            </a:ext>
          </a:extLst>
        </p:spPr>
      </p:pic>
      <p:sp>
        <p:nvSpPr>
          <p:cNvPr id="4" name="TekstniOkvir 3">
            <a:extLst>
              <a:ext uri="{FF2B5EF4-FFF2-40B4-BE49-F238E27FC236}">
                <a16:creationId xmlns:a16="http://schemas.microsoft.com/office/drawing/2014/main" id="{E2C8EB7A-4911-4571-982F-E822804DBA94}"/>
              </a:ext>
            </a:extLst>
          </p:cNvPr>
          <p:cNvSpPr txBox="1"/>
          <p:nvPr/>
        </p:nvSpPr>
        <p:spPr>
          <a:xfrm>
            <a:off x="0" y="902005"/>
            <a:ext cx="9957732" cy="1815882"/>
          </a:xfrm>
          <a:prstGeom prst="rect">
            <a:avLst/>
          </a:prstGeom>
          <a:noFill/>
        </p:spPr>
        <p:txBody>
          <a:bodyPr wrap="square" rtlCol="0">
            <a:spAutoFit/>
          </a:bodyPr>
          <a:lstStyle/>
          <a:p>
            <a:pPr lvl="0" algn="just"/>
            <a:r>
              <a:rPr lang="hr-HR" sz="1400" dirty="0"/>
              <a:t>Uzorke smo pomiješali s nekoliko mililitara destilirane vode te u </a:t>
            </a:r>
            <a:r>
              <a:rPr lang="hr-HR" sz="1400" dirty="0" err="1"/>
              <a:t>Erlenmeyerovoj</a:t>
            </a:r>
            <a:r>
              <a:rPr lang="hr-HR" sz="1400" dirty="0"/>
              <a:t> tikvici s čepom te snažno mućkali nekoliko minuta (Slika 3.). </a:t>
            </a:r>
          </a:p>
          <a:p>
            <a:pPr algn="just"/>
            <a:r>
              <a:rPr lang="hr-HR" sz="1400" dirty="0"/>
              <a:t>Ostavili smo smjese da se </a:t>
            </a:r>
            <a:r>
              <a:rPr lang="hr-HR" sz="1400" dirty="0" err="1"/>
              <a:t>sedimentiraju</a:t>
            </a:r>
            <a:r>
              <a:rPr lang="hr-HR" sz="1400" dirty="0"/>
              <a:t> pa smo ih dekantirali u nove staklene čaše. Zatim smo svaku otopinu kroz lijevak profiltrirali prvo kroz filter papir krupnijih rupica u novu </a:t>
            </a:r>
            <a:r>
              <a:rPr lang="hr-HR" sz="1400" dirty="0" err="1"/>
              <a:t>Erlenmeyerovu</a:t>
            </a:r>
            <a:r>
              <a:rPr lang="hr-HR" sz="1400" dirty="0"/>
              <a:t> tikvicu (Slika 4.) pa zatim kroz onaj sa sitnijim rupicama (Slika 5.). Zatim smo uzorke razdijelili u tri epruvete (ukupno 6 epruveta). Uzeli smo uzorak vode iz posudice kojom se zalijevala biljka i nazvali ga Uzorak 3. Uzorak 3 smo direktno testirali razdijelivši ga u tri epruvete. Sve epruvete su testirane s ukupno četiri indikatora: </a:t>
            </a:r>
            <a:r>
              <a:rPr lang="hr-HR" sz="1400" dirty="0" err="1"/>
              <a:t>metiloranžom</a:t>
            </a:r>
            <a:r>
              <a:rPr lang="hr-HR" sz="1400" dirty="0"/>
              <a:t>, </a:t>
            </a:r>
            <a:r>
              <a:rPr lang="hr-HR" sz="1400" dirty="0" err="1"/>
              <a:t>fenolftaleinom</a:t>
            </a:r>
            <a:r>
              <a:rPr lang="hr-HR" sz="1400" dirty="0"/>
              <a:t>, univerzalnim indikatorskim papirićem i sokom crvenog kupusa.</a:t>
            </a:r>
          </a:p>
          <a:p>
            <a:pPr lvl="0" algn="just"/>
            <a:endParaRPr lang="hr-HR" sz="1400" dirty="0"/>
          </a:p>
        </p:txBody>
      </p:sp>
      <p:pic>
        <p:nvPicPr>
          <p:cNvPr id="6" name="Slika 5">
            <a:extLst>
              <a:ext uri="{FF2B5EF4-FFF2-40B4-BE49-F238E27FC236}">
                <a16:creationId xmlns:a16="http://schemas.microsoft.com/office/drawing/2014/main" id="{816B04B4-51B7-4E01-ABFB-EDE4D975600C}"/>
              </a:ext>
            </a:extLst>
          </p:cNvPr>
          <p:cNvPicPr>
            <a:picLocks noChangeAspect="1"/>
          </p:cNvPicPr>
          <p:nvPr/>
        </p:nvPicPr>
        <p:blipFill>
          <a:blip r:embed="rId3"/>
          <a:stretch>
            <a:fillRect/>
          </a:stretch>
        </p:blipFill>
        <p:spPr>
          <a:xfrm>
            <a:off x="131813" y="2892174"/>
            <a:ext cx="2550254" cy="2210220"/>
          </a:xfrm>
          <a:prstGeom prst="rect">
            <a:avLst/>
          </a:prstGeom>
        </p:spPr>
      </p:pic>
      <p:pic>
        <p:nvPicPr>
          <p:cNvPr id="7" name="Slika 6">
            <a:extLst>
              <a:ext uri="{FF2B5EF4-FFF2-40B4-BE49-F238E27FC236}">
                <a16:creationId xmlns:a16="http://schemas.microsoft.com/office/drawing/2014/main" id="{91FEA55F-96C4-41B3-8979-A1C8D7B9F556}"/>
              </a:ext>
            </a:extLst>
          </p:cNvPr>
          <p:cNvPicPr>
            <a:picLocks noChangeAspect="1"/>
          </p:cNvPicPr>
          <p:nvPr/>
        </p:nvPicPr>
        <p:blipFill rotWithShape="1">
          <a:blip r:embed="rId4"/>
          <a:srcRect t="3054"/>
          <a:stretch/>
        </p:blipFill>
        <p:spPr>
          <a:xfrm>
            <a:off x="2929149" y="2973561"/>
            <a:ext cx="4799289" cy="2128833"/>
          </a:xfrm>
          <a:prstGeom prst="rect">
            <a:avLst/>
          </a:prstGeom>
        </p:spPr>
      </p:pic>
      <p:pic>
        <p:nvPicPr>
          <p:cNvPr id="8" name="Slika 7">
            <a:extLst>
              <a:ext uri="{FF2B5EF4-FFF2-40B4-BE49-F238E27FC236}">
                <a16:creationId xmlns:a16="http://schemas.microsoft.com/office/drawing/2014/main" id="{CF4E243D-9C18-486D-9E8E-33F05C7D6D09}"/>
              </a:ext>
            </a:extLst>
          </p:cNvPr>
          <p:cNvPicPr>
            <a:picLocks noChangeAspect="1"/>
          </p:cNvPicPr>
          <p:nvPr/>
        </p:nvPicPr>
        <p:blipFill>
          <a:blip r:embed="rId5"/>
          <a:stretch>
            <a:fillRect/>
          </a:stretch>
        </p:blipFill>
        <p:spPr>
          <a:xfrm>
            <a:off x="8015056" y="2442588"/>
            <a:ext cx="1942676" cy="2842203"/>
          </a:xfrm>
          <a:prstGeom prst="rect">
            <a:avLst/>
          </a:prstGeom>
        </p:spPr>
      </p:pic>
    </p:spTree>
    <p:extLst>
      <p:ext uri="{BB962C8B-B14F-4D97-AF65-F5344CB8AC3E}">
        <p14:creationId xmlns:p14="http://schemas.microsoft.com/office/powerpoint/2010/main" val="2175750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niOkvir 1">
            <a:extLst>
              <a:ext uri="{FF2B5EF4-FFF2-40B4-BE49-F238E27FC236}">
                <a16:creationId xmlns:a16="http://schemas.microsoft.com/office/drawing/2014/main" id="{D7FD6A2D-20C0-4555-A92E-F638A68EEBE1}"/>
              </a:ext>
            </a:extLst>
          </p:cNvPr>
          <p:cNvSpPr txBox="1"/>
          <p:nvPr/>
        </p:nvSpPr>
        <p:spPr>
          <a:xfrm>
            <a:off x="92278" y="0"/>
            <a:ext cx="4244829" cy="646331"/>
          </a:xfrm>
          <a:prstGeom prst="rect">
            <a:avLst/>
          </a:prstGeom>
          <a:noFill/>
        </p:spPr>
        <p:txBody>
          <a:bodyPr wrap="square" rtlCol="0">
            <a:spAutoFit/>
          </a:bodyPr>
          <a:lstStyle/>
          <a:p>
            <a:r>
              <a:rPr lang="hr-HR" b="1" dirty="0">
                <a:solidFill>
                  <a:schemeClr val="accent1"/>
                </a:solidFill>
                <a:effectLst>
                  <a:outerShdw blurRad="38100" dist="38100" dir="2700000" algn="tl">
                    <a:srgbClr val="000000">
                      <a:alpha val="43137"/>
                    </a:srgbClr>
                  </a:outerShdw>
                </a:effectLst>
              </a:rPr>
              <a:t>Određivanje pH vrijednosti tla-KEMIJA</a:t>
            </a:r>
            <a:endParaRPr lang="hr-HR" dirty="0">
              <a:solidFill>
                <a:schemeClr val="accent1"/>
              </a:solidFill>
              <a:effectLst>
                <a:outerShdw blurRad="38100" dist="38100" dir="2700000" algn="tl">
                  <a:srgbClr val="000000">
                    <a:alpha val="43137"/>
                  </a:srgbClr>
                </a:outerShdw>
              </a:effectLst>
            </a:endParaRPr>
          </a:p>
          <a:p>
            <a:endParaRPr lang="hr-HR" dirty="0">
              <a:solidFill>
                <a:schemeClr val="accent1"/>
              </a:solidFill>
              <a:effectLst>
                <a:outerShdw blurRad="38100" dist="38100" dir="2700000" algn="tl">
                  <a:srgbClr val="000000">
                    <a:alpha val="43137"/>
                  </a:srgbClr>
                </a:outerShdw>
              </a:effectLst>
            </a:endParaRPr>
          </a:p>
        </p:txBody>
      </p:sp>
      <p:sp>
        <p:nvSpPr>
          <p:cNvPr id="4" name="TekstniOkvir 3">
            <a:extLst>
              <a:ext uri="{FF2B5EF4-FFF2-40B4-BE49-F238E27FC236}">
                <a16:creationId xmlns:a16="http://schemas.microsoft.com/office/drawing/2014/main" id="{E2C8EB7A-4911-4571-982F-E822804DBA94}"/>
              </a:ext>
            </a:extLst>
          </p:cNvPr>
          <p:cNvSpPr txBox="1"/>
          <p:nvPr/>
        </p:nvSpPr>
        <p:spPr>
          <a:xfrm>
            <a:off x="-1" y="469879"/>
            <a:ext cx="11610363" cy="2585323"/>
          </a:xfrm>
          <a:prstGeom prst="rect">
            <a:avLst/>
          </a:prstGeom>
          <a:noFill/>
        </p:spPr>
        <p:txBody>
          <a:bodyPr wrap="square" rtlCol="0">
            <a:spAutoFit/>
          </a:bodyPr>
          <a:lstStyle/>
          <a:p>
            <a:pPr lvl="1"/>
            <a:r>
              <a:rPr lang="hr-HR" sz="1600" b="1" dirty="0"/>
              <a:t>2.2 Testiranje</a:t>
            </a:r>
          </a:p>
          <a:p>
            <a:pPr lvl="1"/>
            <a:endParaRPr lang="hr-HR" sz="1600" dirty="0"/>
          </a:p>
          <a:p>
            <a:r>
              <a:rPr lang="hr-HR" sz="1600" b="1" dirty="0"/>
              <a:t>2.2.1 Uzorak 1 </a:t>
            </a:r>
          </a:p>
          <a:p>
            <a:endParaRPr lang="hr-HR" sz="1600" dirty="0"/>
          </a:p>
          <a:p>
            <a:pPr algn="just"/>
            <a:r>
              <a:rPr lang="hr-HR" sz="1400" dirty="0"/>
              <a:t>Uzorak 1 s otopinom zemlje s površine smo, kako je rečeno, razdijelili u tri epruvete (Slika 6.). U prvu epruvetu smo dodali kap </a:t>
            </a:r>
            <a:r>
              <a:rPr lang="hr-HR" sz="1400" dirty="0" err="1"/>
              <a:t>metiloranža</a:t>
            </a:r>
            <a:r>
              <a:rPr lang="hr-HR" sz="1400" dirty="0"/>
              <a:t>, koji je indikator za kiseline. Boja otopine je postala žuto-narančasta. Nakon toga smo u iduću epruvetu s uzorkom dodali kap </a:t>
            </a:r>
            <a:r>
              <a:rPr lang="hr-HR" sz="1400" dirty="0" err="1"/>
              <a:t>fenolftaleina</a:t>
            </a:r>
            <a:r>
              <a:rPr lang="hr-HR" sz="1400" dirty="0"/>
              <a:t>, indikatora za lužine. Otopina se zamutila uz bijeli talog koji je kasnije nestao. Nakon toga smo otopinu u trećoj epruveti testirali i na univerzalni indikatorski papir koji je pokazao vrijednost 8. Na slici 7. je prikazan rezultat tih testiranja. Crveni kupus je inače prirodno ljubičaste boje, a dobar je indikator jer mijenja boju, primjerice, ako ga jedemo na salatu i dodamo octa, on postaje ružičasto-crvene boje, a ako ga ispiremo vodom, može postati i plave boje. Djeluje kao univerzalni indikator, samo on ima rok trajanja za razliku od onih kupovnih indikatora. U usporedbi sa kontrolnim epruvetama koje su sadržavale samo destiliranu vodu, nije bilo prevelikih odstupanja (Slika 8.). Vrijednost pH je bila 7, a otopina sa sokom kupusa je bila malo slabije boje, bez nijansi plave. </a:t>
            </a:r>
            <a:endParaRPr lang="hr-HR" dirty="0"/>
          </a:p>
        </p:txBody>
      </p:sp>
      <p:pic>
        <p:nvPicPr>
          <p:cNvPr id="6" name="Slika 5">
            <a:extLst>
              <a:ext uri="{FF2B5EF4-FFF2-40B4-BE49-F238E27FC236}">
                <a16:creationId xmlns:a16="http://schemas.microsoft.com/office/drawing/2014/main" id="{C9EA8CD0-4185-473E-B0F1-19D13A32CD6B}"/>
              </a:ext>
            </a:extLst>
          </p:cNvPr>
          <p:cNvPicPr>
            <a:picLocks noChangeAspect="1"/>
          </p:cNvPicPr>
          <p:nvPr/>
        </p:nvPicPr>
        <p:blipFill>
          <a:blip r:embed="rId2"/>
          <a:stretch>
            <a:fillRect/>
          </a:stretch>
        </p:blipFill>
        <p:spPr>
          <a:xfrm>
            <a:off x="90093" y="3174369"/>
            <a:ext cx="2961315" cy="2049597"/>
          </a:xfrm>
          <a:prstGeom prst="rect">
            <a:avLst/>
          </a:prstGeom>
        </p:spPr>
      </p:pic>
      <p:pic>
        <p:nvPicPr>
          <p:cNvPr id="7" name="Slika 6">
            <a:extLst>
              <a:ext uri="{FF2B5EF4-FFF2-40B4-BE49-F238E27FC236}">
                <a16:creationId xmlns:a16="http://schemas.microsoft.com/office/drawing/2014/main" id="{02FF9774-E51D-4A77-B4C2-F4839B978A4F}"/>
              </a:ext>
            </a:extLst>
          </p:cNvPr>
          <p:cNvPicPr>
            <a:picLocks noChangeAspect="1"/>
          </p:cNvPicPr>
          <p:nvPr/>
        </p:nvPicPr>
        <p:blipFill rotWithShape="1">
          <a:blip r:embed="rId3"/>
          <a:srcRect l="9323" t="3163" r="5716" b="2709"/>
          <a:stretch/>
        </p:blipFill>
        <p:spPr>
          <a:xfrm>
            <a:off x="3051408" y="3217381"/>
            <a:ext cx="4051882" cy="2006585"/>
          </a:xfrm>
          <a:prstGeom prst="rect">
            <a:avLst/>
          </a:prstGeom>
        </p:spPr>
      </p:pic>
      <p:pic>
        <p:nvPicPr>
          <p:cNvPr id="8" name="Slika 7">
            <a:extLst>
              <a:ext uri="{FF2B5EF4-FFF2-40B4-BE49-F238E27FC236}">
                <a16:creationId xmlns:a16="http://schemas.microsoft.com/office/drawing/2014/main" id="{27CFC61F-6338-44D0-BFF9-342303B1350E}"/>
              </a:ext>
            </a:extLst>
          </p:cNvPr>
          <p:cNvPicPr>
            <a:picLocks noChangeAspect="1"/>
          </p:cNvPicPr>
          <p:nvPr/>
        </p:nvPicPr>
        <p:blipFill>
          <a:blip r:embed="rId4"/>
          <a:stretch>
            <a:fillRect/>
          </a:stretch>
        </p:blipFill>
        <p:spPr>
          <a:xfrm>
            <a:off x="7103290" y="3525398"/>
            <a:ext cx="4469916" cy="1698568"/>
          </a:xfrm>
          <a:prstGeom prst="rect">
            <a:avLst/>
          </a:prstGeom>
        </p:spPr>
      </p:pic>
    </p:spTree>
    <p:extLst>
      <p:ext uri="{BB962C8B-B14F-4D97-AF65-F5344CB8AC3E}">
        <p14:creationId xmlns:p14="http://schemas.microsoft.com/office/powerpoint/2010/main" val="35663949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niOkvir 1">
            <a:extLst>
              <a:ext uri="{FF2B5EF4-FFF2-40B4-BE49-F238E27FC236}">
                <a16:creationId xmlns:a16="http://schemas.microsoft.com/office/drawing/2014/main" id="{D7FD6A2D-20C0-4555-A92E-F638A68EEBE1}"/>
              </a:ext>
            </a:extLst>
          </p:cNvPr>
          <p:cNvSpPr txBox="1"/>
          <p:nvPr/>
        </p:nvSpPr>
        <p:spPr>
          <a:xfrm>
            <a:off x="92278" y="0"/>
            <a:ext cx="4244829" cy="646331"/>
          </a:xfrm>
          <a:prstGeom prst="rect">
            <a:avLst/>
          </a:prstGeom>
          <a:noFill/>
        </p:spPr>
        <p:txBody>
          <a:bodyPr wrap="square" rtlCol="0">
            <a:spAutoFit/>
          </a:bodyPr>
          <a:lstStyle/>
          <a:p>
            <a:r>
              <a:rPr lang="hr-HR" b="1" dirty="0">
                <a:solidFill>
                  <a:schemeClr val="accent1"/>
                </a:solidFill>
                <a:effectLst>
                  <a:outerShdw blurRad="38100" dist="38100" dir="2700000" algn="tl">
                    <a:srgbClr val="000000">
                      <a:alpha val="43137"/>
                    </a:srgbClr>
                  </a:outerShdw>
                </a:effectLst>
              </a:rPr>
              <a:t>Određivanje pH vrijednosti tla-KEMIJA</a:t>
            </a:r>
            <a:endParaRPr lang="hr-HR" dirty="0">
              <a:solidFill>
                <a:schemeClr val="accent1"/>
              </a:solidFill>
              <a:effectLst>
                <a:outerShdw blurRad="38100" dist="38100" dir="2700000" algn="tl">
                  <a:srgbClr val="000000">
                    <a:alpha val="43137"/>
                  </a:srgbClr>
                </a:outerShdw>
              </a:effectLst>
            </a:endParaRPr>
          </a:p>
          <a:p>
            <a:endParaRPr lang="hr-HR" dirty="0">
              <a:solidFill>
                <a:schemeClr val="accent1"/>
              </a:solidFill>
              <a:effectLst>
                <a:outerShdw blurRad="38100" dist="38100" dir="2700000" algn="tl">
                  <a:srgbClr val="000000">
                    <a:alpha val="43137"/>
                  </a:srgbClr>
                </a:outerShdw>
              </a:effectLst>
            </a:endParaRPr>
          </a:p>
        </p:txBody>
      </p:sp>
      <p:sp>
        <p:nvSpPr>
          <p:cNvPr id="4" name="TekstniOkvir 3">
            <a:extLst>
              <a:ext uri="{FF2B5EF4-FFF2-40B4-BE49-F238E27FC236}">
                <a16:creationId xmlns:a16="http://schemas.microsoft.com/office/drawing/2014/main" id="{E2C8EB7A-4911-4571-982F-E822804DBA94}"/>
              </a:ext>
            </a:extLst>
          </p:cNvPr>
          <p:cNvSpPr txBox="1"/>
          <p:nvPr/>
        </p:nvSpPr>
        <p:spPr>
          <a:xfrm>
            <a:off x="0" y="1012530"/>
            <a:ext cx="10947633" cy="738664"/>
          </a:xfrm>
          <a:prstGeom prst="rect">
            <a:avLst/>
          </a:prstGeom>
          <a:noFill/>
        </p:spPr>
        <p:txBody>
          <a:bodyPr wrap="square" rtlCol="0">
            <a:spAutoFit/>
          </a:bodyPr>
          <a:lstStyle/>
          <a:p>
            <a:pPr lvl="1" algn="just"/>
            <a:r>
              <a:rPr lang="hr-HR" sz="1400" dirty="0"/>
              <a:t>Za kraj smo u epruvetu s Uzorkom 1 dodali nekoliko kapi soka crvenog kupusa koji je pokazao tamno ljubičasto-plavo obojenje (Slika 9.). Svi testirani indikatori upućuju u to da je otopina s našim uzorkom tla blago lužnata i da pH iznosi 8. Slika 10. prikazuje obojenost skale pH za univerzalni indikatorski papirić koja nam je služila za očitavanje vrijednosti pH.</a:t>
            </a:r>
          </a:p>
        </p:txBody>
      </p:sp>
      <p:pic>
        <p:nvPicPr>
          <p:cNvPr id="10" name="Slika 9">
            <a:extLst>
              <a:ext uri="{FF2B5EF4-FFF2-40B4-BE49-F238E27FC236}">
                <a16:creationId xmlns:a16="http://schemas.microsoft.com/office/drawing/2014/main" id="{FB53D513-2F2B-41E6-A13C-255D170CD3C8}"/>
              </a:ext>
            </a:extLst>
          </p:cNvPr>
          <p:cNvPicPr>
            <a:picLocks noChangeAspect="1"/>
          </p:cNvPicPr>
          <p:nvPr/>
        </p:nvPicPr>
        <p:blipFill rotWithShape="1">
          <a:blip r:embed="rId2"/>
          <a:srcRect b="3494"/>
          <a:stretch/>
        </p:blipFill>
        <p:spPr>
          <a:xfrm>
            <a:off x="486561" y="2294246"/>
            <a:ext cx="5017632" cy="2424855"/>
          </a:xfrm>
          <a:prstGeom prst="rect">
            <a:avLst/>
          </a:prstGeom>
        </p:spPr>
      </p:pic>
      <p:pic>
        <p:nvPicPr>
          <p:cNvPr id="3" name="Slika 2">
            <a:extLst>
              <a:ext uri="{FF2B5EF4-FFF2-40B4-BE49-F238E27FC236}">
                <a16:creationId xmlns:a16="http://schemas.microsoft.com/office/drawing/2014/main" id="{C61B9C0F-A031-47E5-BEE1-999A74D96D7E}"/>
              </a:ext>
            </a:extLst>
          </p:cNvPr>
          <p:cNvPicPr>
            <a:picLocks noChangeAspect="1"/>
          </p:cNvPicPr>
          <p:nvPr/>
        </p:nvPicPr>
        <p:blipFill>
          <a:blip r:embed="rId3"/>
          <a:stretch>
            <a:fillRect/>
          </a:stretch>
        </p:blipFill>
        <p:spPr>
          <a:xfrm>
            <a:off x="7058679" y="2138899"/>
            <a:ext cx="2974589" cy="2424855"/>
          </a:xfrm>
          <a:prstGeom prst="rect">
            <a:avLst/>
          </a:prstGeom>
        </p:spPr>
      </p:pic>
    </p:spTree>
    <p:extLst>
      <p:ext uri="{BB962C8B-B14F-4D97-AF65-F5344CB8AC3E}">
        <p14:creationId xmlns:p14="http://schemas.microsoft.com/office/powerpoint/2010/main" val="3766573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niOkvir 1">
            <a:extLst>
              <a:ext uri="{FF2B5EF4-FFF2-40B4-BE49-F238E27FC236}">
                <a16:creationId xmlns:a16="http://schemas.microsoft.com/office/drawing/2014/main" id="{D7FD6A2D-20C0-4555-A92E-F638A68EEBE1}"/>
              </a:ext>
            </a:extLst>
          </p:cNvPr>
          <p:cNvSpPr txBox="1"/>
          <p:nvPr/>
        </p:nvSpPr>
        <p:spPr>
          <a:xfrm>
            <a:off x="92278" y="0"/>
            <a:ext cx="4244829" cy="646331"/>
          </a:xfrm>
          <a:prstGeom prst="rect">
            <a:avLst/>
          </a:prstGeom>
          <a:noFill/>
        </p:spPr>
        <p:txBody>
          <a:bodyPr wrap="square" rtlCol="0">
            <a:spAutoFit/>
          </a:bodyPr>
          <a:lstStyle/>
          <a:p>
            <a:r>
              <a:rPr lang="hr-HR" b="1" dirty="0">
                <a:solidFill>
                  <a:schemeClr val="accent1"/>
                </a:solidFill>
                <a:effectLst>
                  <a:outerShdw blurRad="38100" dist="38100" dir="2700000" algn="tl">
                    <a:srgbClr val="000000">
                      <a:alpha val="43137"/>
                    </a:srgbClr>
                  </a:outerShdw>
                </a:effectLst>
              </a:rPr>
              <a:t>Određivanje pH vrijednosti tla-KEMIJA</a:t>
            </a:r>
            <a:endParaRPr lang="hr-HR" dirty="0">
              <a:solidFill>
                <a:schemeClr val="accent1"/>
              </a:solidFill>
              <a:effectLst>
                <a:outerShdw blurRad="38100" dist="38100" dir="2700000" algn="tl">
                  <a:srgbClr val="000000">
                    <a:alpha val="43137"/>
                  </a:srgbClr>
                </a:outerShdw>
              </a:effectLst>
            </a:endParaRPr>
          </a:p>
          <a:p>
            <a:endParaRPr lang="hr-HR" dirty="0">
              <a:solidFill>
                <a:schemeClr val="accent1"/>
              </a:solidFill>
              <a:effectLst>
                <a:outerShdw blurRad="38100" dist="38100" dir="2700000" algn="tl">
                  <a:srgbClr val="000000">
                    <a:alpha val="43137"/>
                  </a:srgbClr>
                </a:outerShdw>
              </a:effectLst>
            </a:endParaRPr>
          </a:p>
        </p:txBody>
      </p:sp>
      <p:sp>
        <p:nvSpPr>
          <p:cNvPr id="4" name="TekstniOkvir 3">
            <a:extLst>
              <a:ext uri="{FF2B5EF4-FFF2-40B4-BE49-F238E27FC236}">
                <a16:creationId xmlns:a16="http://schemas.microsoft.com/office/drawing/2014/main" id="{E2C8EB7A-4911-4571-982F-E822804DBA94}"/>
              </a:ext>
            </a:extLst>
          </p:cNvPr>
          <p:cNvSpPr txBox="1"/>
          <p:nvPr/>
        </p:nvSpPr>
        <p:spPr>
          <a:xfrm>
            <a:off x="0" y="484023"/>
            <a:ext cx="10947633" cy="1661993"/>
          </a:xfrm>
          <a:prstGeom prst="rect">
            <a:avLst/>
          </a:prstGeom>
          <a:noFill/>
        </p:spPr>
        <p:txBody>
          <a:bodyPr wrap="square" rtlCol="0">
            <a:spAutoFit/>
          </a:bodyPr>
          <a:lstStyle/>
          <a:p>
            <a:r>
              <a:rPr lang="hr-HR" sz="1600" b="1" dirty="0"/>
              <a:t>2.2.2. Uzorak 2</a:t>
            </a:r>
          </a:p>
          <a:p>
            <a:endParaRPr lang="hr-HR" sz="1600" dirty="0"/>
          </a:p>
          <a:p>
            <a:pPr algn="just"/>
            <a:r>
              <a:rPr lang="hr-HR" sz="1400" dirty="0"/>
              <a:t>Uzorak 2 iz dubljih slojeva posudice smo također tretirali na način kao što je opisan kod Uzorka 1. Također smo razdijelili u tri epruvete i testirali na iste indikatore. Mislili smo da će se pH tla iz dubljih slojeva posudice razlikovati od površinskog uzorka i biti lužnatiji. Kod soka crvenog kupusa, došlo je do svijetlije ljubičaste boje nego u prvom uzorku, što znači da je pH možda 6. Međutim, ostali indikatori nisu pokazali značajnije promjene. Univerzalni indikatorski papirić je bilo teško očitati jer su sve nijanse dosta slične, ali pretpostavljamo da je 7.  Sve je također popraćeno fotografijama (Slike 11.-14.).</a:t>
            </a:r>
          </a:p>
        </p:txBody>
      </p:sp>
      <p:pic>
        <p:nvPicPr>
          <p:cNvPr id="5" name="Slika 4">
            <a:extLst>
              <a:ext uri="{FF2B5EF4-FFF2-40B4-BE49-F238E27FC236}">
                <a16:creationId xmlns:a16="http://schemas.microsoft.com/office/drawing/2014/main" id="{580BB886-AFE4-48E5-84BF-FDEE3A379877}"/>
              </a:ext>
            </a:extLst>
          </p:cNvPr>
          <p:cNvPicPr>
            <a:picLocks noChangeAspect="1"/>
          </p:cNvPicPr>
          <p:nvPr/>
        </p:nvPicPr>
        <p:blipFill>
          <a:blip r:embed="rId2"/>
          <a:stretch>
            <a:fillRect/>
          </a:stretch>
        </p:blipFill>
        <p:spPr>
          <a:xfrm>
            <a:off x="96474" y="2161452"/>
            <a:ext cx="3850548" cy="1936192"/>
          </a:xfrm>
          <a:prstGeom prst="rect">
            <a:avLst/>
          </a:prstGeom>
        </p:spPr>
      </p:pic>
      <p:pic>
        <p:nvPicPr>
          <p:cNvPr id="6" name="Slika 5">
            <a:extLst>
              <a:ext uri="{FF2B5EF4-FFF2-40B4-BE49-F238E27FC236}">
                <a16:creationId xmlns:a16="http://schemas.microsoft.com/office/drawing/2014/main" id="{CB174E53-EA55-4D8A-8566-C92CA52371B4}"/>
              </a:ext>
            </a:extLst>
          </p:cNvPr>
          <p:cNvPicPr>
            <a:picLocks noChangeAspect="1"/>
          </p:cNvPicPr>
          <p:nvPr/>
        </p:nvPicPr>
        <p:blipFill>
          <a:blip r:embed="rId3"/>
          <a:stretch>
            <a:fillRect/>
          </a:stretch>
        </p:blipFill>
        <p:spPr>
          <a:xfrm>
            <a:off x="4015031" y="2161452"/>
            <a:ext cx="2917569" cy="2385216"/>
          </a:xfrm>
          <a:prstGeom prst="rect">
            <a:avLst/>
          </a:prstGeom>
        </p:spPr>
      </p:pic>
      <p:pic>
        <p:nvPicPr>
          <p:cNvPr id="7" name="Slika 6">
            <a:extLst>
              <a:ext uri="{FF2B5EF4-FFF2-40B4-BE49-F238E27FC236}">
                <a16:creationId xmlns:a16="http://schemas.microsoft.com/office/drawing/2014/main" id="{8F0F6A08-4551-4D7A-AD9B-BEAFB80BA9FC}"/>
              </a:ext>
            </a:extLst>
          </p:cNvPr>
          <p:cNvPicPr>
            <a:picLocks noChangeAspect="1"/>
          </p:cNvPicPr>
          <p:nvPr/>
        </p:nvPicPr>
        <p:blipFill>
          <a:blip r:embed="rId4"/>
          <a:stretch>
            <a:fillRect/>
          </a:stretch>
        </p:blipFill>
        <p:spPr>
          <a:xfrm>
            <a:off x="7000609" y="2146016"/>
            <a:ext cx="4268017" cy="3075483"/>
          </a:xfrm>
          <a:prstGeom prst="rect">
            <a:avLst/>
          </a:prstGeom>
        </p:spPr>
      </p:pic>
      <p:pic>
        <p:nvPicPr>
          <p:cNvPr id="8" name="Slika 7">
            <a:extLst>
              <a:ext uri="{FF2B5EF4-FFF2-40B4-BE49-F238E27FC236}">
                <a16:creationId xmlns:a16="http://schemas.microsoft.com/office/drawing/2014/main" id="{F1628500-576F-4C44-8FE9-D8D4447A96C4}"/>
              </a:ext>
            </a:extLst>
          </p:cNvPr>
          <p:cNvPicPr>
            <a:picLocks noChangeAspect="1"/>
          </p:cNvPicPr>
          <p:nvPr/>
        </p:nvPicPr>
        <p:blipFill>
          <a:blip r:embed="rId5"/>
          <a:stretch>
            <a:fillRect/>
          </a:stretch>
        </p:blipFill>
        <p:spPr>
          <a:xfrm>
            <a:off x="92279" y="4172207"/>
            <a:ext cx="2650922" cy="2506063"/>
          </a:xfrm>
          <a:prstGeom prst="rect">
            <a:avLst/>
          </a:prstGeom>
        </p:spPr>
      </p:pic>
    </p:spTree>
    <p:extLst>
      <p:ext uri="{BB962C8B-B14F-4D97-AF65-F5344CB8AC3E}">
        <p14:creationId xmlns:p14="http://schemas.microsoft.com/office/powerpoint/2010/main" val="4252434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niOkvir 1">
            <a:extLst>
              <a:ext uri="{FF2B5EF4-FFF2-40B4-BE49-F238E27FC236}">
                <a16:creationId xmlns:a16="http://schemas.microsoft.com/office/drawing/2014/main" id="{D7FD6A2D-20C0-4555-A92E-F638A68EEBE1}"/>
              </a:ext>
            </a:extLst>
          </p:cNvPr>
          <p:cNvSpPr txBox="1"/>
          <p:nvPr/>
        </p:nvSpPr>
        <p:spPr>
          <a:xfrm>
            <a:off x="92278" y="0"/>
            <a:ext cx="4244829" cy="646331"/>
          </a:xfrm>
          <a:prstGeom prst="rect">
            <a:avLst/>
          </a:prstGeom>
          <a:noFill/>
        </p:spPr>
        <p:txBody>
          <a:bodyPr wrap="square" rtlCol="0">
            <a:spAutoFit/>
          </a:bodyPr>
          <a:lstStyle/>
          <a:p>
            <a:r>
              <a:rPr lang="hr-HR" b="1" dirty="0">
                <a:solidFill>
                  <a:schemeClr val="accent1"/>
                </a:solidFill>
                <a:effectLst>
                  <a:outerShdw blurRad="38100" dist="38100" dir="2700000" algn="tl">
                    <a:srgbClr val="000000">
                      <a:alpha val="43137"/>
                    </a:srgbClr>
                  </a:outerShdw>
                </a:effectLst>
              </a:rPr>
              <a:t>Određivanje pH vrijednosti tla-KEMIJA</a:t>
            </a:r>
            <a:endParaRPr lang="hr-HR" dirty="0">
              <a:solidFill>
                <a:schemeClr val="accent1"/>
              </a:solidFill>
              <a:effectLst>
                <a:outerShdw blurRad="38100" dist="38100" dir="2700000" algn="tl">
                  <a:srgbClr val="000000">
                    <a:alpha val="43137"/>
                  </a:srgbClr>
                </a:outerShdw>
              </a:effectLst>
            </a:endParaRPr>
          </a:p>
          <a:p>
            <a:endParaRPr lang="hr-HR" dirty="0">
              <a:solidFill>
                <a:schemeClr val="accent1"/>
              </a:solidFill>
              <a:effectLst>
                <a:outerShdw blurRad="38100" dist="38100" dir="2700000" algn="tl">
                  <a:srgbClr val="000000">
                    <a:alpha val="43137"/>
                  </a:srgbClr>
                </a:outerShdw>
              </a:effectLst>
            </a:endParaRPr>
          </a:p>
        </p:txBody>
      </p:sp>
      <p:sp>
        <p:nvSpPr>
          <p:cNvPr id="4" name="TekstniOkvir 3">
            <a:extLst>
              <a:ext uri="{FF2B5EF4-FFF2-40B4-BE49-F238E27FC236}">
                <a16:creationId xmlns:a16="http://schemas.microsoft.com/office/drawing/2014/main" id="{E2C8EB7A-4911-4571-982F-E822804DBA94}"/>
              </a:ext>
            </a:extLst>
          </p:cNvPr>
          <p:cNvSpPr txBox="1"/>
          <p:nvPr/>
        </p:nvSpPr>
        <p:spPr>
          <a:xfrm>
            <a:off x="0" y="484023"/>
            <a:ext cx="10947633" cy="1446550"/>
          </a:xfrm>
          <a:prstGeom prst="rect">
            <a:avLst/>
          </a:prstGeom>
          <a:noFill/>
        </p:spPr>
        <p:txBody>
          <a:bodyPr wrap="square" rtlCol="0">
            <a:spAutoFit/>
          </a:bodyPr>
          <a:lstStyle/>
          <a:p>
            <a:r>
              <a:rPr lang="hr-HR" sz="1600" b="1" dirty="0"/>
              <a:t>2.2.3. Uzorak 3</a:t>
            </a:r>
          </a:p>
          <a:p>
            <a:endParaRPr lang="hr-HR" sz="1600" dirty="0"/>
          </a:p>
          <a:p>
            <a:pPr algn="just"/>
            <a:r>
              <a:rPr lang="hr-HR" sz="1400" dirty="0"/>
              <a:t>Uzorak 3 je bila voda iz posudice koja je imala doticaj za zrakom. Testirana je na sva četiri indikatora, a pH je bila 8 ili 9. Najjasnija reakcija se vidjela dodavanjem soka kupusa koji je ovaj puta poplavio, što je znak da je otopina blago lužnata. Na idućoj fotografiji se vide rezultati testiranja s </a:t>
            </a:r>
            <a:r>
              <a:rPr lang="hr-HR" sz="1400" dirty="0" err="1"/>
              <a:t>metiloranžom</a:t>
            </a:r>
            <a:r>
              <a:rPr lang="hr-HR" sz="1400" dirty="0"/>
              <a:t> (Slika 15.), a na ostalim fotografijama rezultat koji nas je najviše iznenadio, testiranje sokom crvenog kupusa i s univerzalnim indikatorskim papirićem (Slika 16. i 17.)</a:t>
            </a:r>
          </a:p>
        </p:txBody>
      </p:sp>
      <p:pic>
        <p:nvPicPr>
          <p:cNvPr id="3" name="Slika 2">
            <a:extLst>
              <a:ext uri="{FF2B5EF4-FFF2-40B4-BE49-F238E27FC236}">
                <a16:creationId xmlns:a16="http://schemas.microsoft.com/office/drawing/2014/main" id="{ECCF4BEE-6C95-4B8F-8C62-F602B7282FA6}"/>
              </a:ext>
            </a:extLst>
          </p:cNvPr>
          <p:cNvPicPr>
            <a:picLocks noChangeAspect="1"/>
          </p:cNvPicPr>
          <p:nvPr/>
        </p:nvPicPr>
        <p:blipFill>
          <a:blip r:embed="rId2"/>
          <a:stretch>
            <a:fillRect/>
          </a:stretch>
        </p:blipFill>
        <p:spPr>
          <a:xfrm>
            <a:off x="448987" y="1930573"/>
            <a:ext cx="2785146" cy="3500251"/>
          </a:xfrm>
          <a:prstGeom prst="rect">
            <a:avLst/>
          </a:prstGeom>
        </p:spPr>
      </p:pic>
      <p:pic>
        <p:nvPicPr>
          <p:cNvPr id="9" name="Slika 8">
            <a:extLst>
              <a:ext uri="{FF2B5EF4-FFF2-40B4-BE49-F238E27FC236}">
                <a16:creationId xmlns:a16="http://schemas.microsoft.com/office/drawing/2014/main" id="{1B81A368-D6C2-4292-AC52-93A3C76C08F7}"/>
              </a:ext>
            </a:extLst>
          </p:cNvPr>
          <p:cNvPicPr>
            <a:picLocks noChangeAspect="1"/>
          </p:cNvPicPr>
          <p:nvPr/>
        </p:nvPicPr>
        <p:blipFill>
          <a:blip r:embed="rId3"/>
          <a:stretch>
            <a:fillRect/>
          </a:stretch>
        </p:blipFill>
        <p:spPr>
          <a:xfrm>
            <a:off x="3741884" y="2263320"/>
            <a:ext cx="3069978" cy="2714159"/>
          </a:xfrm>
          <a:prstGeom prst="rect">
            <a:avLst/>
          </a:prstGeom>
        </p:spPr>
      </p:pic>
      <p:pic>
        <p:nvPicPr>
          <p:cNvPr id="10" name="Slika 9">
            <a:extLst>
              <a:ext uri="{FF2B5EF4-FFF2-40B4-BE49-F238E27FC236}">
                <a16:creationId xmlns:a16="http://schemas.microsoft.com/office/drawing/2014/main" id="{A63BC97D-AA5B-4035-9488-13457BBEBFA3}"/>
              </a:ext>
            </a:extLst>
          </p:cNvPr>
          <p:cNvPicPr>
            <a:picLocks noChangeAspect="1"/>
          </p:cNvPicPr>
          <p:nvPr/>
        </p:nvPicPr>
        <p:blipFill>
          <a:blip r:embed="rId4"/>
          <a:stretch>
            <a:fillRect/>
          </a:stretch>
        </p:blipFill>
        <p:spPr>
          <a:xfrm>
            <a:off x="7319613" y="2097248"/>
            <a:ext cx="3338307" cy="3046304"/>
          </a:xfrm>
          <a:prstGeom prst="rect">
            <a:avLst/>
          </a:prstGeom>
        </p:spPr>
      </p:pic>
    </p:spTree>
    <p:extLst>
      <p:ext uri="{BB962C8B-B14F-4D97-AF65-F5344CB8AC3E}">
        <p14:creationId xmlns:p14="http://schemas.microsoft.com/office/powerpoint/2010/main" val="3510001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niOkvir 1">
            <a:extLst>
              <a:ext uri="{FF2B5EF4-FFF2-40B4-BE49-F238E27FC236}">
                <a16:creationId xmlns:a16="http://schemas.microsoft.com/office/drawing/2014/main" id="{D7FD6A2D-20C0-4555-A92E-F638A68EEBE1}"/>
              </a:ext>
            </a:extLst>
          </p:cNvPr>
          <p:cNvSpPr txBox="1"/>
          <p:nvPr/>
        </p:nvSpPr>
        <p:spPr>
          <a:xfrm>
            <a:off x="92278" y="0"/>
            <a:ext cx="4244829" cy="646331"/>
          </a:xfrm>
          <a:prstGeom prst="rect">
            <a:avLst/>
          </a:prstGeom>
          <a:noFill/>
        </p:spPr>
        <p:txBody>
          <a:bodyPr wrap="square" rtlCol="0">
            <a:spAutoFit/>
          </a:bodyPr>
          <a:lstStyle/>
          <a:p>
            <a:r>
              <a:rPr lang="hr-HR" b="1" dirty="0">
                <a:solidFill>
                  <a:schemeClr val="accent1"/>
                </a:solidFill>
                <a:effectLst>
                  <a:outerShdw blurRad="38100" dist="38100" dir="2700000" algn="tl">
                    <a:srgbClr val="000000">
                      <a:alpha val="43137"/>
                    </a:srgbClr>
                  </a:outerShdw>
                </a:effectLst>
              </a:rPr>
              <a:t>Određivanje pH vrijednosti tla-KEMIJA</a:t>
            </a:r>
            <a:endParaRPr lang="hr-HR" dirty="0">
              <a:solidFill>
                <a:schemeClr val="accent1"/>
              </a:solidFill>
              <a:effectLst>
                <a:outerShdw blurRad="38100" dist="38100" dir="2700000" algn="tl">
                  <a:srgbClr val="000000">
                    <a:alpha val="43137"/>
                  </a:srgbClr>
                </a:outerShdw>
              </a:effectLst>
            </a:endParaRPr>
          </a:p>
          <a:p>
            <a:endParaRPr lang="hr-HR" dirty="0">
              <a:solidFill>
                <a:schemeClr val="accent1"/>
              </a:solidFill>
              <a:effectLst>
                <a:outerShdw blurRad="38100" dist="38100" dir="2700000" algn="tl">
                  <a:srgbClr val="000000">
                    <a:alpha val="43137"/>
                  </a:srgbClr>
                </a:outerShdw>
              </a:effectLst>
            </a:endParaRPr>
          </a:p>
        </p:txBody>
      </p:sp>
      <p:sp>
        <p:nvSpPr>
          <p:cNvPr id="5" name="TekstniOkvir 4">
            <a:extLst>
              <a:ext uri="{FF2B5EF4-FFF2-40B4-BE49-F238E27FC236}">
                <a16:creationId xmlns:a16="http://schemas.microsoft.com/office/drawing/2014/main" id="{F8DB15E1-8563-46A9-AEA1-964941AC51A4}"/>
              </a:ext>
            </a:extLst>
          </p:cNvPr>
          <p:cNvSpPr txBox="1"/>
          <p:nvPr/>
        </p:nvSpPr>
        <p:spPr>
          <a:xfrm>
            <a:off x="251670" y="1031846"/>
            <a:ext cx="10905688" cy="3354765"/>
          </a:xfrm>
          <a:prstGeom prst="rect">
            <a:avLst/>
          </a:prstGeom>
          <a:noFill/>
        </p:spPr>
        <p:txBody>
          <a:bodyPr wrap="square" rtlCol="0">
            <a:spAutoFit/>
          </a:bodyPr>
          <a:lstStyle/>
          <a:p>
            <a:pPr lvl="0"/>
            <a:r>
              <a:rPr lang="hr-HR" sz="1600" b="1" dirty="0"/>
              <a:t>3. Rasprava</a:t>
            </a:r>
          </a:p>
          <a:p>
            <a:pPr lvl="0"/>
            <a:endParaRPr lang="hr-HR" sz="1600" dirty="0"/>
          </a:p>
          <a:p>
            <a:pPr algn="just"/>
            <a:r>
              <a:rPr lang="hr-HR" dirty="0"/>
              <a:t>Nešto je zbunilo moje učenike, kao i mene, posebice što se tiče rezultata testiranja Uzorka 3. Učili smo da se u vodi, u doticaju sa zrakom, stvara ugljična kiselina jer se ugljikov dioksid iz prostorije otapa u vodi. Pretpostavljali smo da će pH zbog toga biti blago kiseo, ali nas je iznenadilo što je najviše lužnat od svih uzoraka. Razlog tome moramo još otkriti, možda bude imalo veze s pH tla u kojoj je biljka jer se sve povezano cjevčicom i ostalim dijelovima aparature. Prije ovoga istraživanja, čitali smo da tlo može biti i kiselo i lužnato te da dodatak nekih tvari utječe na pH vrijednost. Neke biljke vole lužnatija tla, a neke kiselija. Kod nekih čak boja cvijeća ovisi o pH vrijednosti tla, tako je primjerice s </a:t>
            </a:r>
            <a:r>
              <a:rPr lang="hr-HR" dirty="0" err="1"/>
              <a:t>hortenzijama</a:t>
            </a:r>
            <a:r>
              <a:rPr lang="hr-HR" dirty="0"/>
              <a:t>, čija boja cvijeta slično reagira kao i sok crvenog kupusa. Kada je u lužnatijem tlu, latice poplave, a kada je u kiselijem one poprime ružičastu boju, a postoje i neki varijeteti. Vrlo je teško odrediti pH tla u nekontroliranim uvjetima jer mnogo toga može utjecati na tu vrijednost. </a:t>
            </a:r>
          </a:p>
          <a:p>
            <a:endParaRPr lang="hr-HR" dirty="0"/>
          </a:p>
        </p:txBody>
      </p:sp>
    </p:spTree>
    <p:extLst>
      <p:ext uri="{BB962C8B-B14F-4D97-AF65-F5344CB8AC3E}">
        <p14:creationId xmlns:p14="http://schemas.microsoft.com/office/powerpoint/2010/main" val="71934251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lavni događaj">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TM04033927[[fn=Glavni događaja]]</Template>
  <TotalTime>69</TotalTime>
  <Words>1766</Words>
  <Application>Microsoft Office PowerPoint</Application>
  <PresentationFormat>Široki zaslon</PresentationFormat>
  <Paragraphs>48</Paragraphs>
  <Slides>10</Slides>
  <Notes>0</Notes>
  <HiddenSlides>0</HiddenSlides>
  <MMClips>0</MMClips>
  <ScaleCrop>false</ScaleCrop>
  <HeadingPairs>
    <vt:vector size="6" baseType="variant">
      <vt:variant>
        <vt:lpstr>Korišteni fontovi</vt:lpstr>
      </vt:variant>
      <vt:variant>
        <vt:i4>2</vt:i4>
      </vt:variant>
      <vt:variant>
        <vt:lpstr>Tema</vt:lpstr>
      </vt:variant>
      <vt:variant>
        <vt:i4>1</vt:i4>
      </vt:variant>
      <vt:variant>
        <vt:lpstr>Naslovi slajdova</vt:lpstr>
      </vt:variant>
      <vt:variant>
        <vt:i4>10</vt:i4>
      </vt:variant>
    </vt:vector>
  </HeadingPairs>
  <TitlesOfParts>
    <vt:vector size="13" baseType="lpstr">
      <vt:lpstr>Arial</vt:lpstr>
      <vt:lpstr>Impact</vt:lpstr>
      <vt:lpstr>Glavni događaj</vt:lpstr>
      <vt:lpstr>Određivanje pH vrijednosti tla-KEMIJA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Određivanje pH vrijednosti tla-KEMIJA</dc:title>
  <dc:creator>Diego Tich</dc:creator>
  <cp:lastModifiedBy>Diego Tich</cp:lastModifiedBy>
  <cp:revision>9</cp:revision>
  <dcterms:created xsi:type="dcterms:W3CDTF">2018-04-28T14:50:20Z</dcterms:created>
  <dcterms:modified xsi:type="dcterms:W3CDTF">2018-04-28T15:59:52Z</dcterms:modified>
</cp:coreProperties>
</file>