
<file path=[Content_Types].xml><?xml version="1.0" encoding="utf-8"?>
<Types xmlns="http://schemas.openxmlformats.org/package/2006/content-types">
  <Default ContentType="application/xml" Extension="xml"/>
  <Default ContentType="image/jpeg" Extension="jpg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1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1" Type="http://schemas.openxmlformats.org/officeDocument/2006/relationships/slide" Target="slides/slide6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" Type="http://schemas.openxmlformats.org/officeDocument/2006/relationships/theme" Target="theme/them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slajd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04" y="-8467"/>
            <a:ext cx="12192237" cy="6866580"/>
            <a:chOff x="-104" y="-8467"/>
            <a:chExt cx="12192237" cy="6866580"/>
          </a:xfrm>
        </p:grpSpPr>
        <p:cxnSp>
          <p:nvCxnSpPr>
            <p:cNvPr id="28" name="Shape 2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Shape 29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Shape 30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9603442" y="-8467"/>
              <a:ext cx="258617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9334500" y="-8467"/>
              <a:ext cx="2850868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10898730" y="-8467"/>
              <a:ext cx="1290094" cy="6858000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938999" y="-8467"/>
              <a:ext cx="1249825" cy="6858000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FEFEFE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ržaj s opisom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77334" y="1498604"/>
            <a:ext cx="38544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760461" y="514924"/>
            <a:ext cx="4513500" cy="5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677334" y="2777069"/>
            <a:ext cx="3854400" cy="25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ka s opisom" type="picTx">
  <p:cSld name="PICTURE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677334" y="4800600"/>
            <a:ext cx="85968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Shape 129"/>
          <p:cNvSpPr/>
          <p:nvPr>
            <p:ph idx="2" type="pic"/>
          </p:nvPr>
        </p:nvSpPr>
        <p:spPr>
          <a:xfrm>
            <a:off x="677334" y="609600"/>
            <a:ext cx="85968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77334" y="5367338"/>
            <a:ext cx="85968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opis">
  <p:cSld name="Naslov i opi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77335" y="609600"/>
            <a:ext cx="85968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t s opisom">
  <p:cSld name="Citat s opisom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366139" y="3632200"/>
            <a:ext cx="7224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677335" y="4470400"/>
            <a:ext cx="8596800" cy="15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ica s nazivom">
  <p:cSld name="Kartica s nazivom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77335" y="1931988"/>
            <a:ext cx="8596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ica s nazivom citata">
  <p:cSld name="Kartica s nazivom citata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931334" y="6096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541870" y="7903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8893011" y="288655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ue ili False">
  <p:cSld name="True ili Fals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85799" y="609600"/>
            <a:ext cx="85881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77332" y="4013200"/>
            <a:ext cx="8596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677335" y="4527448"/>
            <a:ext cx="8596800" cy="15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okomiti teks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 rot="5400000">
            <a:off x="3035202" y="-197411"/>
            <a:ext cx="3880800" cy="8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komiti naslov i tekst" type="vertTitleAndTx">
  <p:cSld name="VERTICAL_TITLE_AND_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 rot="5400000">
            <a:off x="5994316" y="2582999"/>
            <a:ext cx="5251500" cy="13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 rot="5400000">
            <a:off x="1581635" y="-294750"/>
            <a:ext cx="5251500" cy="7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sadržaj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sadržaj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slajd" showMasterSp="0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Shape 73"/>
          <p:cNvGrpSpPr/>
          <p:nvPr/>
        </p:nvGrpSpPr>
        <p:grpSpPr>
          <a:xfrm>
            <a:off x="-104" y="-8467"/>
            <a:ext cx="12192237" cy="6866580"/>
            <a:chOff x="-104" y="-8467"/>
            <a:chExt cx="12192237" cy="6866580"/>
          </a:xfrm>
        </p:grpSpPr>
        <p:cxnSp>
          <p:nvCxnSpPr>
            <p:cNvPr id="74" name="Shape 7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Shape 75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" name="Shape 76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77" name="Shape 77"/>
            <p:cNvSpPr/>
            <p:nvPr/>
          </p:nvSpPr>
          <p:spPr>
            <a:xfrm>
              <a:off x="9603442" y="-8467"/>
              <a:ext cx="258617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8" name="Shape 7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9334500" y="-8467"/>
              <a:ext cx="2850868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80" name="Shape 80"/>
            <p:cNvSpPr/>
            <p:nvPr/>
          </p:nvSpPr>
          <p:spPr>
            <a:xfrm>
              <a:off x="10898730" y="-8467"/>
              <a:ext cx="1290094" cy="6858000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81" name="Shape 81"/>
            <p:cNvSpPr/>
            <p:nvPr/>
          </p:nvSpPr>
          <p:spPr>
            <a:xfrm>
              <a:off x="10938999" y="-8467"/>
              <a:ext cx="1249825" cy="6858000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82" name="Shape 8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 txBox="1"/>
          <p:nvPr>
            <p:ph type="ctrTitle"/>
          </p:nvPr>
        </p:nvSpPr>
        <p:spPr>
          <a:xfrm>
            <a:off x="1507067" y="2404534"/>
            <a:ext cx="7767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507067" y="405083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glavlje sekcije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77335" y="2700867"/>
            <a:ext cx="85968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77335" y="4527448"/>
            <a:ext cx="8596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sadržaja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77334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5089970" y="2160589"/>
            <a:ext cx="41841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sporedba" type="twoTxTwoObj">
  <p:cSld name="TWO_OBJECTS_WITH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75745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675745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5088383" y="2160983"/>
            <a:ext cx="4185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rt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rtl="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5088384" y="2737245"/>
            <a:ext cx="4185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o naslov" type="titleOnly">
  <p:cSld name="TITLE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no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<Relationships xmlns="http://schemas.openxmlformats.org/package/2006/relationships"><Relationship Id="rId5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6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0.xml"/><Relationship Id="rId17" Type="http://schemas.openxmlformats.org/officeDocument/2006/relationships/theme" Target="../theme/theme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3" Type="http://schemas.openxmlformats.org/officeDocument/2006/relationships/slideLayout" Target="../slideLayouts/slideLayout5.xml"/><Relationship Id="rId6" Type="http://schemas.openxmlformats.org/officeDocument/2006/relationships/slideLayout" Target="../slideLayouts/slideLayout8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11" name="Shape 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Shape 13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9603442" y="-8467"/>
              <a:ext cx="258617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9334500" y="-8467"/>
              <a:ext cx="2850868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898730" y="-8467"/>
              <a:ext cx="1290094" cy="6858000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938999" y="-8467"/>
              <a:ext cx="1249825" cy="6858000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0" y="-8467"/>
            <a:ext cx="12192133" cy="6866580"/>
            <a:chOff x="0" y="-8467"/>
            <a:chExt cx="12192133" cy="6866580"/>
          </a:xfrm>
        </p:grpSpPr>
        <p:cxnSp>
          <p:nvCxnSpPr>
            <p:cNvPr id="51" name="Shape 5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Shape 5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3" name="Shape 53"/>
            <p:cNvSpPr/>
            <p:nvPr/>
          </p:nvSpPr>
          <p:spPr>
            <a:xfrm>
              <a:off x="9181476" y="-8467"/>
              <a:ext cx="3007349" cy="6866467"/>
            </a:xfrm>
            <a:custGeom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</p:sp>
        <p:sp>
          <p:nvSpPr>
            <p:cNvPr id="54" name="Shape 54"/>
            <p:cNvSpPr/>
            <p:nvPr/>
          </p:nvSpPr>
          <p:spPr>
            <a:xfrm>
              <a:off x="9603442" y="-8467"/>
              <a:ext cx="2586178" cy="6866467"/>
            </a:xfrm>
            <a:custGeom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5" name="Shape 55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9334500" y="-8467"/>
              <a:ext cx="2850868" cy="6866467"/>
            </a:xfrm>
            <a:custGeom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57" name="Shape 57"/>
            <p:cNvSpPr/>
            <p:nvPr/>
          </p:nvSpPr>
          <p:spPr>
            <a:xfrm>
              <a:off x="10898730" y="-8467"/>
              <a:ext cx="1290094" cy="6858000"/>
            </a:xfrm>
            <a:custGeom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</p:sp>
        <p:sp>
          <p:nvSpPr>
            <p:cNvPr id="58" name="Shape 58"/>
            <p:cNvSpPr/>
            <p:nvPr/>
          </p:nvSpPr>
          <p:spPr>
            <a:xfrm>
              <a:off x="10938999" y="-8467"/>
              <a:ext cx="1249825" cy="6858000"/>
            </a:xfrm>
            <a:custGeom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</p:sp>
        <p:sp>
          <p:nvSpPr>
            <p:cNvPr id="59" name="Shape 59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Shape 6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<Relationships xmlns="http://schemas.openxmlformats.org/package/2006/relationships"><Relationship Id="rId5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4" Type="http://schemas.openxmlformats.org/officeDocument/2006/relationships/image" Target="../media/image12.jpg"/><Relationship Id="rId3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16812" r="25034" t="9090"/>
          <a:stretch/>
        </p:blipFill>
        <p:spPr>
          <a:xfrm>
            <a:off x="5796643" y="3398929"/>
            <a:ext cx="3166210" cy="3705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7545" y="321732"/>
            <a:ext cx="2813774" cy="26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type="ctrTitle"/>
          </p:nvPr>
        </p:nvSpPr>
        <p:spPr>
          <a:xfrm>
            <a:off x="804672" y="2972933"/>
            <a:ext cx="104034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r-HR" sz="3600"/>
              <a:t>OŠ „Antun  Nemčić Gostovinski” Koprivnica- učenici 2.c razrednog odjela </a:t>
            </a:r>
            <a:endParaRPr sz="3600"/>
          </a:p>
        </p:txBody>
      </p:sp>
      <p:sp>
        <p:nvSpPr>
          <p:cNvPr id="190" name="Shape 190"/>
          <p:cNvSpPr txBox="1"/>
          <p:nvPr>
            <p:ph idx="1" type="subTitle"/>
          </p:nvPr>
        </p:nvSpPr>
        <p:spPr>
          <a:xfrm>
            <a:off x="1053700" y="321724"/>
            <a:ext cx="5544900" cy="15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hr-HR" sz="2000"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Projekt ˝Želim stablo˝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hr-HR" sz="2000"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Uzgoj biljke neven- </a:t>
            </a:r>
            <a:r>
              <a:rPr lang="hr-HR" sz="2000"/>
              <a:t>zalijevanje upravljano micro bitom  i klasičnim načinom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r-HR"/>
              <a:t>Zaključak:</a:t>
            </a:r>
            <a:endParaRPr/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Nakon provedenog projekta zaključili smo da je rast biljke koja je zalijevana klasično i biljke koja je zalijevana pomoću micro bita približno isti.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Micro bit samostalno upravlja zalijevanjem biljke i na taj način olakšava uzgoj i njegu.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Da bi naše istraživanje bilo preciznije potrebno je zadane aktivnosti provoditi duže vrijeme.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Naučili smo kako koristiti neven i druge ljekovite biljke našeg kraja.</a:t>
            </a:r>
            <a:endParaRPr/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r-HR"/>
              <a:t>Prezentaciju su izradili učenici 2.c razrednog odjel uz pomoć učiteljica Đurđice Pošte, Željke Hanžek i učitelja Gorana Višaka.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r-HR"/>
              <a:t>Srdačan pozdrav svima od malih i velikih Nemčića.</a:t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1528354" y="836713"/>
            <a:ext cx="7596300" cy="47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u Podravini ima oko 60 vrsta ljekovitog bilja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na ovo su područje donesene migracijama stanovništva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na našem području NE postoje ljekovite biljke koje su zaštićene</a:t>
            </a:r>
            <a:endParaRPr/>
          </a:p>
          <a:p>
            <a:pPr indent="-342900" lvl="0" marL="342900" rtl="0" algn="ctr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Europska unija traži što više uzgajanja samoniklog ljekovitog bilja zbog veće bioraznolikosti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6786" y="3233402"/>
            <a:ext cx="3587547" cy="2383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2351314" y="352697"/>
            <a:ext cx="72411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b="1" lang="hr-HR">
                <a:solidFill>
                  <a:schemeClr val="dk1"/>
                </a:solidFill>
              </a:rPr>
              <a:t>PRIMJENA LJEKOVITOG BILJA</a:t>
            </a:r>
            <a:br>
              <a:rPr lang="hr-HR"/>
            </a:b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22300" y="1206501"/>
            <a:ext cx="9736500" cy="42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koriste se u mnogim granama industrije (farmaceutska, prehrambena, kozmetička)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mogu se proizvoditi masti, biljne kapi, kozmetički proizvodi (sapuni, kreme), začinske mješavine, biljni lijekovi, umjetna gnojiva, čajevi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koristi ih </a:t>
            </a:r>
            <a:r>
              <a:rPr b="1" lang="hr-HR"/>
              <a:t>TRADICIONALNA MEDICINA </a:t>
            </a:r>
            <a:r>
              <a:rPr lang="hr-HR"/>
              <a:t>– navika ispijanja čajeva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i="1"/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332" y="3429000"/>
            <a:ext cx="411193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0348" y="3571170"/>
            <a:ext cx="3695320" cy="245906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838200" y="584200"/>
            <a:ext cx="10515600" cy="5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r-HR"/>
              <a:t>Na samo početku istražili smo o biljci neven: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narodni naziv- žutelj, vrtleni, ringels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od 12. stoljeća uzgaja se kao ukrasna i ljekovita biljka i često se susreće u vrtovima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jednogodišnja zeljasta biljka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razgranjena biljka sa stabljikom visokom do 60 cm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pripada porodici glavočika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listovi su blijedozeleni, smješteni jedan nasuprot drugoga i prekriveni dlačicama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hr-HR"/>
              <a:t>svojom prisutnošću u vrtu štiti druge biljke od nematoda, nametnika poznatih kao oblići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176" y="2926858"/>
            <a:ext cx="2472106" cy="357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7983" y="332713"/>
            <a:ext cx="306891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>
            <p:ph type="title"/>
          </p:nvPr>
        </p:nvSpPr>
        <p:spPr>
          <a:xfrm>
            <a:off x="911425" y="757646"/>
            <a:ext cx="86982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70"/>
              <a:buFont typeface="Trebuchet MS"/>
              <a:buNone/>
            </a:pPr>
            <a:r>
              <a:rPr b="1" lang="hr-HR" sz="4770"/>
              <a:t>NEVEN</a:t>
            </a:r>
            <a:br>
              <a:rPr b="1" lang="hr-HR" sz="3240">
                <a:solidFill>
                  <a:schemeClr val="dk1"/>
                </a:solidFill>
              </a:rPr>
            </a:br>
            <a:r>
              <a:rPr b="1" i="1" lang="hr-HR" sz="3240">
                <a:solidFill>
                  <a:schemeClr val="dk1"/>
                </a:solidFill>
              </a:rPr>
              <a:t>(Calendula officinalis)</a:t>
            </a:r>
            <a:br>
              <a:rPr lang="hr-HR" sz="3240"/>
            </a:br>
            <a:endParaRPr sz="3240"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911425" y="2677887"/>
            <a:ext cx="8145600" cy="16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b="1" lang="hr-HR"/>
              <a:t>LJEKOVITOST</a:t>
            </a:r>
            <a:r>
              <a:rPr lang="hr-HR"/>
              <a:t>: za liječenje hepatitisa, želučanih tegoba, kod menstrualnih tegoba, kao oblog na opekline ili ubode</a:t>
            </a:r>
            <a:endParaRPr/>
          </a:p>
          <a:p>
            <a:pPr indent="-251459" lvl="0" marL="342900" rtl="0" algn="ctr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425" y="3918117"/>
            <a:ext cx="2736304" cy="204958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 rot="10800000">
            <a:off x="4368587" y="4648575"/>
            <a:ext cx="1008000" cy="57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6097332" y="4648511"/>
            <a:ext cx="1368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Nevenova mast</a:t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hr-HR"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</a:rPr>
              <a:t>Ulje nevena</a:t>
            </a:r>
            <a:endParaRPr/>
          </a:p>
          <a:p>
            <a:pPr indent="-265112" lvl="0" marL="265112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r-HR"/>
              <a:t> - staklenku željenih dimenzija stave se cvjetovi i  preliju biljnim uljem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r-HR"/>
              <a:t>- nakon što odstoji 3-4 tjedna, ulje se filtrira i ulije u tamne staklene boce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hr-HR"/>
              <a:t>- držati na hladnom i tamnom mjestu.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1414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lika na kojoj se prikazuje stol, na zatvorenom, hrana  Opis je generiran uz visoku pouzdanost" id="235" name="Shape 235"/>
          <p:cNvSpPr/>
          <p:nvPr/>
        </p:nvSpPr>
        <p:spPr>
          <a:xfrm>
            <a:off x="6750141" y="-2"/>
            <a:ext cx="5441859" cy="5654940"/>
          </a:xfrm>
          <a:custGeom>
            <a:pathLst>
              <a:path extrusionOk="0" h="5654940" w="5441859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/>
          <p:nvPr>
            <p:ph type="title"/>
          </p:nvPr>
        </p:nvSpPr>
        <p:spPr>
          <a:xfrm>
            <a:off x="762001" y="803325"/>
            <a:ext cx="5314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hr-HR"/>
              <a:t>Tijek projekta</a:t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762000" y="2279018"/>
            <a:ext cx="5314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hr-HR" sz="1800"/>
              <a:t>Za početak učiteljica nam je pomogla programirati micro bit koji mjeri vlagu te upravlja zalijevanjem biljaka</a:t>
            </a:r>
            <a:endParaRPr sz="1800"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800"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Shape 244"/>
          <p:cNvSpPr/>
          <p:nvPr/>
        </p:nvSpPr>
        <p:spPr>
          <a:xfrm rot="10800000">
            <a:off x="4660272" y="-2"/>
            <a:ext cx="1056600" cy="6858000"/>
          </a:xfrm>
          <a:prstGeom prst="triangle">
            <a:avLst>
              <a:gd fmla="val 10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0" y="-3"/>
            <a:ext cx="4660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Shape 246"/>
          <p:cNvSpPr/>
          <p:nvPr/>
        </p:nvSpPr>
        <p:spPr>
          <a:xfrm flipH="1">
            <a:off x="11755629" y="4013200"/>
            <a:ext cx="448800" cy="2844900"/>
          </a:xfrm>
          <a:prstGeom prst="triangle">
            <a:avLst>
              <a:gd fmla="val 0" name="adj"/>
            </a:avLst>
          </a:prstGeom>
          <a:solidFill>
            <a:schemeClr val="accent1">
              <a:alpha val="847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lika na kojoj se prikazuje osoba, stol, na zatvorenom, šalica  Opis je generiran uz vrlo visoku pouzdanost" id="247" name="Shape 247"/>
          <p:cNvPicPr preferRelativeResize="0"/>
          <p:nvPr/>
        </p:nvPicPr>
        <p:blipFill rotWithShape="1">
          <a:blip r:embed="rId3">
            <a:alphaModFix/>
          </a:blip>
          <a:srcRect b="0" l="3093" r="241" t="0"/>
          <a:stretch/>
        </p:blipFill>
        <p:spPr>
          <a:xfrm>
            <a:off x="6096001" y="1926193"/>
            <a:ext cx="5143501" cy="299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>
            <p:ph idx="1" type="body"/>
          </p:nvPr>
        </p:nvSpPr>
        <p:spPr>
          <a:xfrm>
            <a:off x="673754" y="2160590"/>
            <a:ext cx="39738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hr-HR">
                <a:solidFill>
                  <a:schemeClr val="lt1"/>
                </a:solidFill>
              </a:rPr>
              <a:t>Naš zadatak je bio pratiti razvoj biljaka, voditi bilješke o vidljivim promjenama, mjeriti rast biljaka, te prema potrebi nadolijevati vodu u posudu potrebnu za zalijevanje.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25742" l="0" r="0" t="13170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ika na kojoj se prikazuje osoba, stol, na zatvorenom  Opis je generiran uz vrlo visoku pouzdanost" id="255" name="Shape 25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9321" l="0" r="0" t="19590"/>
          <a:stretch/>
        </p:blipFill>
        <p:spPr>
          <a:xfrm>
            <a:off x="641180" y="643467"/>
            <a:ext cx="5129700" cy="55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idx="12" type="sldNum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