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9" r:id="rId9"/>
    <p:sldId id="270" r:id="rId10"/>
    <p:sldId id="271" r:id="rId11"/>
    <p:sldId id="272" r:id="rId12"/>
    <p:sldId id="273" r:id="rId13"/>
    <p:sldId id="275" r:id="rId14"/>
    <p:sldId id="276" r:id="rId15"/>
    <p:sldId id="263" r:id="rId16"/>
    <p:sldId id="267" r:id="rId17"/>
    <p:sldId id="268" r:id="rId18"/>
    <p:sldId id="264" r:id="rId19"/>
    <p:sldId id="265" r:id="rId20"/>
  </p:sldIdLst>
  <p:sldSz cx="12192000" cy="6858000"/>
  <p:notesSz cx="6858000" cy="9144000"/>
  <p:defaultTextStyle>
    <a:defPPr>
      <a:defRPr lang="sr-Latn-R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4" autoAdjust="0"/>
    <p:restoredTop sz="94660"/>
  </p:normalViewPr>
  <p:slideViewPr>
    <p:cSldViewPr snapToGrid="0">
      <p:cViewPr varScale="1">
        <p:scale>
          <a:sx n="102" d="100"/>
          <a:sy n="102" d="100"/>
        </p:scale>
        <p:origin x="138" y="21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slaj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hr-HR"/>
              <a:t>Uredite stil naslova matrice</a:t>
            </a:r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r-HR"/>
              <a:t>Uredite stil podnaslova matrice</a:t>
            </a:r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5E520B-D8B0-4A33-AB17-DD69DFBA4BAC}" type="datetimeFigureOut">
              <a:rPr lang="hr-HR" smtClean="0"/>
              <a:pPr/>
              <a:t>1.5.2018.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7EC56-4F43-4D50-8CB7-916786E55792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4788045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okomit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Uredite stil naslova matrice</a:t>
            </a:r>
          </a:p>
        </p:txBody>
      </p:sp>
      <p:sp>
        <p:nvSpPr>
          <p:cNvPr id="3" name="Rezervirano mjesto okomitog teksta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5E520B-D8B0-4A33-AB17-DD69DFBA4BAC}" type="datetimeFigureOut">
              <a:rPr lang="hr-HR" smtClean="0"/>
              <a:pPr/>
              <a:t>1.5.2018.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7EC56-4F43-4D50-8CB7-916786E55792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8525496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Okomit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komiti naslov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hr-HR"/>
              <a:t>Uredite stil naslova matrice</a:t>
            </a:r>
          </a:p>
        </p:txBody>
      </p:sp>
      <p:sp>
        <p:nvSpPr>
          <p:cNvPr id="3" name="Rezervirano mjesto okomitog teksta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5E520B-D8B0-4A33-AB17-DD69DFBA4BAC}" type="datetimeFigureOut">
              <a:rPr lang="hr-HR" smtClean="0"/>
              <a:pPr/>
              <a:t>1.5.2018.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7EC56-4F43-4D50-8CB7-916786E55792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0742922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Uredite stil naslova matrice</a:t>
            </a:r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5E520B-D8B0-4A33-AB17-DD69DFBA4BAC}" type="datetimeFigureOut">
              <a:rPr lang="hr-HR" smtClean="0"/>
              <a:pPr/>
              <a:t>1.5.2018.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7EC56-4F43-4D50-8CB7-916786E55792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40668158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aglavlje sekci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hr-HR"/>
              <a:t>Uredite stil naslova matrice</a:t>
            </a:r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5E520B-D8B0-4A33-AB17-DD69DFBA4BAC}" type="datetimeFigureOut">
              <a:rPr lang="hr-HR" smtClean="0"/>
              <a:pPr/>
              <a:t>1.5.2018.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7EC56-4F43-4D50-8CB7-916786E55792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5597747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Uredite stil naslova matrice</a:t>
            </a:r>
          </a:p>
        </p:txBody>
      </p:sp>
      <p:sp>
        <p:nvSpPr>
          <p:cNvPr id="3" name="Rezervirano mjesto sadržaja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4" name="Rezervirano mjesto sadržaja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5" name="Rezervirano mjesto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5E520B-D8B0-4A33-AB17-DD69DFBA4BAC}" type="datetimeFigureOut">
              <a:rPr lang="hr-HR" smtClean="0"/>
              <a:pPr/>
              <a:t>1.5.2018.</a:t>
            </a:fld>
            <a:endParaRPr lang="hr-HR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7EC56-4F43-4D50-8CB7-916786E55792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4409588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Uspored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hr-HR"/>
              <a:t>Uredite stil naslova matrice</a:t>
            </a:r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4" name="Rezervirano mjesto sadržaja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5" name="Rezervirano mjesto teksta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6" name="Rezervirano mjesto sadržaja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7" name="Rezervirano mjesto datum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5E520B-D8B0-4A33-AB17-DD69DFBA4BAC}" type="datetimeFigureOut">
              <a:rPr lang="hr-HR" smtClean="0"/>
              <a:pPr/>
              <a:t>1.5.2018.</a:t>
            </a:fld>
            <a:endParaRPr lang="hr-HR"/>
          </a:p>
        </p:txBody>
      </p:sp>
      <p:sp>
        <p:nvSpPr>
          <p:cNvPr id="8" name="Rezervirano mjesto podnožj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9" name="Rezervirano mjesto broja slajd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7EC56-4F43-4D50-8CB7-916786E55792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8084504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Uredite stil naslova matrice</a:t>
            </a:r>
          </a:p>
        </p:txBody>
      </p:sp>
      <p:sp>
        <p:nvSpPr>
          <p:cNvPr id="3" name="Rezervirano mjesto datum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5E520B-D8B0-4A33-AB17-DD69DFBA4BAC}" type="datetimeFigureOut">
              <a:rPr lang="hr-HR" smtClean="0"/>
              <a:pPr/>
              <a:t>1.5.2018.</a:t>
            </a:fld>
            <a:endParaRPr lang="hr-HR"/>
          </a:p>
        </p:txBody>
      </p:sp>
      <p:sp>
        <p:nvSpPr>
          <p:cNvPr id="4" name="Rezervirano mjesto podnožj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Rezervirano mjesto broja slajd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7EC56-4F43-4D50-8CB7-916786E55792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8823903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datum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5E520B-D8B0-4A33-AB17-DD69DFBA4BAC}" type="datetimeFigureOut">
              <a:rPr lang="hr-HR" smtClean="0"/>
              <a:pPr/>
              <a:t>1.5.2018.</a:t>
            </a:fld>
            <a:endParaRPr lang="hr-HR"/>
          </a:p>
        </p:txBody>
      </p:sp>
      <p:sp>
        <p:nvSpPr>
          <p:cNvPr id="3" name="Rezervirano mjesto podnožj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7EC56-4F43-4D50-8CB7-916786E55792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4391760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adržaj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r-HR"/>
              <a:t>Uredite stil naslova matrice</a:t>
            </a:r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4" name="Rezervirano mjesto teksta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5" name="Rezervirano mjesto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5E520B-D8B0-4A33-AB17-DD69DFBA4BAC}" type="datetimeFigureOut">
              <a:rPr lang="hr-HR" smtClean="0"/>
              <a:pPr/>
              <a:t>1.5.2018.</a:t>
            </a:fld>
            <a:endParaRPr lang="hr-HR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7EC56-4F43-4D50-8CB7-916786E55792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8630974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r-HR"/>
              <a:t>Uredite stil naslova matrice</a:t>
            </a:r>
          </a:p>
        </p:txBody>
      </p:sp>
      <p:sp>
        <p:nvSpPr>
          <p:cNvPr id="3" name="Rezervirano mjesto slike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r-HR"/>
          </a:p>
        </p:txBody>
      </p:sp>
      <p:sp>
        <p:nvSpPr>
          <p:cNvPr id="4" name="Rezervirano mjesto teksta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5" name="Rezervirano mjesto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5E520B-D8B0-4A33-AB17-DD69DFBA4BAC}" type="datetimeFigureOut">
              <a:rPr lang="hr-HR" smtClean="0"/>
              <a:pPr/>
              <a:t>1.5.2018.</a:t>
            </a:fld>
            <a:endParaRPr lang="hr-HR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7EC56-4F43-4D50-8CB7-916786E55792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8587233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69000"/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naslova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r-HR"/>
              <a:t>Uredite stil naslova matrice</a:t>
            </a:r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45E520B-D8B0-4A33-AB17-DD69DFBA4BAC}" type="datetimeFigureOut">
              <a:rPr lang="hr-HR" smtClean="0"/>
              <a:pPr/>
              <a:t>1.5.2018.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97EC56-4F43-4D50-8CB7-916786E55792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7062416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r-Latn-R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jpe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1523108" y="497279"/>
            <a:ext cx="9144000" cy="3066545"/>
          </a:xfrm>
        </p:spPr>
        <p:txBody>
          <a:bodyPr>
            <a:normAutofit/>
          </a:bodyPr>
          <a:lstStyle/>
          <a:p>
            <a:r>
              <a:rPr lang="hr-HR" sz="11500" dirty="0">
                <a:latin typeface="Comic Sans MS" panose="030F0702030302020204" pitchFamily="66" charset="0"/>
              </a:rPr>
              <a:t>Želim stablo</a:t>
            </a:r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hr-HR" dirty="0"/>
              <a:t>OŠ Iver, Sesvete</a:t>
            </a:r>
          </a:p>
        </p:txBody>
      </p:sp>
      <p:sp>
        <p:nvSpPr>
          <p:cNvPr id="4" name="TekstniOkvir 3"/>
          <p:cNvSpPr txBox="1"/>
          <p:nvPr/>
        </p:nvSpPr>
        <p:spPr>
          <a:xfrm>
            <a:off x="4103427" y="4441013"/>
            <a:ext cx="473398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sz="3200" i="1" dirty="0">
                <a:latin typeface="Comic Sans MS" panose="030F0702030302020204" pitchFamily="66" charset="0"/>
              </a:rPr>
              <a:t>Bit</a:t>
            </a:r>
            <a:r>
              <a:rPr lang="hr-HR" sz="3200" dirty="0">
                <a:latin typeface="Comic Sans MS" panose="030F0702030302020204" pitchFamily="66" charset="0"/>
              </a:rPr>
              <a:t> ili ne – </a:t>
            </a:r>
            <a:r>
              <a:rPr lang="hr-HR" sz="3200" i="1" dirty="0">
                <a:latin typeface="Comic Sans MS" panose="030F0702030302020204" pitchFamily="66" charset="0"/>
              </a:rPr>
              <a:t>bit</a:t>
            </a:r>
            <a:r>
              <a:rPr lang="hr-HR" sz="3200" dirty="0">
                <a:latin typeface="Comic Sans MS" panose="030F0702030302020204" pitchFamily="66" charset="0"/>
              </a:rPr>
              <a:t> ljubičica?</a:t>
            </a:r>
          </a:p>
        </p:txBody>
      </p:sp>
      <p:sp>
        <p:nvSpPr>
          <p:cNvPr id="5" name="TekstniOkvir 4"/>
          <p:cNvSpPr txBox="1"/>
          <p:nvPr/>
        </p:nvSpPr>
        <p:spPr>
          <a:xfrm>
            <a:off x="3629311" y="5306208"/>
            <a:ext cx="565571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sz="3200" dirty="0">
                <a:latin typeface="Comic Sans MS" panose="030F0702030302020204" pitchFamily="66" charset="0"/>
              </a:rPr>
              <a:t>Što želiš </a:t>
            </a:r>
            <a:r>
              <a:rPr lang="hr-HR" sz="3200" i="1" dirty="0">
                <a:latin typeface="Comic Sans MS" panose="030F0702030302020204" pitchFamily="66" charset="0"/>
              </a:rPr>
              <a:t>bit</a:t>
            </a:r>
            <a:r>
              <a:rPr lang="hr-HR" sz="3200" dirty="0">
                <a:latin typeface="Comic Sans MS" panose="030F0702030302020204" pitchFamily="66" charset="0"/>
              </a:rPr>
              <a:t> kad procvjetaš?</a:t>
            </a:r>
          </a:p>
        </p:txBody>
      </p:sp>
    </p:spTree>
    <p:extLst>
      <p:ext uri="{BB962C8B-B14F-4D97-AF65-F5344CB8AC3E}">
        <p14:creationId xmlns:p14="http://schemas.microsoft.com/office/powerpoint/2010/main" val="145091785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Naslov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pic>
        <p:nvPicPr>
          <p:cNvPr id="5" name="Rezervirano mjesto sadržaja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9676" y="1401488"/>
            <a:ext cx="7094546" cy="399139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cxnSp>
        <p:nvCxnSpPr>
          <p:cNvPr id="4" name="Ravni poveznik sa strelicom 3"/>
          <p:cNvCxnSpPr/>
          <p:nvPr/>
        </p:nvCxnSpPr>
        <p:spPr>
          <a:xfrm flipH="1">
            <a:off x="4862945" y="1401488"/>
            <a:ext cx="1070264" cy="1281112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84254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pic>
        <p:nvPicPr>
          <p:cNvPr id="4" name="Rezervirano mjesto sadržaja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41108" y="1461944"/>
            <a:ext cx="7735712" cy="435133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cxnSp>
        <p:nvCxnSpPr>
          <p:cNvPr id="5" name="Ravni poveznik sa strelicom 4"/>
          <p:cNvCxnSpPr/>
          <p:nvPr/>
        </p:nvCxnSpPr>
        <p:spPr>
          <a:xfrm flipH="1">
            <a:off x="6972300" y="1690688"/>
            <a:ext cx="1070264" cy="1281112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6764107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pic>
        <p:nvPicPr>
          <p:cNvPr id="4" name="Rezervirano mjesto sadržaja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6109855" cy="364176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5" name="Rezervirano mjesto sadržaja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09854" y="2677680"/>
            <a:ext cx="6082145" cy="349271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cxnSp>
        <p:nvCxnSpPr>
          <p:cNvPr id="6" name="Ravni poveznik sa strelicom 4"/>
          <p:cNvCxnSpPr/>
          <p:nvPr/>
        </p:nvCxnSpPr>
        <p:spPr>
          <a:xfrm rot="16200000" flipV="1">
            <a:off x="1389513" y="2262970"/>
            <a:ext cx="1995985" cy="574912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7" name="Ravni poveznik sa strelicom 4"/>
          <p:cNvCxnSpPr/>
          <p:nvPr/>
        </p:nvCxnSpPr>
        <p:spPr>
          <a:xfrm flipH="1">
            <a:off x="8912556" y="2197929"/>
            <a:ext cx="1070264" cy="1281112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9513792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 dirty="0"/>
          </a:p>
        </p:txBody>
      </p:sp>
      <p:pic>
        <p:nvPicPr>
          <p:cNvPr id="4" name="Rezervirano mjesto sadržaja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8144" y="1170998"/>
            <a:ext cx="7735712" cy="435133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cxnSp>
        <p:nvCxnSpPr>
          <p:cNvPr id="6" name="Ravni poveznik sa strelicom 4"/>
          <p:cNvCxnSpPr/>
          <p:nvPr/>
        </p:nvCxnSpPr>
        <p:spPr>
          <a:xfrm flipH="1">
            <a:off x="5198091" y="912765"/>
            <a:ext cx="1070264" cy="1281112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6329238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pic>
        <p:nvPicPr>
          <p:cNvPr id="4" name="Content Placeholder 3" descr="DSC_1667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 rot="5400000">
            <a:off x="175722" y="1765685"/>
            <a:ext cx="5274858" cy="340851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5" name="Picture 4" descr="DSC_1664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008730" y="1542197"/>
            <a:ext cx="6150590" cy="345970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368243092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r-HR" sz="5400" b="1" dirty="0">
                <a:latin typeface="Comic Sans MS" panose="030F0702030302020204" pitchFamily="66" charset="0"/>
              </a:rPr>
              <a:t>c) ˮčarobne ljubičiceˮ</a:t>
            </a:r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838200" y="1825625"/>
            <a:ext cx="4635674" cy="4351338"/>
          </a:xfrm>
        </p:spPr>
        <p:txBody>
          <a:bodyPr>
            <a:normAutofit/>
          </a:bodyPr>
          <a:lstStyle/>
          <a:p>
            <a:r>
              <a:rPr lang="hr-HR" sz="3200" dirty="0">
                <a:latin typeface="Comic Sans MS" panose="030F0702030302020204" pitchFamily="66" charset="0"/>
              </a:rPr>
              <a:t>Učenici 3.a su nakon kratkog predavanja o micro:bitu na poklon dobili cvijet afričke ljubičice koju su ponijeli u svoj razred te su napravili crteže svojih „čarobnih ljubičica”</a:t>
            </a:r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2103601"/>
            <a:ext cx="5118970" cy="357695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394142802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pic>
        <p:nvPicPr>
          <p:cNvPr id="4" name="Rezervirano mjesto sadržaja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4196219" cy="314716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5" name="Slika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6219" y="1171347"/>
            <a:ext cx="4283684" cy="321276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6" name="Slika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7983561" y="2291894"/>
            <a:ext cx="4809643" cy="360723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222818651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pic>
        <p:nvPicPr>
          <p:cNvPr id="4" name="Rezervirano mjesto sadržaja 3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33"/>
          <a:stretch/>
        </p:blipFill>
        <p:spPr>
          <a:xfrm rot="5400000">
            <a:off x="3442843" y="1812528"/>
            <a:ext cx="5044861" cy="394779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5" name="Slika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683" t="17384" r="780" b="-242"/>
          <a:stretch/>
        </p:blipFill>
        <p:spPr>
          <a:xfrm rot="5400000">
            <a:off x="-546100" y="1792325"/>
            <a:ext cx="5040000" cy="39478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6" name="Slika 5">
            <a:extLst>
              <a:ext uri="{FF2B5EF4-FFF2-40B4-BE49-F238E27FC236}">
                <a16:creationId xmlns:a16="http://schemas.microsoft.com/office/drawing/2014/main" id="{DE2EC909-9655-4E1B-86EB-F8F0E57E0754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881" t="8095" r="5595" b="12328"/>
          <a:stretch/>
        </p:blipFill>
        <p:spPr>
          <a:xfrm rot="5400000">
            <a:off x="7522778" y="1723968"/>
            <a:ext cx="5044861" cy="412491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424112357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r-HR" sz="5400" b="1" dirty="0">
                <a:latin typeface="Comic Sans MS" panose="030F0702030302020204" pitchFamily="66" charset="0"/>
              </a:rPr>
              <a:t>Zaključak</a:t>
            </a:r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hr-HR" sz="3200" dirty="0">
                <a:latin typeface="Comic Sans MS" panose="030F0702030302020204" pitchFamily="66" charset="0"/>
              </a:rPr>
              <a:t>Biljka koju smo zalijevali uz pomoć micro:bita procvjetala je prije u odnosu na biljku koju smo proizvoljno zalijevali.</a:t>
            </a:r>
          </a:p>
          <a:p>
            <a:r>
              <a:rPr lang="hr-HR" sz="3200" dirty="0">
                <a:latin typeface="Comic Sans MS" panose="030F0702030302020204" pitchFamily="66" charset="0"/>
              </a:rPr>
              <a:t>Tijekom provedbe projekta susreli smo se s mnoštvom problema: baterija koja napaja micro:bit se vrlo brzo istrošila, pumpica je nekontrolirano ispuštala velike količine vode, listovi afričke ljubičice koja je bila izložena većoj količini sunčeve svjetlosti postali su prošarani i svjetliji.</a:t>
            </a:r>
          </a:p>
        </p:txBody>
      </p:sp>
    </p:spTree>
    <p:extLst>
      <p:ext uri="{BB962C8B-B14F-4D97-AF65-F5344CB8AC3E}">
        <p14:creationId xmlns:p14="http://schemas.microsoft.com/office/powerpoint/2010/main" val="146176151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r-HR" sz="5400" b="1" dirty="0">
                <a:latin typeface="Comic Sans MS" panose="030F0702030302020204" pitchFamily="66" charset="0"/>
              </a:rPr>
              <a:t>Sudionici</a:t>
            </a:r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hr-HR" sz="3200" dirty="0">
                <a:latin typeface="Comic Sans MS" panose="030F0702030302020204" pitchFamily="66" charset="0"/>
              </a:rPr>
              <a:t>Učenici 3.a razreda</a:t>
            </a:r>
          </a:p>
          <a:p>
            <a:r>
              <a:rPr lang="hr-HR" sz="3200" dirty="0">
                <a:latin typeface="Comic Sans MS" panose="030F0702030302020204" pitchFamily="66" charset="0"/>
              </a:rPr>
              <a:t>Učenici 5.a razreda</a:t>
            </a:r>
          </a:p>
          <a:p>
            <a:r>
              <a:rPr lang="hr-HR" sz="3200" dirty="0">
                <a:latin typeface="Comic Sans MS" panose="030F0702030302020204" pitchFamily="66" charset="0"/>
              </a:rPr>
              <a:t>Učenici 6.a razreda</a:t>
            </a:r>
          </a:p>
          <a:p>
            <a:endParaRPr lang="hr-HR" sz="3200" dirty="0">
              <a:latin typeface="Comic Sans MS" panose="030F0702030302020204" pitchFamily="66" charset="0"/>
            </a:endParaRPr>
          </a:p>
          <a:p>
            <a:r>
              <a:rPr lang="hr-HR" sz="3200" dirty="0">
                <a:latin typeface="Comic Sans MS" panose="030F0702030302020204" pitchFamily="66" charset="0"/>
              </a:rPr>
              <a:t>Ivana </a:t>
            </a:r>
            <a:r>
              <a:rPr lang="hr-HR" sz="3200" dirty="0" err="1">
                <a:latin typeface="Comic Sans MS" panose="030F0702030302020204" pitchFamily="66" charset="0"/>
              </a:rPr>
              <a:t>Mick</a:t>
            </a:r>
            <a:endParaRPr lang="hr-HR" sz="3200" dirty="0">
              <a:latin typeface="Comic Sans MS" panose="030F0702030302020204" pitchFamily="66" charset="0"/>
            </a:endParaRPr>
          </a:p>
          <a:p>
            <a:r>
              <a:rPr lang="hr-HR" sz="3200" dirty="0">
                <a:latin typeface="Comic Sans MS" panose="030F0702030302020204" pitchFamily="66" charset="0"/>
              </a:rPr>
              <a:t>Roman Rubčić</a:t>
            </a:r>
          </a:p>
          <a:p>
            <a:r>
              <a:rPr lang="hr-HR" sz="3200" dirty="0">
                <a:latin typeface="Comic Sans MS" panose="030F0702030302020204" pitchFamily="66" charset="0"/>
              </a:rPr>
              <a:t>Andrea </a:t>
            </a:r>
            <a:r>
              <a:rPr lang="hr-HR" sz="3200" dirty="0" err="1">
                <a:latin typeface="Comic Sans MS" panose="030F0702030302020204" pitchFamily="66" charset="0"/>
              </a:rPr>
              <a:t>Gabud</a:t>
            </a:r>
            <a:endParaRPr lang="hr-HR" sz="3200" dirty="0">
              <a:latin typeface="Comic Sans MS" panose="030F0702030302020204" pitchFamily="66" charset="0"/>
            </a:endParaRPr>
          </a:p>
          <a:p>
            <a:r>
              <a:rPr lang="hr-HR" sz="3200" dirty="0">
                <a:latin typeface="Comic Sans MS" panose="030F0702030302020204" pitchFamily="66" charset="0"/>
              </a:rPr>
              <a:t>Filip </a:t>
            </a:r>
            <a:r>
              <a:rPr lang="hr-HR" sz="3200">
                <a:latin typeface="Comic Sans MS" panose="030F0702030302020204" pitchFamily="66" charset="0"/>
              </a:rPr>
              <a:t>Gorupec</a:t>
            </a:r>
            <a:endParaRPr lang="hr-HR" sz="3200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195651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r-HR" sz="5400" b="1" dirty="0">
                <a:latin typeface="Comic Sans MS" panose="030F0702030302020204" pitchFamily="66" charset="0"/>
              </a:rPr>
              <a:t>Opis projekta</a:t>
            </a:r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hr-HR" sz="3200" dirty="0">
                <a:latin typeface="Comic Sans MS" pitchFamily="66" charset="0"/>
              </a:rPr>
              <a:t>U projektu “Želim stablo”</a:t>
            </a:r>
            <a:r>
              <a:rPr lang="vi-VN" sz="3200" dirty="0"/>
              <a:t> </a:t>
            </a:r>
            <a:r>
              <a:rPr lang="hr-HR" sz="3200" dirty="0">
                <a:latin typeface="Comic Sans MS" pitchFamily="66" charset="0"/>
              </a:rPr>
              <a:t>sudjelovali su učenici 3., 5. i 6. razreda. Učenici 3. razreda su na satovima likovne kulture crtali “čarobne ljubičice” koje bi mogle procvjetati u našem projektu. Učenici 5. razreda pratili su vanjske uvjete potrebne za rast i razvoj biljke.</a:t>
            </a:r>
            <a:r>
              <a:rPr lang="vi-VN" sz="3200" dirty="0"/>
              <a:t> </a:t>
            </a:r>
            <a:r>
              <a:rPr lang="hr-HR" sz="3200" dirty="0">
                <a:latin typeface="Comic Sans MS" pitchFamily="66" charset="0"/>
              </a:rPr>
              <a:t>Dio razreda pratio je rast i razvoj biljke uz pomoć micro:bita, dok je drugi dio razreda samostalno zalijevao ljubičicu. Micro:bit su isprogramirali učenici 6. razreda.</a:t>
            </a:r>
            <a:r>
              <a:rPr lang="vi-VN" sz="3200" dirty="0"/>
              <a:t> </a:t>
            </a:r>
            <a:br>
              <a:rPr lang="vi-VN" sz="3200" dirty="0"/>
            </a:br>
            <a:endParaRPr lang="hr-HR" sz="3200" dirty="0"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2881742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r-HR" sz="5400" b="1" dirty="0">
                <a:latin typeface="Comic Sans MS" panose="030F0702030302020204" pitchFamily="66" charset="0"/>
              </a:rPr>
              <a:t>Cilj projekta</a:t>
            </a:r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hr-HR" sz="3200" dirty="0">
                <a:latin typeface="Comic Sans MS" pitchFamily="66" charset="0"/>
              </a:rPr>
              <a:t>Cilj projekta je razvijanje osjećaja odgovornosti i rada u timu, poticanje istraživačkog duha, razmišljanje i promišljanje o uspjehu i neuspjehu te upotreba IKT-a u nastavi. Radom u timu potaknuti razvoj suradnje i međuljudskih odnosa između učenika.</a:t>
            </a:r>
          </a:p>
        </p:txBody>
      </p:sp>
    </p:spTree>
    <p:extLst>
      <p:ext uri="{BB962C8B-B14F-4D97-AF65-F5344CB8AC3E}">
        <p14:creationId xmlns:p14="http://schemas.microsoft.com/office/powerpoint/2010/main" val="130312332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r-HR" sz="5400" b="1" dirty="0">
                <a:latin typeface="Comic Sans MS" panose="030F0702030302020204" pitchFamily="66" charset="0"/>
              </a:rPr>
              <a:t>Hipoteza</a:t>
            </a:r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hr-HR" sz="3200" dirty="0">
                <a:latin typeface="Comic Sans MS" panose="030F0702030302020204" pitchFamily="66" charset="0"/>
              </a:rPr>
              <a:t>Biljka koja raste u kontroliranim uvjetima vlažnosti procvjetat će prije u odnosu na biljku koju zalijevamo samostalno.</a:t>
            </a:r>
          </a:p>
        </p:txBody>
      </p:sp>
    </p:spTree>
    <p:extLst>
      <p:ext uri="{BB962C8B-B14F-4D97-AF65-F5344CB8AC3E}">
        <p14:creationId xmlns:p14="http://schemas.microsoft.com/office/powerpoint/2010/main" val="200091608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r-HR" sz="5400" b="1" dirty="0">
                <a:latin typeface="Comic Sans MS" pitchFamily="66" charset="0"/>
              </a:rPr>
              <a:t>Tijek projekta</a:t>
            </a:r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hr-HR" sz="3200" dirty="0">
                <a:latin typeface="Comic Sans MS" panose="030F0702030302020204" pitchFamily="66" charset="0"/>
              </a:rPr>
              <a:t>A) programiranje </a:t>
            </a:r>
            <a:r>
              <a:rPr lang="hr-HR" sz="3200" dirty="0" err="1">
                <a:latin typeface="Comic Sans MS" panose="030F0702030302020204" pitchFamily="66" charset="0"/>
              </a:rPr>
              <a:t>micro:bita</a:t>
            </a:r>
            <a:endParaRPr lang="hr-HR" sz="3200" dirty="0">
              <a:latin typeface="Comic Sans MS" panose="030F0702030302020204" pitchFamily="66" charset="0"/>
            </a:endParaRPr>
          </a:p>
          <a:p>
            <a:pPr marL="0" indent="0">
              <a:buNone/>
            </a:pPr>
            <a:r>
              <a:rPr lang="hr-HR" sz="3200" dirty="0">
                <a:latin typeface="Comic Sans MS" panose="030F0702030302020204" pitchFamily="66" charset="0"/>
              </a:rPr>
              <a:t>B) praćenje vlage i zalijevanje biljaka</a:t>
            </a:r>
          </a:p>
          <a:p>
            <a:pPr marL="0" indent="0">
              <a:buNone/>
            </a:pPr>
            <a:r>
              <a:rPr lang="hr-HR" sz="3200" dirty="0">
                <a:latin typeface="Comic Sans MS" panose="030F0702030302020204" pitchFamily="66" charset="0"/>
              </a:rPr>
              <a:t>C) izložba „čarobne ljubičice”</a:t>
            </a:r>
          </a:p>
        </p:txBody>
      </p:sp>
    </p:spTree>
    <p:extLst>
      <p:ext uri="{BB962C8B-B14F-4D97-AF65-F5344CB8AC3E}">
        <p14:creationId xmlns:p14="http://schemas.microsoft.com/office/powerpoint/2010/main" val="399844475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r-HR" sz="5400" b="1" dirty="0">
                <a:latin typeface="Comic Sans MS" panose="030F0702030302020204" pitchFamily="66" charset="0"/>
              </a:rPr>
              <a:t>a) Programiranje </a:t>
            </a:r>
            <a:r>
              <a:rPr lang="hr-HR" sz="5400" b="1" dirty="0" err="1">
                <a:latin typeface="Comic Sans MS" panose="030F0702030302020204" pitchFamily="66" charset="0"/>
              </a:rPr>
              <a:t>micro:bita</a:t>
            </a:r>
            <a:endParaRPr lang="hr-HR" sz="5400" b="1" dirty="0">
              <a:latin typeface="Comic Sans MS" panose="030F0702030302020204" pitchFamily="66" charset="0"/>
            </a:endParaRPr>
          </a:p>
        </p:txBody>
      </p:sp>
      <p:sp>
        <p:nvSpPr>
          <p:cNvPr id="4" name="Rezervirano mjesto teksta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3" name="Rezervirano mjesto sadržaja 2"/>
          <p:cNvSpPr>
            <a:spLocks noGrp="1"/>
          </p:cNvSpPr>
          <p:nvPr>
            <p:ph sz="half" idx="2"/>
          </p:nvPr>
        </p:nvSpPr>
        <p:spPr>
          <a:xfrm>
            <a:off x="839788" y="1681163"/>
            <a:ext cx="5157787" cy="3684588"/>
          </a:xfrm>
        </p:spPr>
        <p:txBody>
          <a:bodyPr>
            <a:normAutofit/>
          </a:bodyPr>
          <a:lstStyle/>
          <a:p>
            <a:r>
              <a:rPr lang="hr-HR" sz="3200" dirty="0">
                <a:latin typeface="Comic Sans MS" panose="030F0702030302020204" pitchFamily="66" charset="0"/>
              </a:rPr>
              <a:t>Učenici 6.a razreda sudjelovali su u programiranju </a:t>
            </a:r>
            <a:r>
              <a:rPr lang="hr-HR" sz="3200" dirty="0" err="1">
                <a:latin typeface="Comic Sans MS" panose="030F0702030302020204" pitchFamily="66" charset="0"/>
              </a:rPr>
              <a:t>micro:bita</a:t>
            </a:r>
            <a:r>
              <a:rPr lang="hr-HR" sz="3200" dirty="0">
                <a:latin typeface="Comic Sans MS" panose="030F0702030302020204" pitchFamily="66" charset="0"/>
              </a:rPr>
              <a:t>.</a:t>
            </a:r>
          </a:p>
        </p:txBody>
      </p:sp>
      <p:sp>
        <p:nvSpPr>
          <p:cNvPr id="5" name="Rezervirano mjesto teksta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hr-HR"/>
          </a:p>
        </p:txBody>
      </p:sp>
      <p:pic>
        <p:nvPicPr>
          <p:cNvPr id="9" name="Rezervirano mjesto sadržaja 8"/>
          <p:cNvPicPr>
            <a:picLocks noGrp="1" noChangeAspect="1"/>
          </p:cNvPicPr>
          <p:nvPr>
            <p:ph sz="quarter" idx="4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59513" y="1681163"/>
            <a:ext cx="5183188" cy="291554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0" name="Slika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7183" y="3523457"/>
            <a:ext cx="5288973" cy="297504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74870780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r-HR" sz="5400" b="1" dirty="0">
                <a:latin typeface="Comic Sans MS" panose="030F0702030302020204" pitchFamily="66" charset="0"/>
              </a:rPr>
              <a:t>b) Praćenje vlage i zalijevanje biljaka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>
          <a:xfrm>
            <a:off x="839788" y="1681162"/>
            <a:ext cx="5157787" cy="2495053"/>
          </a:xfrm>
        </p:spPr>
        <p:txBody>
          <a:bodyPr>
            <a:normAutofit/>
          </a:bodyPr>
          <a:lstStyle/>
          <a:p>
            <a:r>
              <a:rPr lang="hr-HR" sz="2800" b="0" dirty="0">
                <a:latin typeface="Comic Sans MS" panose="030F0702030302020204" pitchFamily="66" charset="0"/>
              </a:rPr>
              <a:t>Učenice 5.a razreda svakodnevno su pratile vlažnost kod biljke koju smo zalijevali uz pomoć micro:bita.</a:t>
            </a:r>
          </a:p>
          <a:p>
            <a:endParaRPr lang="en-CA" sz="2800" b="0" dirty="0"/>
          </a:p>
        </p:txBody>
      </p:sp>
      <p:pic>
        <p:nvPicPr>
          <p:cNvPr id="8" name="Content Placeholder 7" descr="DSC_1677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1099095" y="3879381"/>
            <a:ext cx="4046111" cy="227593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7" name="Text Placeholder 6"/>
          <p:cNvSpPr>
            <a:spLocks noGrp="1"/>
          </p:cNvSpPr>
          <p:nvPr>
            <p:ph type="body" sz="quarter" idx="3"/>
          </p:nvPr>
        </p:nvSpPr>
        <p:spPr>
          <a:xfrm>
            <a:off x="7008812" y="2172482"/>
            <a:ext cx="5183188" cy="823912"/>
          </a:xfrm>
        </p:spPr>
        <p:txBody>
          <a:bodyPr>
            <a:noAutofit/>
          </a:bodyPr>
          <a:lstStyle/>
          <a:p>
            <a:r>
              <a:rPr lang="hr-HR" sz="2800" b="0" dirty="0">
                <a:latin typeface="Comic Sans MS" pitchFamily="66" charset="0"/>
              </a:rPr>
              <a:t>...a drugu biljku su samostalno zalijevali</a:t>
            </a:r>
            <a:endParaRPr lang="en-CA" sz="2800" b="0" dirty="0">
              <a:latin typeface="Comic Sans MS" pitchFamily="66" charset="0"/>
            </a:endParaRPr>
          </a:p>
        </p:txBody>
      </p:sp>
      <p:pic>
        <p:nvPicPr>
          <p:cNvPr id="10" name="Content Placeholder 9" descr="DSC_1679.JPG"/>
          <p:cNvPicPr>
            <a:picLocks noGrp="1" noChangeAspect="1"/>
          </p:cNvPicPr>
          <p:nvPr>
            <p:ph sz="quarter" idx="4"/>
          </p:nvPr>
        </p:nvPicPr>
        <p:blipFill>
          <a:blip r:embed="rId3" cstate="print"/>
          <a:stretch>
            <a:fillRect/>
          </a:stretch>
        </p:blipFill>
        <p:spPr>
          <a:xfrm rot="5400000">
            <a:off x="8576892" y="3453814"/>
            <a:ext cx="3706471" cy="251189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240473813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pic>
        <p:nvPicPr>
          <p:cNvPr id="5" name="Rezervirano mjesto sadržaja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2543969"/>
            <a:ext cx="5181600" cy="291465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8" name="Rezervirano mjesto sadržaja 7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6342822" y="1598679"/>
            <a:ext cx="5264152" cy="389559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346634351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pic>
        <p:nvPicPr>
          <p:cNvPr id="5" name="Rezervirano mjesto sadržaja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208124" y="1654937"/>
            <a:ext cx="4760897" cy="371252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4" name="Rezervirano mjesto sadržaja 3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2200" y="2543969"/>
            <a:ext cx="5181600" cy="291465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4288031391"/>
      </p:ext>
    </p:extLst>
  </p:cSld>
  <p:clrMapOvr>
    <a:masterClrMapping/>
  </p:clrMapOvr>
</p:sld>
</file>

<file path=ppt/theme/theme1.xml><?xml version="1.0" encoding="utf-8"?>
<a:theme xmlns:a="http://schemas.openxmlformats.org/drawingml/2006/main" name="Tema sustava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150</TotalTime>
  <Words>374</Words>
  <Application>Microsoft Office PowerPoint</Application>
  <PresentationFormat>Široki zaslon</PresentationFormat>
  <Paragraphs>33</Paragraphs>
  <Slides>19</Slides>
  <Notes>0</Notes>
  <HiddenSlides>0</HiddenSlides>
  <MMClips>0</MMClips>
  <ScaleCrop>false</ScaleCrop>
  <HeadingPairs>
    <vt:vector size="6" baseType="variant">
      <vt:variant>
        <vt:lpstr>Korišteni fontovi</vt:lpstr>
      </vt:variant>
      <vt:variant>
        <vt:i4>4</vt:i4>
      </vt:variant>
      <vt:variant>
        <vt:lpstr>Tema</vt:lpstr>
      </vt:variant>
      <vt:variant>
        <vt:i4>1</vt:i4>
      </vt:variant>
      <vt:variant>
        <vt:lpstr>Naslovi slajdova</vt:lpstr>
      </vt:variant>
      <vt:variant>
        <vt:i4>19</vt:i4>
      </vt:variant>
    </vt:vector>
  </HeadingPairs>
  <TitlesOfParts>
    <vt:vector size="24" baseType="lpstr">
      <vt:lpstr>Arial</vt:lpstr>
      <vt:lpstr>Calibri</vt:lpstr>
      <vt:lpstr>Calibri Light</vt:lpstr>
      <vt:lpstr>Comic Sans MS</vt:lpstr>
      <vt:lpstr>Tema sustava Office</vt:lpstr>
      <vt:lpstr>Želim stablo</vt:lpstr>
      <vt:lpstr>Opis projekta</vt:lpstr>
      <vt:lpstr>Cilj projekta</vt:lpstr>
      <vt:lpstr>Hipoteza</vt:lpstr>
      <vt:lpstr>Tijek projekta</vt:lpstr>
      <vt:lpstr>a) Programiranje micro:bita</vt:lpstr>
      <vt:lpstr>b) Praćenje vlage i zalijevanje biljaka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c) ˮčarobne ljubičiceˮ</vt:lpstr>
      <vt:lpstr>PowerPoint prezentacija</vt:lpstr>
      <vt:lpstr>PowerPoint prezentacija</vt:lpstr>
      <vt:lpstr>Zaključak</vt:lpstr>
      <vt:lpstr>Sudionici</vt:lpstr>
    </vt:vector>
  </TitlesOfParts>
  <Company>HP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Želim stablo OŠ Iver, Sesvete</dc:title>
  <dc:creator>Zidak</dc:creator>
  <cp:lastModifiedBy>Ivana inf</cp:lastModifiedBy>
  <cp:revision>16</cp:revision>
  <dcterms:created xsi:type="dcterms:W3CDTF">2018-04-26T09:42:45Z</dcterms:created>
  <dcterms:modified xsi:type="dcterms:W3CDTF">2018-05-01T18:13:35Z</dcterms:modified>
</cp:coreProperties>
</file>