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70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0422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760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2511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871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6959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542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338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2360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495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7560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57B9C1-E88B-4908-B376-4CA195D8F8B2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58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B3C092-30C7-4C23-942B-0BB6D3F7A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/>
              <a:t>                   </a:t>
            </a:r>
            <a:r>
              <a:rPr lang="hr-HR" sz="1700" b="1" dirty="0"/>
              <a:t>edukativno - ekološki projekt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                   ŽELIM </a:t>
            </a:r>
            <a:br>
              <a:rPr lang="hr-HR" b="1" dirty="0"/>
            </a:br>
            <a:r>
              <a:rPr lang="hr-HR" b="1" dirty="0"/>
              <a:t>                 STABLO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879B35-EB5A-4A82-B434-3861A65DE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665307"/>
            <a:ext cx="10058400" cy="438538"/>
          </a:xfrm>
        </p:spPr>
        <p:txBody>
          <a:bodyPr>
            <a:noAutofit/>
          </a:bodyPr>
          <a:lstStyle/>
          <a:p>
            <a:pPr algn="ctr"/>
            <a:r>
              <a:rPr lang="hr-HR" sz="3000" b="1" dirty="0"/>
              <a:t>OSNOVNA ŠKOLA KRALJA TOMISLAVA, ZAGREB</a:t>
            </a:r>
          </a:p>
        </p:txBody>
      </p:sp>
      <p:pic>
        <p:nvPicPr>
          <p:cNvPr id="1026" name="Picture 2" descr="Slikovni rezultat za Å¾elim stablo profil">
            <a:extLst>
              <a:ext uri="{FF2B5EF4-FFF2-40B4-BE49-F238E27FC236}">
                <a16:creationId xmlns="" xmlns:a16="http://schemas.microsoft.com/office/drawing/2014/main" id="{8E67A3C9-DB4E-4575-97E7-6473ACF3E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73" t="15924" r="30185" b="8647"/>
          <a:stretch/>
        </p:blipFill>
        <p:spPr bwMode="auto">
          <a:xfrm>
            <a:off x="2491274" y="854602"/>
            <a:ext cx="3331029" cy="3374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profil klett">
            <a:extLst>
              <a:ext uri="{FF2B5EF4-FFF2-40B4-BE49-F238E27FC236}">
                <a16:creationId xmlns="" xmlns:a16="http://schemas.microsoft.com/office/drawing/2014/main" id="{F16E75DF-DE8C-45A1-8D51-2C51D4A4C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9" t="8664" r="8912" b="8352"/>
          <a:stretch/>
        </p:blipFill>
        <p:spPr bwMode="auto">
          <a:xfrm>
            <a:off x="1577808" y="620859"/>
            <a:ext cx="1314684" cy="692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5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78" y="529047"/>
            <a:ext cx="4083697" cy="1094480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nsolas" panose="020B0609020204030204" pitchFamily="49" charset="0"/>
              </a:rPr>
              <a:t>V. Praćenje rasta biljaka i vođenje bilježaka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18C4AA-BCC9-4949-BEEB-3E06FADAD70F}"/>
              </a:ext>
            </a:extLst>
          </p:cNvPr>
          <p:cNvSpPr/>
          <p:nvPr/>
        </p:nvSpPr>
        <p:spPr>
          <a:xfrm>
            <a:off x="1520890" y="2864498"/>
            <a:ext cx="3107094" cy="16608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Praćenje rasta biljke zalijevane </a:t>
            </a:r>
            <a:r>
              <a:rPr lang="hr-HR" b="1" dirty="0" smtClean="0"/>
              <a:t>odstajalom vodom</a:t>
            </a:r>
            <a:endParaRPr lang="hr-HR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127CFCB-4F78-448E-B6C9-8950FB636B79}"/>
              </a:ext>
            </a:extLst>
          </p:cNvPr>
          <p:cNvCxnSpPr/>
          <p:nvPr/>
        </p:nvCxnSpPr>
        <p:spPr>
          <a:xfrm>
            <a:off x="4702629" y="3694922"/>
            <a:ext cx="951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E56B6F-42AE-4211-AFD8-8B6BAC9D5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75" y="-1"/>
            <a:ext cx="6316825" cy="6316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78" y="529047"/>
            <a:ext cx="4083697" cy="1094480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nsolas" panose="020B0609020204030204" pitchFamily="49" charset="0"/>
              </a:rPr>
              <a:t>V. Praćenje rasta biljaka i vođenje bilježaka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18C4AA-BCC9-4949-BEEB-3E06FADAD70F}"/>
              </a:ext>
            </a:extLst>
          </p:cNvPr>
          <p:cNvSpPr/>
          <p:nvPr/>
        </p:nvSpPr>
        <p:spPr>
          <a:xfrm>
            <a:off x="1520890" y="2864498"/>
            <a:ext cx="3107094" cy="16608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Praćenje rasta biljke koju zalijeva </a:t>
            </a:r>
            <a:r>
              <a:rPr lang="hr-HR" b="1" dirty="0"/>
              <a:t>programirani micro:bit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127CFCB-4F78-448E-B6C9-8950FB636B79}"/>
              </a:ext>
            </a:extLst>
          </p:cNvPr>
          <p:cNvCxnSpPr/>
          <p:nvPr/>
        </p:nvCxnSpPr>
        <p:spPr>
          <a:xfrm>
            <a:off x="4702629" y="3694922"/>
            <a:ext cx="951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B811BF-CBB0-4D94-9F15-51EB880B2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74" y="0"/>
            <a:ext cx="6316825" cy="6316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8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6951306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VI.Provjera hipoteza, kviz znanja i zaključak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7F101A-7795-4CE3-AB84-596373D55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34" y="1771883"/>
            <a:ext cx="4480250" cy="448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D1FD8E-3D87-425F-9948-2C66B1E65847}"/>
              </a:ext>
            </a:extLst>
          </p:cNvPr>
          <p:cNvSpPr txBox="1"/>
          <p:nvPr/>
        </p:nvSpPr>
        <p:spPr>
          <a:xfrm>
            <a:off x="6270171" y="1963604"/>
            <a:ext cx="4861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kvizom znanja u omiljenom programu „Kahoot!” provjerili smo početne hipoteze koje su </a:t>
            </a:r>
            <a:r>
              <a:rPr lang="hr-HR"/>
              <a:t>učenici </a:t>
            </a:r>
            <a:r>
              <a:rPr lang="hr-HR" smtClean="0"/>
              <a:t>usporedili s </a:t>
            </a:r>
            <a:r>
              <a:rPr lang="hr-HR" dirty="0"/>
              <a:t>krajnjim rezultatim, učenička predznanja iz Prirode i društva kao i nova znanja stečena tijekom samog projekta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ujedno smo napravili podsjetnik gdje bi još mogli koristiti sam sustav te kako povećati ekološku svijest učenika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383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6951306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VI.Provjera hipoteza, kviz znanja i zaključak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D1FD8E-3D87-425F-9948-2C66B1E65847}"/>
              </a:ext>
            </a:extLst>
          </p:cNvPr>
          <p:cNvSpPr txBox="1"/>
          <p:nvPr/>
        </p:nvSpPr>
        <p:spPr>
          <a:xfrm>
            <a:off x="1530222" y="2178208"/>
            <a:ext cx="8733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učenici su zajedno s roditeljima istraživali koliko je ekološki prihvatljiv ovaj sustav navodnjavanja, a kao </a:t>
            </a:r>
            <a:r>
              <a:rPr lang="hr-HR" dirty="0" smtClean="0"/>
              <a:t>posljedicu </a:t>
            </a:r>
            <a:r>
              <a:rPr lang="hr-HR" dirty="0"/>
              <a:t>toga imat ćemo predavanje OPG o organskom uzgoju i značenju tehnologije u tom području</a:t>
            </a:r>
          </a:p>
          <a:p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    ostvariti ćemo i suradnju s </a:t>
            </a:r>
            <a:r>
              <a:rPr lang="hr-HR" dirty="0" err="1" smtClean="0"/>
              <a:t>iGrow</a:t>
            </a:r>
            <a:r>
              <a:rPr lang="hr-HR" dirty="0" smtClean="0"/>
              <a:t> – </a:t>
            </a:r>
            <a:r>
              <a:rPr lang="hr-HR" dirty="0" err="1" smtClean="0"/>
              <a:t>indoor</a:t>
            </a:r>
            <a:r>
              <a:rPr lang="hr-HR" dirty="0" smtClean="0"/>
              <a:t> </a:t>
            </a:r>
            <a:r>
              <a:rPr lang="hr-HR" dirty="0" err="1" smtClean="0"/>
              <a:t>Gardening</a:t>
            </a:r>
            <a:r>
              <a:rPr lang="hr-HR" dirty="0" smtClean="0"/>
              <a:t> </a:t>
            </a:r>
            <a:r>
              <a:rPr lang="hr-HR" dirty="0" err="1" smtClean="0"/>
              <a:t>shop</a:t>
            </a:r>
            <a:r>
              <a:rPr lang="hr-HR" dirty="0" smtClean="0"/>
              <a:t> kako bismo usporedili </a:t>
            </a:r>
          </a:p>
          <a:p>
            <a:r>
              <a:rPr lang="hr-HR" dirty="0" smtClean="0"/>
              <a:t>     </a:t>
            </a:r>
            <a:r>
              <a:rPr lang="hr-HR" dirty="0" err="1" smtClean="0"/>
              <a:t>micro</a:t>
            </a:r>
            <a:r>
              <a:rPr lang="hr-HR" dirty="0" smtClean="0"/>
              <a:t>:bit, kojeg su učenici programirali, s tehnologijom uzgoja danas te ukazali kako   </a:t>
            </a:r>
          </a:p>
          <a:p>
            <a:r>
              <a:rPr lang="hr-HR" dirty="0" smtClean="0"/>
              <a:t>     malenim koracima otvaramo vrata velikim postignućima </a:t>
            </a:r>
          </a:p>
          <a:p>
            <a:pPr marL="285750" indent="-285750"/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potvrdili </a:t>
            </a:r>
            <a:r>
              <a:rPr lang="hr-HR" dirty="0"/>
              <a:t>smo dugogodišnju suradnju i znanja stečena na ZOV </a:t>
            </a:r>
            <a:r>
              <a:rPr lang="hr-HR" dirty="0" smtClean="0"/>
              <a:t> o uštedi </a:t>
            </a:r>
            <a:r>
              <a:rPr lang="hr-HR" dirty="0"/>
              <a:t>pitke vode putem ovog sustava, a što je glavni problem i zadatak svjetskih </a:t>
            </a:r>
            <a:r>
              <a:rPr lang="hr-HR" dirty="0" smtClean="0"/>
              <a:t>razmjera</a:t>
            </a:r>
          </a:p>
          <a:p>
            <a:pPr marL="285750" indent="-285750"/>
            <a:endParaRPr lang="hr-HR" dirty="0" smtClean="0"/>
          </a:p>
          <a:p>
            <a:pPr marL="285750" indent="-285750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3750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zaključili smo da je količina otopljenih mineralnih tvari u vodovodnoj vodi (bilo svježoj ili odstajaloj) dovoljno velik da su obje tvrde vode. </a:t>
            </a:r>
            <a:endParaRPr lang="hr-HR" dirty="0" smtClean="0"/>
          </a:p>
          <a:p>
            <a:r>
              <a:rPr lang="hr-HR" dirty="0" smtClean="0"/>
              <a:t>- </a:t>
            </a:r>
            <a:r>
              <a:rPr lang="hr-HR" dirty="0" smtClean="0"/>
              <a:t>učenici su na temelju </a:t>
            </a:r>
            <a:r>
              <a:rPr lang="hr-HR" dirty="0" smtClean="0"/>
              <a:t>tih rezultata zaključili </a:t>
            </a:r>
            <a:r>
              <a:rPr lang="hr-HR" dirty="0" smtClean="0"/>
              <a:t>kako vodovodna </a:t>
            </a:r>
            <a:r>
              <a:rPr lang="hr-HR" dirty="0" smtClean="0"/>
              <a:t>voda može smanjiti </a:t>
            </a:r>
            <a:r>
              <a:rPr lang="hr-HR" dirty="0" smtClean="0"/>
              <a:t>dugotrajnost </a:t>
            </a:r>
            <a:r>
              <a:rPr lang="hr-HR" dirty="0" smtClean="0"/>
              <a:t>i samog sustava navodnjavanja </a:t>
            </a:r>
            <a:r>
              <a:rPr lang="hr-HR" dirty="0" smtClean="0"/>
              <a:t>zbog kemijskog sastava </a:t>
            </a:r>
            <a:endParaRPr lang="hr-HR" dirty="0" smtClean="0"/>
          </a:p>
          <a:p>
            <a:r>
              <a:rPr lang="hr-HR" dirty="0" smtClean="0"/>
              <a:t>- potvrdili smo hipotezu da je količina vlage itekako bitna za uspješan rast biljke pri čemu biljka ipak bira meku vodu za kvalitetniji rast</a:t>
            </a:r>
          </a:p>
          <a:p>
            <a:r>
              <a:rPr lang="hr-HR" dirty="0" smtClean="0"/>
              <a:t>- potvrdili smo kako je sustavno praćenje i zalijevanje biljke itekako bitno pogotovo ako razmišljamo o većim razmjerima i površinama koje čovjek obrađuje</a:t>
            </a:r>
          </a:p>
          <a:p>
            <a:r>
              <a:rPr lang="hr-HR" dirty="0" smtClean="0"/>
              <a:t>- potvrdili smo koliko puno već sad možemo učiniti za prirodu koja traži našu pomoć 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6951306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VI.Provjera hipoteza, kviz znanja i zaključak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 smtClean="0"/>
              <a:t>“ Nikako nisam mogla povezati </a:t>
            </a:r>
            <a:r>
              <a:rPr lang="hr-HR" i="1" dirty="0" err="1" smtClean="0"/>
              <a:t>micro</a:t>
            </a:r>
            <a:r>
              <a:rPr lang="hr-HR" i="1" dirty="0" smtClean="0"/>
              <a:t>:bit s prirodom. Ovaj projekt mi je pokazao koliko zanimljivo može biti kad spojim prirodu i tehnologiju.”</a:t>
            </a:r>
          </a:p>
          <a:p>
            <a:pPr lvl="8"/>
            <a:r>
              <a:rPr lang="hr-HR" dirty="0" smtClean="0"/>
              <a:t>                                                                                                                                                             </a:t>
            </a:r>
            <a:r>
              <a:rPr lang="hr-HR" i="1" dirty="0" smtClean="0"/>
              <a:t> </a:t>
            </a:r>
            <a:r>
              <a:rPr lang="hr-HR" i="1" dirty="0" err="1" smtClean="0"/>
              <a:t>Chiara</a:t>
            </a:r>
            <a:r>
              <a:rPr lang="hr-HR" i="1" dirty="0" smtClean="0"/>
              <a:t>, 5.b</a:t>
            </a:r>
          </a:p>
          <a:p>
            <a:endParaRPr lang="hr-HR" i="1" dirty="0" smtClean="0"/>
          </a:p>
          <a:p>
            <a:r>
              <a:rPr lang="hr-HR" i="1" dirty="0" smtClean="0"/>
              <a:t>“Tehnologiju obično povezujem s računalom i igricama, a u ovom sam projektu vidio koliko je truda potrebno da tehnologija postane korisna.”</a:t>
            </a:r>
          </a:p>
          <a:p>
            <a:r>
              <a:rPr lang="hr-HR" dirty="0" smtClean="0"/>
              <a:t>                                                                                                                                         </a:t>
            </a:r>
            <a:r>
              <a:rPr lang="hr-HR" sz="1400" i="1" dirty="0" smtClean="0"/>
              <a:t>Dominik, 5.b</a:t>
            </a:r>
          </a:p>
          <a:p>
            <a:endParaRPr lang="hr-HR" i="1" dirty="0" smtClean="0"/>
          </a:p>
          <a:p>
            <a:r>
              <a:rPr lang="hr-HR" i="1" dirty="0" smtClean="0"/>
              <a:t>“Moja ideja je bila spojiti </a:t>
            </a:r>
            <a:r>
              <a:rPr lang="hr-HR" i="1" dirty="0" err="1" smtClean="0"/>
              <a:t>micro</a:t>
            </a:r>
            <a:r>
              <a:rPr lang="hr-HR" i="1" dirty="0" smtClean="0"/>
              <a:t>:bit s biljkom i pustiti da raste. No, tehnologija ipak treba puno ljudske pomoći da rezultat bude kvalitetan.”</a:t>
            </a:r>
          </a:p>
          <a:p>
            <a:r>
              <a:rPr lang="hr-HR" i="1" dirty="0" smtClean="0"/>
              <a:t>                                                                                                                                         </a:t>
            </a:r>
            <a:r>
              <a:rPr lang="hr-HR" sz="1400" i="1" dirty="0" smtClean="0"/>
              <a:t>Borna, 5.b</a:t>
            </a:r>
            <a:endParaRPr lang="hr-HR" sz="1400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6951306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Sudionici projekta: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35EA35-66BF-402A-960C-17A390D33B49}"/>
              </a:ext>
            </a:extLst>
          </p:cNvPr>
          <p:cNvSpPr txBox="1"/>
          <p:nvPr/>
        </p:nvSpPr>
        <p:spPr>
          <a:xfrm>
            <a:off x="1576873" y="2062065"/>
            <a:ext cx="55890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učenici 5. b i 2. c razreda OŠ kralja Tomislava, Zagreb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Mihaela Kosanović – učiteljica </a:t>
            </a:r>
            <a:r>
              <a:rPr lang="hr-HR" dirty="0" smtClean="0"/>
              <a:t>matematike i fizike</a:t>
            </a:r>
            <a:endParaRPr lang="hr-H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Nada Lovrenčić – učiteljica prirode i biologije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Dominik Možnik – učitelj povijesti i geografije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Dragana Vreš – učiteljica kemije i fizike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Edita Brljak – učiteljica informatike i 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6" name="Picture 4" descr="Slikovni rezultat za profil klett">
            <a:extLst>
              <a:ext uri="{FF2B5EF4-FFF2-40B4-BE49-F238E27FC236}">
                <a16:creationId xmlns="" xmlns:a16="http://schemas.microsoft.com/office/drawing/2014/main" id="{897D110A-3ACD-41AF-A45A-1ABFB790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9" t="8664" r="8912" b="8352"/>
          <a:stretch/>
        </p:blipFill>
        <p:spPr bwMode="auto">
          <a:xfrm>
            <a:off x="9508829" y="5364471"/>
            <a:ext cx="1268028" cy="66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A1A980-6C93-4A51-9D18-059DDFF08349}"/>
              </a:ext>
            </a:extLst>
          </p:cNvPr>
          <p:cNvSpPr txBox="1"/>
          <p:nvPr/>
        </p:nvSpPr>
        <p:spPr>
          <a:xfrm>
            <a:off x="8845419" y="5671688"/>
            <a:ext cx="243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Hvala                           !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6844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649B1-B0B8-4FAA-BBC8-CC63CC5E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76" y="545972"/>
            <a:ext cx="10058400" cy="643813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Consolas" panose="020B0609020204030204" pitchFamily="49" charset="0"/>
              </a:rPr>
              <a:t>Etape provedbe projekta:</a:t>
            </a:r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="" xmlns:a16="http://schemas.microsoft.com/office/drawing/2014/main" id="{B6651F6F-8847-43AF-9B6C-27F4756D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22" y="2612830"/>
            <a:ext cx="3471183" cy="3676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32DE450-CD68-4422-BB8A-28C1CAEB6FB6}"/>
              </a:ext>
            </a:extLst>
          </p:cNvPr>
          <p:cNvSpPr/>
          <p:nvPr/>
        </p:nvSpPr>
        <p:spPr>
          <a:xfrm>
            <a:off x="1471128" y="2612830"/>
            <a:ext cx="2080530" cy="12970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II. Sadnja sjemenki graha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E2D67C1-083B-4E86-A4F7-B6AC4005FFD2}"/>
              </a:ext>
            </a:extLst>
          </p:cNvPr>
          <p:cNvSpPr/>
          <p:nvPr/>
        </p:nvSpPr>
        <p:spPr>
          <a:xfrm>
            <a:off x="1555543" y="4530140"/>
            <a:ext cx="2440634" cy="13995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I.Programiranje micro:bit-a i spajanje seta za zalijevanje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D77C6CB-691D-4C93-A6B7-12B19EA84C5B}"/>
              </a:ext>
            </a:extLst>
          </p:cNvPr>
          <p:cNvSpPr/>
          <p:nvPr/>
        </p:nvSpPr>
        <p:spPr>
          <a:xfrm>
            <a:off x="3362032" y="1196975"/>
            <a:ext cx="2198914" cy="12970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III.Postavljanje hipoteza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09200E4-C024-4986-A048-42E7A81E72B0}"/>
              </a:ext>
            </a:extLst>
          </p:cNvPr>
          <p:cNvSpPr/>
          <p:nvPr/>
        </p:nvSpPr>
        <p:spPr>
          <a:xfrm>
            <a:off x="6096000" y="1329610"/>
            <a:ext cx="2473967" cy="13995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IV. Radionica: Usporedba vodovodne vode i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odstajale vode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CE0A4B8-49D3-4F23-A144-58721DD093A1}"/>
              </a:ext>
            </a:extLst>
          </p:cNvPr>
          <p:cNvSpPr/>
          <p:nvPr/>
        </p:nvSpPr>
        <p:spPr>
          <a:xfrm>
            <a:off x="7369624" y="4609516"/>
            <a:ext cx="2136709" cy="12408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VI. Provjera hipoteza, kviz znanja i zaključak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5185B4D-B8E0-4C51-832F-71ADAED85480}"/>
              </a:ext>
            </a:extLst>
          </p:cNvPr>
          <p:cNvSpPr/>
          <p:nvPr/>
        </p:nvSpPr>
        <p:spPr>
          <a:xfrm>
            <a:off x="7794169" y="2901684"/>
            <a:ext cx="2136709" cy="12408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V. Praćenje rasta biljaka i vođenje bilježaka</a:t>
            </a:r>
          </a:p>
        </p:txBody>
      </p:sp>
    </p:spTree>
    <p:extLst>
      <p:ext uri="{BB962C8B-B14F-4D97-AF65-F5344CB8AC3E}">
        <p14:creationId xmlns="" xmlns:p14="http://schemas.microsoft.com/office/powerpoint/2010/main" val="2094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9050694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I.Programiranje micro:bit-a i spajanje seta za zalijevanje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51850C7D-D713-46C5-89BA-110665319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57" y="1762288"/>
            <a:ext cx="4509359" cy="4509359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389799-41CA-45CD-A585-9FB81D4B5891}"/>
              </a:ext>
            </a:extLst>
          </p:cNvPr>
          <p:cNvSpPr txBox="1"/>
          <p:nvPr/>
        </p:nvSpPr>
        <p:spPr>
          <a:xfrm>
            <a:off x="6176865" y="1963604"/>
            <a:ext cx="50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upoznavajući se s micro:bitom, izradili smo jednostavan program koji će služiti za podjelu učenika u timove prilikom programiranja micro:bita i spajanja seta za zalijevanje biljke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75604E-1A3F-40A2-B1B6-AEB2DCF963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792" y="3281008"/>
            <a:ext cx="3762105" cy="1200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F0CFF0-CB3E-4AFD-96F8-579C4F68D004}"/>
              </a:ext>
            </a:extLst>
          </p:cNvPr>
          <p:cNvSpPr txBox="1"/>
          <p:nvPr/>
        </p:nvSpPr>
        <p:spPr>
          <a:xfrm>
            <a:off x="6288833" y="4907902"/>
            <a:ext cx="494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program svaki put kada protresemo micro:bit  slučajnim odabirom odabere i prikaže jedan broj od 1 – 25; brojevi označavaju redni broj učenika u e-dnevniku</a:t>
            </a:r>
          </a:p>
        </p:txBody>
      </p:sp>
    </p:spTree>
    <p:extLst>
      <p:ext uri="{BB962C8B-B14F-4D97-AF65-F5344CB8AC3E}">
        <p14:creationId xmlns="" xmlns:p14="http://schemas.microsoft.com/office/powerpoint/2010/main" val="40261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9050694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I.Programiranje micro:bit-a i spajanje seta za zalijevanje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797EA9-1BD1-43F0-98FB-5FBA1A77C9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142" y="1856792"/>
            <a:ext cx="4034648" cy="4368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D2ED4E-6B5D-4FA8-99F1-4BD344C6D0BC}"/>
              </a:ext>
            </a:extLst>
          </p:cNvPr>
          <p:cNvSpPr txBox="1"/>
          <p:nvPr/>
        </p:nvSpPr>
        <p:spPr>
          <a:xfrm>
            <a:off x="5784980" y="1856792"/>
            <a:ext cx="5701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isprogramirali smo micro:bit za zalijevanje biljke:</a:t>
            </a:r>
          </a:p>
          <a:p>
            <a:r>
              <a:rPr lang="hr-HR" dirty="0"/>
              <a:t>              gumb A – ispis razine vlage na ekranu</a:t>
            </a:r>
          </a:p>
          <a:p>
            <a:r>
              <a:rPr lang="hr-HR" dirty="0"/>
              <a:t>              gumb B – zalijevanje biljke na naš zahtjev</a:t>
            </a:r>
          </a:p>
          <a:p>
            <a:r>
              <a:rPr lang="hr-HR" dirty="0"/>
              <a:t>              zauvijek – svakih 20 sekundi mijeri se razina vlage u</a:t>
            </a:r>
          </a:p>
          <a:p>
            <a:r>
              <a:rPr lang="hr-HR" dirty="0"/>
              <a:t>              zemlji te prema potrebi uključuje se zalijevanje</a:t>
            </a:r>
          </a:p>
          <a:p>
            <a:endParaRPr lang="hr-HR" dirty="0"/>
          </a:p>
          <a:p>
            <a:r>
              <a:rPr lang="hr-HR" dirty="0"/>
              <a:t>- mlađim učenicima posebno su zanimljivi smješko i tužko   koji pokazuju je li biljka žedna ili nije</a:t>
            </a:r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23F195-4EA4-42F4-AF34-BF83874371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2098" y="4310742"/>
            <a:ext cx="1905599" cy="156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731498-7DCD-4C18-861C-27FDE26351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74789" y="4310742"/>
            <a:ext cx="1923735" cy="156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75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7753739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II.Sadnja sjemenki graha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34E414E-02FF-4949-92EC-A4D0A6D2E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94" y="1801322"/>
            <a:ext cx="4527631" cy="4527631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5FD5EE-A6F0-4AE6-8C3F-062ED46B4FDF}"/>
              </a:ext>
            </a:extLst>
          </p:cNvPr>
          <p:cNvSpPr txBox="1"/>
          <p:nvPr/>
        </p:nvSpPr>
        <p:spPr>
          <a:xfrm>
            <a:off x="6096000" y="1963604"/>
            <a:ext cx="5035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u tri jednake posude s istom vrstom zemlje posadili smo po 5 sjemenki graha:</a:t>
            </a:r>
          </a:p>
          <a:p>
            <a:r>
              <a:rPr lang="hr-HR" dirty="0"/>
              <a:t>           - jednu posudu zalijevali smo vodovodnom</a:t>
            </a:r>
          </a:p>
          <a:p>
            <a:r>
              <a:rPr lang="hr-HR" dirty="0"/>
              <a:t>             vodom</a:t>
            </a:r>
          </a:p>
          <a:p>
            <a:r>
              <a:rPr lang="hr-HR" dirty="0"/>
              <a:t>           - drugu samo zalijevali </a:t>
            </a:r>
            <a:r>
              <a:rPr lang="hr-HR" dirty="0" smtClean="0"/>
              <a:t>odstajalom vodom</a:t>
            </a:r>
            <a:endParaRPr lang="hr-HR" dirty="0"/>
          </a:p>
          <a:p>
            <a:r>
              <a:rPr lang="hr-HR" dirty="0"/>
              <a:t>           - treću zalijeva programirani micro:bit</a:t>
            </a:r>
          </a:p>
          <a:p>
            <a:r>
              <a:rPr lang="hr-HR" dirty="0"/>
              <a:t>             vodovodnom vodom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učenici su s nestrpljenjem čekali da vide koje će sjemenke prve niknuti</a:t>
            </a:r>
          </a:p>
        </p:txBody>
      </p:sp>
    </p:spTree>
    <p:extLst>
      <p:ext uri="{BB962C8B-B14F-4D97-AF65-F5344CB8AC3E}">
        <p14:creationId xmlns="" xmlns:p14="http://schemas.microsoft.com/office/powerpoint/2010/main" val="21255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2" y="529047"/>
            <a:ext cx="3778898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III. Postavljanje </a:t>
            </a:r>
            <a:br>
              <a:rPr lang="hr-HR" sz="3000" dirty="0">
                <a:latin typeface="Consolas" panose="020B0609020204030204" pitchFamily="49" charset="0"/>
              </a:rPr>
            </a:br>
            <a:r>
              <a:rPr lang="hr-HR" sz="3000" dirty="0">
                <a:latin typeface="Consolas" panose="020B0609020204030204" pitchFamily="49" charset="0"/>
              </a:rPr>
              <a:t>      hipoteza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10840B3-886B-416B-A9B4-0857A6CA4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619"/>
          <a:stretch/>
        </p:blipFill>
        <p:spPr>
          <a:xfrm>
            <a:off x="5943600" y="91629"/>
            <a:ext cx="5318448" cy="6246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C9CDC5-90E0-4059-BAAB-219CF7E59433}"/>
              </a:ext>
            </a:extLst>
          </p:cNvPr>
          <p:cNvSpPr txBox="1"/>
          <p:nvPr/>
        </p:nvSpPr>
        <p:spPr>
          <a:xfrm>
            <a:off x="1380931" y="2472613"/>
            <a:ext cx="3778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učenici su postavili svoje hipoteze te ih izvjesili na zamišljenu biljku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bilo im je zanimljivo uspoređivati dnevnik rasta kojeg su pisali u sklopu nastave Prirode i društva u kojem samostalno zalijevaju biljku i ovaj gdje je prisutan čitav sustav praćenja (vođenje bilješki, mjerenje, radionice)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27604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8285584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IV.Radionica: usporedba vodovodne vode i kišnice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252F08-A9B7-4CAB-8867-D151CA790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10" y="1817912"/>
            <a:ext cx="4424267" cy="4424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4B9CE9-C951-4D4D-87AB-1A16F15E901B}"/>
              </a:ext>
            </a:extLst>
          </p:cNvPr>
          <p:cNvSpPr txBox="1"/>
          <p:nvPr/>
        </p:nvSpPr>
        <p:spPr>
          <a:xfrm>
            <a:off x="6447453" y="2413337"/>
            <a:ext cx="4907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održali smo radionicu na kojoj su učenici na temelju provedenih pokusa imali prilike naučiti nešto o tvrdoći vode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stavili smo naglasak na važnost meke vode koja je nažalost sve manje prisutna, a kišnica je najbolji primjer</a:t>
            </a:r>
          </a:p>
        </p:txBody>
      </p:sp>
    </p:spTree>
    <p:extLst>
      <p:ext uri="{BB962C8B-B14F-4D97-AF65-F5344CB8AC3E}">
        <p14:creationId xmlns="" xmlns:p14="http://schemas.microsoft.com/office/powerpoint/2010/main" val="42431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8285584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IV.Radionica: usporedba vodovodne vode i </a:t>
            </a:r>
            <a:r>
              <a:rPr lang="hr-HR" sz="3000" dirty="0" smtClean="0">
                <a:latin typeface="Consolas" panose="020B0609020204030204" pitchFamily="49" charset="0"/>
              </a:rPr>
              <a:t>odstajale vode</a:t>
            </a:r>
            <a:endParaRPr lang="hr-HR" sz="3000" dirty="0">
              <a:latin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4B9CE9-C951-4D4D-87AB-1A16F15E901B}"/>
              </a:ext>
            </a:extLst>
          </p:cNvPr>
          <p:cNvSpPr txBox="1"/>
          <p:nvPr/>
        </p:nvSpPr>
        <p:spPr>
          <a:xfrm>
            <a:off x="6340576" y="1546438"/>
            <a:ext cx="5113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hr-HR" dirty="0" smtClean="0"/>
          </a:p>
          <a:p>
            <a:pPr marL="285750" indent="-285750"/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mjerili su tvrdoću vode reagensom za tvrdoću pri čemu su pratili promjenu boje </a:t>
            </a:r>
            <a:r>
              <a:rPr lang="hr-HR" dirty="0" err="1" smtClean="0"/>
              <a:t>dokapavanjem</a:t>
            </a:r>
            <a:r>
              <a:rPr lang="hr-HR" dirty="0" smtClean="0"/>
              <a:t> reagensa, a na temelju tablice određivali stupanj tvrdoće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     zatim su određivali i kiselost vode pomoću  </a:t>
            </a:r>
          </a:p>
          <a:p>
            <a:r>
              <a:rPr lang="hr-HR" dirty="0" smtClean="0"/>
              <a:t>      indikatorskih papirića</a:t>
            </a:r>
          </a:p>
          <a:p>
            <a:pPr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neki su spomenuli </a:t>
            </a:r>
            <a:r>
              <a:rPr lang="hr-HR" dirty="0" smtClean="0"/>
              <a:t>da su </a:t>
            </a:r>
            <a:r>
              <a:rPr lang="hr-HR" dirty="0"/>
              <a:t>brojne alergije danas </a:t>
            </a:r>
            <a:r>
              <a:rPr lang="hr-HR" dirty="0" smtClean="0"/>
              <a:t> </a:t>
            </a:r>
            <a:r>
              <a:rPr lang="hr-HR" dirty="0"/>
              <a:t>vjerojatno posljedica toga jer i biljkama smetaju tvari koje vodu čine tvrdom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538B4-4DBF-469B-8DD8-0B0B81574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8" y="1811382"/>
            <a:ext cx="4452257" cy="4452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00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78" y="529047"/>
            <a:ext cx="4083697" cy="1094480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nsolas" panose="020B0609020204030204" pitchFamily="49" charset="0"/>
              </a:rPr>
              <a:t>V. Praćenje rasta biljaka i vođenje bilježaka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69F490-7935-435C-A40B-2B24E8C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94" t="5413" r="8958" b="11605"/>
          <a:stretch/>
        </p:blipFill>
        <p:spPr>
          <a:xfrm rot="15006422">
            <a:off x="391035" y="610043"/>
            <a:ext cx="1065102" cy="1272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6589BD-4BE8-430C-959A-7715D7E8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76" y="1"/>
            <a:ext cx="6316824" cy="6316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18C4AA-BCC9-4949-BEEB-3E06FADAD70F}"/>
              </a:ext>
            </a:extLst>
          </p:cNvPr>
          <p:cNvSpPr/>
          <p:nvPr/>
        </p:nvSpPr>
        <p:spPr>
          <a:xfrm>
            <a:off x="1520890" y="2864498"/>
            <a:ext cx="3107094" cy="16608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Praćenje rasta biljke zalijevane </a:t>
            </a:r>
            <a:r>
              <a:rPr lang="hr-HR" b="1" dirty="0"/>
              <a:t>vodovodnom vodom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127CFCB-4F78-448E-B6C9-8950FB636B79}"/>
              </a:ext>
            </a:extLst>
          </p:cNvPr>
          <p:cNvCxnSpPr/>
          <p:nvPr/>
        </p:nvCxnSpPr>
        <p:spPr>
          <a:xfrm>
            <a:off x="4702629" y="3694922"/>
            <a:ext cx="951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72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</TotalTime>
  <Words>855</Words>
  <Application>Microsoft Office PowerPoint</Application>
  <PresentationFormat>Prilagođeno</PresentationFormat>
  <Paragraphs>86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Retrospect</vt:lpstr>
      <vt:lpstr>                   edukativno - ekološki projekt                    ŽELIM                   STABLO</vt:lpstr>
      <vt:lpstr>Etape provedbe projekta:</vt:lpstr>
      <vt:lpstr>I.Programiranje micro:bit-a i spajanje seta za zalijevanje</vt:lpstr>
      <vt:lpstr>I.Programiranje micro:bit-a i spajanje seta za zalijevanje</vt:lpstr>
      <vt:lpstr>II.Sadnja sjemenki graha</vt:lpstr>
      <vt:lpstr>III. Postavljanje        hipoteza</vt:lpstr>
      <vt:lpstr>IV.Radionica: usporedba vodovodne vode i kišnice</vt:lpstr>
      <vt:lpstr>IV.Radionica: usporedba vodovodne vode i odstajale vode</vt:lpstr>
      <vt:lpstr>V. Praćenje rasta biljaka i vođenje bilježaka</vt:lpstr>
      <vt:lpstr>V. Praćenje rasta biljaka i vođenje bilježaka</vt:lpstr>
      <vt:lpstr>V. Praćenje rasta biljaka i vođenje bilježaka</vt:lpstr>
      <vt:lpstr>VI.Provjera hipoteza, kviz znanja i zaključak</vt:lpstr>
      <vt:lpstr>VI.Provjera hipoteza, kviz znanja i zaključak</vt:lpstr>
      <vt:lpstr>VI.Provjera hipoteza, kviz znanja i zaključak</vt:lpstr>
      <vt:lpstr>Slajd 15</vt:lpstr>
      <vt:lpstr>Sudionici projekta: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Edita Brljak</dc:creator>
  <cp:lastModifiedBy>Mihaela</cp:lastModifiedBy>
  <cp:revision>49</cp:revision>
  <dcterms:created xsi:type="dcterms:W3CDTF">2018-04-14T19:59:27Z</dcterms:created>
  <dcterms:modified xsi:type="dcterms:W3CDTF">2018-04-15T14:32:03Z</dcterms:modified>
</cp:coreProperties>
</file>