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65" r:id="rId4"/>
    <p:sldId id="272" r:id="rId5"/>
    <p:sldId id="268" r:id="rId6"/>
    <p:sldId id="269" r:id="rId7"/>
    <p:sldId id="273" r:id="rId8"/>
    <p:sldId id="270" r:id="rId9"/>
    <p:sldId id="271" r:id="rId10"/>
    <p:sldId id="275" r:id="rId11"/>
    <p:sldId id="276" r:id="rId12"/>
    <p:sldId id="277" r:id="rId13"/>
    <p:sldId id="278" r:id="rId14"/>
    <p:sldId id="279" r:id="rId15"/>
    <p:sldId id="283" r:id="rId16"/>
    <p:sldId id="284" r:id="rId17"/>
    <p:sldId id="280" r:id="rId18"/>
    <p:sldId id="281" r:id="rId19"/>
    <p:sldId id="307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15" r:id="rId31"/>
    <p:sldId id="295" r:id="rId32"/>
    <p:sldId id="296" r:id="rId33"/>
    <p:sldId id="309" r:id="rId34"/>
    <p:sldId id="311" r:id="rId35"/>
    <p:sldId id="313" r:id="rId36"/>
    <p:sldId id="312" r:id="rId37"/>
    <p:sldId id="297" r:id="rId38"/>
    <p:sldId id="298" r:id="rId39"/>
    <p:sldId id="310" r:id="rId40"/>
    <p:sldId id="317" r:id="rId41"/>
    <p:sldId id="319" r:id="rId42"/>
    <p:sldId id="299" r:id="rId43"/>
    <p:sldId id="300" r:id="rId44"/>
    <p:sldId id="301" r:id="rId45"/>
    <p:sldId id="302" r:id="rId46"/>
    <p:sldId id="260" r:id="rId47"/>
    <p:sldId id="314" r:id="rId48"/>
    <p:sldId id="318" r:id="rId49"/>
    <p:sldId id="304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o\Downloads\DIJAGRAMI,%20PROJEK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o\Downloads\DIJAGRAMI,%20PROJEK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4"/>
  <c:chart>
    <c:title>
      <c:tx>
        <c:rich>
          <a:bodyPr/>
          <a:lstStyle/>
          <a:p>
            <a:pPr>
              <a:defRPr/>
            </a:pPr>
            <a:r>
              <a:rPr lang="hr-HR"/>
              <a:t>KADIFA U HUMUSU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način zalijevanja:</c:v>
                </c:pt>
              </c:strCache>
            </c:strRef>
          </c:tx>
          <c:cat>
            <c:strRef>
              <c:f>Sheet1!$C$2:$T$4</c:f>
              <c:strCache>
                <c:ptCount val="18"/>
                <c:pt idx="1">
                  <c:v>28.2.</c:v>
                </c:pt>
                <c:pt idx="2">
                  <c:v>9.3.</c:v>
                </c:pt>
                <c:pt idx="3">
                  <c:v>13.3.</c:v>
                </c:pt>
                <c:pt idx="4">
                  <c:v>16.3.</c:v>
                </c:pt>
                <c:pt idx="5">
                  <c:v>19.3.</c:v>
                </c:pt>
                <c:pt idx="6">
                  <c:v>21.3.</c:v>
                </c:pt>
                <c:pt idx="7">
                  <c:v>23.3.</c:v>
                </c:pt>
                <c:pt idx="8">
                  <c:v>26.3.</c:v>
                </c:pt>
                <c:pt idx="9">
                  <c:v>28.3.</c:v>
                </c:pt>
                <c:pt idx="10">
                  <c:v>9.4.</c:v>
                </c:pt>
                <c:pt idx="11">
                  <c:v>11.4.</c:v>
                </c:pt>
                <c:pt idx="12">
                  <c:v>13.4.</c:v>
                </c:pt>
                <c:pt idx="13">
                  <c:v>16.4.</c:v>
                </c:pt>
                <c:pt idx="14">
                  <c:v>18.4.</c:v>
                </c:pt>
                <c:pt idx="15">
                  <c:v>20.4.</c:v>
                </c:pt>
                <c:pt idx="16">
                  <c:v>23.4.</c:v>
                </c:pt>
                <c:pt idx="17">
                  <c:v>26.4.</c:v>
                </c:pt>
              </c:strCache>
            </c:strRef>
          </c:cat>
          <c:val>
            <c:numRef>
              <c:f>Sheet1!$C$5:$T$5</c:f>
              <c:numCache>
                <c:formatCode>General</c:formatCode>
                <c:ptCount val="18"/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ručno</c:v>
                </c:pt>
              </c:strCache>
            </c:strRef>
          </c:tx>
          <c:cat>
            <c:strRef>
              <c:f>Sheet1!$C$2:$T$4</c:f>
              <c:strCache>
                <c:ptCount val="18"/>
                <c:pt idx="1">
                  <c:v>28.2.</c:v>
                </c:pt>
                <c:pt idx="2">
                  <c:v>9.3.</c:v>
                </c:pt>
                <c:pt idx="3">
                  <c:v>13.3.</c:v>
                </c:pt>
                <c:pt idx="4">
                  <c:v>16.3.</c:v>
                </c:pt>
                <c:pt idx="5">
                  <c:v>19.3.</c:v>
                </c:pt>
                <c:pt idx="6">
                  <c:v>21.3.</c:v>
                </c:pt>
                <c:pt idx="7">
                  <c:v>23.3.</c:v>
                </c:pt>
                <c:pt idx="8">
                  <c:v>26.3.</c:v>
                </c:pt>
                <c:pt idx="9">
                  <c:v>28.3.</c:v>
                </c:pt>
                <c:pt idx="10">
                  <c:v>9.4.</c:v>
                </c:pt>
                <c:pt idx="11">
                  <c:v>11.4.</c:v>
                </c:pt>
                <c:pt idx="12">
                  <c:v>13.4.</c:v>
                </c:pt>
                <c:pt idx="13">
                  <c:v>16.4.</c:v>
                </c:pt>
                <c:pt idx="14">
                  <c:v>18.4.</c:v>
                </c:pt>
                <c:pt idx="15">
                  <c:v>20.4.</c:v>
                </c:pt>
                <c:pt idx="16">
                  <c:v>23.4.</c:v>
                </c:pt>
                <c:pt idx="17">
                  <c:v>26.4.</c:v>
                </c:pt>
              </c:strCache>
            </c:strRef>
          </c:cat>
          <c:val>
            <c:numRef>
              <c:f>Sheet1!$C$6:$T$6</c:f>
              <c:numCache>
                <c:formatCode>General</c:formatCode>
                <c:ptCount val="18"/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52</c:v>
                </c:pt>
                <c:pt idx="11">
                  <c:v>54</c:v>
                </c:pt>
                <c:pt idx="12">
                  <c:v>56</c:v>
                </c:pt>
                <c:pt idx="13">
                  <c:v>59</c:v>
                </c:pt>
                <c:pt idx="14">
                  <c:v>63</c:v>
                </c:pt>
                <c:pt idx="15">
                  <c:v>66</c:v>
                </c:pt>
                <c:pt idx="16">
                  <c:v>69</c:v>
                </c:pt>
                <c:pt idx="17">
                  <c:v>74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micro:bit</c:v>
                </c:pt>
              </c:strCache>
            </c:strRef>
          </c:tx>
          <c:cat>
            <c:strRef>
              <c:f>Sheet1!$C$2:$T$4</c:f>
              <c:strCache>
                <c:ptCount val="18"/>
                <c:pt idx="1">
                  <c:v>28.2.</c:v>
                </c:pt>
                <c:pt idx="2">
                  <c:v>9.3.</c:v>
                </c:pt>
                <c:pt idx="3">
                  <c:v>13.3.</c:v>
                </c:pt>
                <c:pt idx="4">
                  <c:v>16.3.</c:v>
                </c:pt>
                <c:pt idx="5">
                  <c:v>19.3.</c:v>
                </c:pt>
                <c:pt idx="6">
                  <c:v>21.3.</c:v>
                </c:pt>
                <c:pt idx="7">
                  <c:v>23.3.</c:v>
                </c:pt>
                <c:pt idx="8">
                  <c:v>26.3.</c:v>
                </c:pt>
                <c:pt idx="9">
                  <c:v>28.3.</c:v>
                </c:pt>
                <c:pt idx="10">
                  <c:v>9.4.</c:v>
                </c:pt>
                <c:pt idx="11">
                  <c:v>11.4.</c:v>
                </c:pt>
                <c:pt idx="12">
                  <c:v>13.4.</c:v>
                </c:pt>
                <c:pt idx="13">
                  <c:v>16.4.</c:v>
                </c:pt>
                <c:pt idx="14">
                  <c:v>18.4.</c:v>
                </c:pt>
                <c:pt idx="15">
                  <c:v>20.4.</c:v>
                </c:pt>
                <c:pt idx="16">
                  <c:v>23.4.</c:v>
                </c:pt>
                <c:pt idx="17">
                  <c:v>26.4.</c:v>
                </c:pt>
              </c:strCache>
            </c:strRef>
          </c:cat>
          <c:val>
            <c:numRef>
              <c:f>Sheet1!$C$7:$T$7</c:f>
              <c:numCache>
                <c:formatCode>General</c:formatCode>
                <c:ptCount val="18"/>
                <c:pt idx="1">
                  <c:v>16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32</c:v>
                </c:pt>
                <c:pt idx="10">
                  <c:v>47</c:v>
                </c:pt>
                <c:pt idx="11">
                  <c:v>48</c:v>
                </c:pt>
                <c:pt idx="12">
                  <c:v>50</c:v>
                </c:pt>
                <c:pt idx="13">
                  <c:v>54</c:v>
                </c:pt>
                <c:pt idx="14">
                  <c:v>58</c:v>
                </c:pt>
                <c:pt idx="15">
                  <c:v>61</c:v>
                </c:pt>
                <c:pt idx="16">
                  <c:v>64</c:v>
                </c:pt>
                <c:pt idx="17">
                  <c:v>63</c:v>
                </c:pt>
              </c:numCache>
            </c:numRef>
          </c:val>
        </c:ser>
        <c:shape val="box"/>
        <c:axId val="63918080"/>
        <c:axId val="63919616"/>
        <c:axId val="0"/>
      </c:bar3DChart>
      <c:catAx>
        <c:axId val="63918080"/>
        <c:scaling>
          <c:orientation val="minMax"/>
        </c:scaling>
        <c:axPos val="b"/>
        <c:majorTickMark val="none"/>
        <c:tickLblPos val="nextTo"/>
        <c:crossAx val="63919616"/>
        <c:crosses val="autoZero"/>
        <c:auto val="1"/>
        <c:lblAlgn val="ctr"/>
        <c:lblOffset val="100"/>
      </c:catAx>
      <c:valAx>
        <c:axId val="63919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mm</a:t>
                </a:r>
                <a:endParaRPr lang="hr-HR" dirty="0"/>
              </a:p>
            </c:rich>
          </c:tx>
          <c:layout/>
        </c:title>
        <c:numFmt formatCode="General" sourceLinked="1"/>
        <c:majorTickMark val="none"/>
        <c:tickLblPos val="nextTo"/>
        <c:crossAx val="63918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TRI VRSTE BILJAKA U SMEĐEM TLU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Sheet1!$B$33</c:f>
              <c:strCache>
                <c:ptCount val="1"/>
                <c:pt idx="0">
                  <c:v>KADIFA</c:v>
                </c:pt>
              </c:strCache>
            </c:strRef>
          </c:tx>
          <c:cat>
            <c:strRef>
              <c:f>Sheet1!$C$32:$Q$32</c:f>
              <c:strCache>
                <c:ptCount val="15"/>
                <c:pt idx="1">
                  <c:v>16.3.</c:v>
                </c:pt>
                <c:pt idx="2">
                  <c:v>19.3.</c:v>
                </c:pt>
                <c:pt idx="3">
                  <c:v>21.3.</c:v>
                </c:pt>
                <c:pt idx="4">
                  <c:v>23.3.</c:v>
                </c:pt>
                <c:pt idx="5">
                  <c:v>26.3.</c:v>
                </c:pt>
                <c:pt idx="6">
                  <c:v>28.3.</c:v>
                </c:pt>
                <c:pt idx="7">
                  <c:v>9.4.</c:v>
                </c:pt>
                <c:pt idx="8">
                  <c:v>11.4.</c:v>
                </c:pt>
                <c:pt idx="9">
                  <c:v>13.4.</c:v>
                </c:pt>
                <c:pt idx="10">
                  <c:v>16.4.</c:v>
                </c:pt>
                <c:pt idx="11">
                  <c:v>18.4.</c:v>
                </c:pt>
                <c:pt idx="12">
                  <c:v>20.4.</c:v>
                </c:pt>
                <c:pt idx="13">
                  <c:v>23.4.</c:v>
                </c:pt>
                <c:pt idx="14">
                  <c:v>26.4.</c:v>
                </c:pt>
              </c:strCache>
            </c:strRef>
          </c:cat>
          <c:val>
            <c:numRef>
              <c:f>Sheet1!$C$33:$Q$33</c:f>
              <c:numCache>
                <c:formatCode>General</c:formatCode>
                <c:ptCount val="15"/>
                <c:pt idx="1">
                  <c:v>26</c:v>
                </c:pt>
                <c:pt idx="2">
                  <c:v>29</c:v>
                </c:pt>
                <c:pt idx="3">
                  <c:v>31</c:v>
                </c:pt>
                <c:pt idx="4">
                  <c:v>34</c:v>
                </c:pt>
                <c:pt idx="5">
                  <c:v>36</c:v>
                </c:pt>
                <c:pt idx="6">
                  <c:v>39</c:v>
                </c:pt>
                <c:pt idx="7">
                  <c:v>63</c:v>
                </c:pt>
                <c:pt idx="8">
                  <c:v>66</c:v>
                </c:pt>
                <c:pt idx="9">
                  <c:v>68</c:v>
                </c:pt>
                <c:pt idx="10">
                  <c:v>72</c:v>
                </c:pt>
                <c:pt idx="11">
                  <c:v>77</c:v>
                </c:pt>
                <c:pt idx="12">
                  <c:v>80</c:v>
                </c:pt>
                <c:pt idx="13">
                  <c:v>82</c:v>
                </c:pt>
                <c:pt idx="14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Sheet1!$B$34</c:f>
              <c:strCache>
                <c:ptCount val="1"/>
                <c:pt idx="0">
                  <c:v>LIJEPA KATA</c:v>
                </c:pt>
              </c:strCache>
            </c:strRef>
          </c:tx>
          <c:cat>
            <c:strRef>
              <c:f>Sheet1!$C$32:$Q$32</c:f>
              <c:strCache>
                <c:ptCount val="15"/>
                <c:pt idx="1">
                  <c:v>16.3.</c:v>
                </c:pt>
                <c:pt idx="2">
                  <c:v>19.3.</c:v>
                </c:pt>
                <c:pt idx="3">
                  <c:v>21.3.</c:v>
                </c:pt>
                <c:pt idx="4">
                  <c:v>23.3.</c:v>
                </c:pt>
                <c:pt idx="5">
                  <c:v>26.3.</c:v>
                </c:pt>
                <c:pt idx="6">
                  <c:v>28.3.</c:v>
                </c:pt>
                <c:pt idx="7">
                  <c:v>9.4.</c:v>
                </c:pt>
                <c:pt idx="8">
                  <c:v>11.4.</c:v>
                </c:pt>
                <c:pt idx="9">
                  <c:v>13.4.</c:v>
                </c:pt>
                <c:pt idx="10">
                  <c:v>16.4.</c:v>
                </c:pt>
                <c:pt idx="11">
                  <c:v>18.4.</c:v>
                </c:pt>
                <c:pt idx="12">
                  <c:v>20.4.</c:v>
                </c:pt>
                <c:pt idx="13">
                  <c:v>23.4.</c:v>
                </c:pt>
                <c:pt idx="14">
                  <c:v>26.4.</c:v>
                </c:pt>
              </c:strCache>
            </c:strRef>
          </c:cat>
          <c:val>
            <c:numRef>
              <c:f>Sheet1!$C$34:$Q$34</c:f>
              <c:numCache>
                <c:formatCode>General</c:formatCode>
                <c:ptCount val="15"/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13</c:v>
                </c:pt>
                <c:pt idx="6">
                  <c:v>16</c:v>
                </c:pt>
                <c:pt idx="7">
                  <c:v>51</c:v>
                </c:pt>
                <c:pt idx="8">
                  <c:v>54</c:v>
                </c:pt>
                <c:pt idx="9">
                  <c:v>57</c:v>
                </c:pt>
                <c:pt idx="10">
                  <c:v>59</c:v>
                </c:pt>
                <c:pt idx="11">
                  <c:v>63</c:v>
                </c:pt>
                <c:pt idx="12">
                  <c:v>67</c:v>
                </c:pt>
                <c:pt idx="13">
                  <c:v>70</c:v>
                </c:pt>
                <c:pt idx="14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Sheet1!$B$35</c:f>
              <c:strCache>
                <c:ptCount val="1"/>
                <c:pt idx="0">
                  <c:v>ŽABICE</c:v>
                </c:pt>
              </c:strCache>
            </c:strRef>
          </c:tx>
          <c:cat>
            <c:strRef>
              <c:f>Sheet1!$C$32:$Q$32</c:f>
              <c:strCache>
                <c:ptCount val="15"/>
                <c:pt idx="1">
                  <c:v>16.3.</c:v>
                </c:pt>
                <c:pt idx="2">
                  <c:v>19.3.</c:v>
                </c:pt>
                <c:pt idx="3">
                  <c:v>21.3.</c:v>
                </c:pt>
                <c:pt idx="4">
                  <c:v>23.3.</c:v>
                </c:pt>
                <c:pt idx="5">
                  <c:v>26.3.</c:v>
                </c:pt>
                <c:pt idx="6">
                  <c:v>28.3.</c:v>
                </c:pt>
                <c:pt idx="7">
                  <c:v>9.4.</c:v>
                </c:pt>
                <c:pt idx="8">
                  <c:v>11.4.</c:v>
                </c:pt>
                <c:pt idx="9">
                  <c:v>13.4.</c:v>
                </c:pt>
                <c:pt idx="10">
                  <c:v>16.4.</c:v>
                </c:pt>
                <c:pt idx="11">
                  <c:v>18.4.</c:v>
                </c:pt>
                <c:pt idx="12">
                  <c:v>20.4.</c:v>
                </c:pt>
                <c:pt idx="13">
                  <c:v>23.4.</c:v>
                </c:pt>
                <c:pt idx="14">
                  <c:v>26.4.</c:v>
                </c:pt>
              </c:strCache>
            </c:strRef>
          </c:cat>
          <c:val>
            <c:numRef>
              <c:f>Sheet1!$C$35:$Q$35</c:f>
              <c:numCache>
                <c:formatCode>General</c:formatCode>
                <c:ptCount val="15"/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15</c:v>
                </c:pt>
                <c:pt idx="8">
                  <c:v>17</c:v>
                </c:pt>
                <c:pt idx="9">
                  <c:v>25</c:v>
                </c:pt>
                <c:pt idx="10">
                  <c:v>28</c:v>
                </c:pt>
                <c:pt idx="11">
                  <c:v>31</c:v>
                </c:pt>
                <c:pt idx="12">
                  <c:v>34</c:v>
                </c:pt>
                <c:pt idx="13">
                  <c:v>37</c:v>
                </c:pt>
                <c:pt idx="14">
                  <c:v>39</c:v>
                </c:pt>
              </c:numCache>
            </c:numRef>
          </c:val>
        </c:ser>
        <c:shape val="box"/>
        <c:axId val="66168704"/>
        <c:axId val="66170240"/>
        <c:axId val="0"/>
      </c:bar3DChart>
      <c:catAx>
        <c:axId val="66168704"/>
        <c:scaling>
          <c:orientation val="minMax"/>
        </c:scaling>
        <c:axPos val="b"/>
        <c:majorTickMark val="none"/>
        <c:tickLblPos val="nextTo"/>
        <c:crossAx val="66170240"/>
        <c:crosses val="autoZero"/>
        <c:auto val="1"/>
        <c:lblAlgn val="ctr"/>
        <c:lblOffset val="100"/>
      </c:catAx>
      <c:valAx>
        <c:axId val="66170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smtClean="0"/>
                  <a:t>mm</a:t>
                </a:r>
                <a:endParaRPr lang="hr-HR" dirty="0"/>
              </a:p>
            </c:rich>
          </c:tx>
          <c:layout/>
        </c:title>
        <c:numFmt formatCode="General" sourceLinked="1"/>
        <c:majorTickMark val="none"/>
        <c:tickLblPos val="nextTo"/>
        <c:crossAx val="66168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CCCF1-69D3-4B62-B387-7CF437C0878D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8F0846A-3417-426F-8BE7-FB3946ABF2BF}">
      <dgm:prSet phldrT="[Text]" custT="1"/>
      <dgm:spPr/>
      <dgm:t>
        <a:bodyPr/>
        <a:lstStyle/>
        <a:p>
          <a:r>
            <a:rPr lang="hr-HR" sz="1600" dirty="0" smtClean="0"/>
            <a:t>Učenici su dobili jasne upute što će se raditi unutar projekta</a:t>
          </a:r>
          <a:endParaRPr lang="hr-HR" sz="1600" dirty="0"/>
        </a:p>
      </dgm:t>
    </dgm:pt>
    <dgm:pt modelId="{FA5B3F9A-E890-4DFF-BC9C-2F07E4B8290D}" type="parTrans" cxnId="{9BB2AE5A-A003-41CA-82E1-3797F3E6983B}">
      <dgm:prSet/>
      <dgm:spPr/>
      <dgm:t>
        <a:bodyPr/>
        <a:lstStyle/>
        <a:p>
          <a:endParaRPr lang="hr-HR"/>
        </a:p>
      </dgm:t>
    </dgm:pt>
    <dgm:pt modelId="{CBA0EADF-EBFA-4B02-AF0F-BC16BB7AA8ED}" type="sibTrans" cxnId="{9BB2AE5A-A003-41CA-82E1-3797F3E6983B}">
      <dgm:prSet/>
      <dgm:spPr/>
      <dgm:t>
        <a:bodyPr/>
        <a:lstStyle/>
        <a:p>
          <a:endParaRPr lang="hr-HR" sz="2400"/>
        </a:p>
      </dgm:t>
    </dgm:pt>
    <dgm:pt modelId="{CCE69654-9F49-4830-9935-762D003EC91E}">
      <dgm:prSet phldrT="[Text]" custT="1"/>
      <dgm:spPr/>
      <dgm:t>
        <a:bodyPr/>
        <a:lstStyle/>
        <a:p>
          <a:r>
            <a:rPr lang="hr-HR" sz="1600" dirty="0" smtClean="0"/>
            <a:t>Programiranje micro bita</a:t>
          </a:r>
          <a:endParaRPr lang="hr-HR" sz="1600" dirty="0"/>
        </a:p>
      </dgm:t>
    </dgm:pt>
    <dgm:pt modelId="{F13E5F1C-0753-4E03-B994-256FC5808F8A}" type="parTrans" cxnId="{111F07F2-7C7F-42E4-8A88-3DC863F25822}">
      <dgm:prSet/>
      <dgm:spPr/>
      <dgm:t>
        <a:bodyPr/>
        <a:lstStyle/>
        <a:p>
          <a:endParaRPr lang="hr-HR"/>
        </a:p>
      </dgm:t>
    </dgm:pt>
    <dgm:pt modelId="{2AA797DE-171E-4A45-AD66-9944F220B94A}" type="sibTrans" cxnId="{111F07F2-7C7F-42E4-8A88-3DC863F25822}">
      <dgm:prSet/>
      <dgm:spPr/>
      <dgm:t>
        <a:bodyPr/>
        <a:lstStyle/>
        <a:p>
          <a:endParaRPr lang="hr-HR" sz="2400"/>
        </a:p>
      </dgm:t>
    </dgm:pt>
    <dgm:pt modelId="{3A439200-4710-4CE0-998E-9A0FDBC9B3A5}">
      <dgm:prSet phldrT="[Text]" custT="1"/>
      <dgm:spPr/>
      <dgm:t>
        <a:bodyPr/>
        <a:lstStyle/>
        <a:p>
          <a:r>
            <a:rPr lang="hr-HR" sz="1600" dirty="0" smtClean="0"/>
            <a:t>Upoznavanje s etapama istraživačkog rada</a:t>
          </a:r>
          <a:endParaRPr lang="hr-HR" sz="1600" dirty="0"/>
        </a:p>
      </dgm:t>
    </dgm:pt>
    <dgm:pt modelId="{94D1BB24-0DFF-4C17-89E9-FB5DEE57564B}" type="parTrans" cxnId="{09653B2C-5EC1-4F35-A3C2-E567BDB473FD}">
      <dgm:prSet/>
      <dgm:spPr/>
      <dgm:t>
        <a:bodyPr/>
        <a:lstStyle/>
        <a:p>
          <a:endParaRPr lang="hr-HR"/>
        </a:p>
      </dgm:t>
    </dgm:pt>
    <dgm:pt modelId="{1EB2E4E2-3991-4D74-9C48-19DB3738FD6E}" type="sibTrans" cxnId="{09653B2C-5EC1-4F35-A3C2-E567BDB473FD}">
      <dgm:prSet/>
      <dgm:spPr/>
      <dgm:t>
        <a:bodyPr/>
        <a:lstStyle/>
        <a:p>
          <a:endParaRPr lang="hr-HR" sz="2400"/>
        </a:p>
      </dgm:t>
    </dgm:pt>
    <dgm:pt modelId="{9EEA1FDE-884A-4165-8238-EFDB6194914D}">
      <dgm:prSet phldrT="[Text]" custT="1"/>
      <dgm:spPr/>
      <dgm:t>
        <a:bodyPr/>
        <a:lstStyle/>
        <a:p>
          <a:r>
            <a:rPr lang="hr-HR" sz="1600" dirty="0" smtClean="0"/>
            <a:t>Upoznavanje s autohtonim hrvatskim cvjetnjačama </a:t>
          </a:r>
          <a:endParaRPr lang="hr-HR" sz="1600" dirty="0"/>
        </a:p>
      </dgm:t>
    </dgm:pt>
    <dgm:pt modelId="{532A9139-C8F4-4FE6-8566-AA4752EE3217}" type="parTrans" cxnId="{1DF0312F-6E2C-436A-9B8D-6C8FEDE33170}">
      <dgm:prSet/>
      <dgm:spPr/>
      <dgm:t>
        <a:bodyPr/>
        <a:lstStyle/>
        <a:p>
          <a:endParaRPr lang="hr-HR"/>
        </a:p>
      </dgm:t>
    </dgm:pt>
    <dgm:pt modelId="{2F45EE12-B918-4EAA-9242-FE5CEAC901D2}" type="sibTrans" cxnId="{1DF0312F-6E2C-436A-9B8D-6C8FEDE33170}">
      <dgm:prSet/>
      <dgm:spPr/>
      <dgm:t>
        <a:bodyPr/>
        <a:lstStyle/>
        <a:p>
          <a:endParaRPr lang="hr-HR" sz="2400"/>
        </a:p>
      </dgm:t>
    </dgm:pt>
    <dgm:pt modelId="{FCCDE1CD-B6B7-4180-988B-B432707F82CA}">
      <dgm:prSet phldrT="[Text]" custT="1"/>
      <dgm:spPr/>
      <dgm:t>
        <a:bodyPr/>
        <a:lstStyle/>
        <a:p>
          <a:r>
            <a:rPr lang="hr-HR" sz="1600" dirty="0" smtClean="0"/>
            <a:t>Upoznavanje s procesom klijanja i uvjetima klijanja biljaka</a:t>
          </a:r>
          <a:endParaRPr lang="hr-HR" sz="1600" dirty="0"/>
        </a:p>
      </dgm:t>
    </dgm:pt>
    <dgm:pt modelId="{3063F166-94BD-4AA3-AF90-C51307488908}" type="parTrans" cxnId="{A1ECBF82-D434-4922-9ADA-27AAF7D0D8C2}">
      <dgm:prSet/>
      <dgm:spPr/>
      <dgm:t>
        <a:bodyPr/>
        <a:lstStyle/>
        <a:p>
          <a:endParaRPr lang="hr-HR"/>
        </a:p>
      </dgm:t>
    </dgm:pt>
    <dgm:pt modelId="{0B0B7292-9093-45D4-A082-962735C5F0CD}" type="sibTrans" cxnId="{A1ECBF82-D434-4922-9ADA-27AAF7D0D8C2}">
      <dgm:prSet/>
      <dgm:spPr/>
      <dgm:t>
        <a:bodyPr/>
        <a:lstStyle/>
        <a:p>
          <a:endParaRPr lang="hr-HR" sz="2400"/>
        </a:p>
      </dgm:t>
    </dgm:pt>
    <dgm:pt modelId="{FEF901F1-273B-49F0-952A-FBAFEFAB96CC}">
      <dgm:prSet phldrT="[Text]" custT="1"/>
      <dgm:spPr/>
      <dgm:t>
        <a:bodyPr/>
        <a:lstStyle/>
        <a:p>
          <a:r>
            <a:rPr lang="hr-HR" sz="1600" dirty="0" smtClean="0"/>
            <a:t>Upoznavanje s vrstama tla</a:t>
          </a:r>
          <a:endParaRPr lang="hr-HR" sz="1600" dirty="0"/>
        </a:p>
      </dgm:t>
    </dgm:pt>
    <dgm:pt modelId="{32BAC99F-64F2-462A-AAB4-A43DB9909B47}" type="parTrans" cxnId="{A1E5B6D7-BA99-4A16-83C6-925B03E3A832}">
      <dgm:prSet/>
      <dgm:spPr/>
      <dgm:t>
        <a:bodyPr/>
        <a:lstStyle/>
        <a:p>
          <a:endParaRPr lang="hr-HR"/>
        </a:p>
      </dgm:t>
    </dgm:pt>
    <dgm:pt modelId="{C1C4DAE5-B0D6-412E-8B0C-E7FB9240B55E}" type="sibTrans" cxnId="{A1E5B6D7-BA99-4A16-83C6-925B03E3A832}">
      <dgm:prSet/>
      <dgm:spPr/>
      <dgm:t>
        <a:bodyPr/>
        <a:lstStyle/>
        <a:p>
          <a:endParaRPr lang="hr-HR" sz="2400"/>
        </a:p>
      </dgm:t>
    </dgm:pt>
    <dgm:pt modelId="{149E77DB-DEE1-4355-9467-C79721BAA5F4}">
      <dgm:prSet phldrT="[Text]" custT="1"/>
      <dgm:spPr/>
      <dgm:t>
        <a:bodyPr/>
        <a:lstStyle/>
        <a:p>
          <a:r>
            <a:rPr lang="hr-HR" sz="1600" dirty="0" smtClean="0"/>
            <a:t>Određivanje pH vrijednosti i količine karbonata uzoraka zemlje </a:t>
          </a:r>
          <a:endParaRPr lang="hr-HR" sz="1600" dirty="0"/>
        </a:p>
      </dgm:t>
    </dgm:pt>
    <dgm:pt modelId="{C866EC61-6EA8-45BB-B85A-0E1B1440DA90}" type="parTrans" cxnId="{E3ABD921-EBD7-4688-9CB9-F7CA9FE76AB6}">
      <dgm:prSet/>
      <dgm:spPr/>
      <dgm:t>
        <a:bodyPr/>
        <a:lstStyle/>
        <a:p>
          <a:endParaRPr lang="hr-HR"/>
        </a:p>
      </dgm:t>
    </dgm:pt>
    <dgm:pt modelId="{BD181099-34DE-49DC-9BC8-CD647E6697B5}" type="sibTrans" cxnId="{E3ABD921-EBD7-4688-9CB9-F7CA9FE76AB6}">
      <dgm:prSet/>
      <dgm:spPr/>
      <dgm:t>
        <a:bodyPr/>
        <a:lstStyle/>
        <a:p>
          <a:endParaRPr lang="hr-HR" sz="2400"/>
        </a:p>
      </dgm:t>
    </dgm:pt>
    <dgm:pt modelId="{64FF7800-2726-4FA3-B991-72D3D292F2A3}">
      <dgm:prSet phldrT="[Text]" custT="1"/>
      <dgm:spPr/>
      <dgm:t>
        <a:bodyPr/>
        <a:lstStyle/>
        <a:p>
          <a:r>
            <a:rPr lang="hr-HR" sz="1600" dirty="0" smtClean="0"/>
            <a:t>Postavljanje hipoteze istraživačkog rada</a:t>
          </a:r>
          <a:endParaRPr lang="hr-HR" sz="1600" dirty="0"/>
        </a:p>
      </dgm:t>
    </dgm:pt>
    <dgm:pt modelId="{99879F38-0F16-4376-8C00-AB6F0E79ECB9}" type="parTrans" cxnId="{C7442BE4-9E06-4C55-A495-C5F81CFD21E8}">
      <dgm:prSet/>
      <dgm:spPr/>
      <dgm:t>
        <a:bodyPr/>
        <a:lstStyle/>
        <a:p>
          <a:endParaRPr lang="hr-HR"/>
        </a:p>
      </dgm:t>
    </dgm:pt>
    <dgm:pt modelId="{2711CEFA-14C9-4B0C-B074-B2D51D1C1AF0}" type="sibTrans" cxnId="{C7442BE4-9E06-4C55-A495-C5F81CFD21E8}">
      <dgm:prSet/>
      <dgm:spPr/>
      <dgm:t>
        <a:bodyPr/>
        <a:lstStyle/>
        <a:p>
          <a:endParaRPr lang="hr-HR" sz="2400"/>
        </a:p>
      </dgm:t>
    </dgm:pt>
    <dgm:pt modelId="{B10CA0A2-5B62-412D-B0C2-A0761E6A4F93}">
      <dgm:prSet custT="1"/>
      <dgm:spPr/>
      <dgm:t>
        <a:bodyPr/>
        <a:lstStyle/>
        <a:p>
          <a:r>
            <a:rPr lang="hr-HR" sz="1600" dirty="0" smtClean="0"/>
            <a:t>Upoznavanje s brzinom kao fizikalnom veličinom i silama koje djeluju u biljkama</a:t>
          </a:r>
        </a:p>
      </dgm:t>
    </dgm:pt>
    <dgm:pt modelId="{3C038E57-A5CF-48E3-98E9-1E602210DF38}" type="parTrans" cxnId="{6BAD360B-A1E3-4897-B61C-36972EB9B938}">
      <dgm:prSet/>
      <dgm:spPr/>
      <dgm:t>
        <a:bodyPr/>
        <a:lstStyle/>
        <a:p>
          <a:endParaRPr lang="hr-HR"/>
        </a:p>
      </dgm:t>
    </dgm:pt>
    <dgm:pt modelId="{D97CAA5D-720E-408C-A891-3B4DF8045005}" type="sibTrans" cxnId="{6BAD360B-A1E3-4897-B61C-36972EB9B938}">
      <dgm:prSet/>
      <dgm:spPr/>
      <dgm:t>
        <a:bodyPr/>
        <a:lstStyle/>
        <a:p>
          <a:endParaRPr lang="hr-HR" sz="2400"/>
        </a:p>
      </dgm:t>
    </dgm:pt>
    <dgm:pt modelId="{0A0545F5-C0FA-466A-A1CE-F8CE3B6DF772}">
      <dgm:prSet phldrT="[Text]" custT="1"/>
      <dgm:spPr/>
      <dgm:t>
        <a:bodyPr/>
        <a:lstStyle/>
        <a:p>
          <a:r>
            <a:rPr lang="hr-HR" sz="1600" dirty="0" smtClean="0"/>
            <a:t>Izvođenje eksperimentalnog dijela istraživačkog rada i prikupljanje podataka</a:t>
          </a:r>
          <a:endParaRPr lang="hr-HR" sz="1600" dirty="0"/>
        </a:p>
      </dgm:t>
    </dgm:pt>
    <dgm:pt modelId="{CC73177B-678A-4BA8-A683-833354E59E2C}" type="parTrans" cxnId="{CD7800CF-BF38-4D80-9AF8-7BA10F1ECB91}">
      <dgm:prSet/>
      <dgm:spPr/>
      <dgm:t>
        <a:bodyPr/>
        <a:lstStyle/>
        <a:p>
          <a:endParaRPr lang="hr-HR"/>
        </a:p>
      </dgm:t>
    </dgm:pt>
    <dgm:pt modelId="{548738A2-2BC1-4A45-BD69-693C8F1A38ED}" type="sibTrans" cxnId="{CD7800CF-BF38-4D80-9AF8-7BA10F1ECB91}">
      <dgm:prSet/>
      <dgm:spPr/>
      <dgm:t>
        <a:bodyPr/>
        <a:lstStyle/>
        <a:p>
          <a:endParaRPr lang="hr-HR" sz="2400"/>
        </a:p>
      </dgm:t>
    </dgm:pt>
    <dgm:pt modelId="{C7D6C04C-7F96-448A-AAFA-53864655BCFD}">
      <dgm:prSet phldrT="[Text]" custT="1"/>
      <dgm:spPr/>
      <dgm:t>
        <a:bodyPr/>
        <a:lstStyle/>
        <a:p>
          <a:r>
            <a:rPr lang="hr-HR" sz="1600" dirty="0" smtClean="0"/>
            <a:t>Matematičko obrađivanje dobivenih podataka i izrada </a:t>
          </a:r>
          <a:r>
            <a:rPr lang="hr-HR" sz="1600" dirty="0" err="1" smtClean="0"/>
            <a:t>infografike</a:t>
          </a:r>
          <a:r>
            <a:rPr lang="hr-HR" sz="1600" dirty="0" smtClean="0"/>
            <a:t> </a:t>
          </a:r>
          <a:r>
            <a:rPr lang="hr-HR" sz="1600" dirty="0" smtClean="0"/>
            <a:t>te donošenje zaključaka</a:t>
          </a:r>
          <a:endParaRPr lang="hr-HR" sz="1600" dirty="0"/>
        </a:p>
      </dgm:t>
    </dgm:pt>
    <dgm:pt modelId="{2E62D22B-7956-4F85-9CB4-C53FFE39F7F6}" type="parTrans" cxnId="{3593681D-6A0C-4D7D-A8BA-F0A9F1BBCC7B}">
      <dgm:prSet/>
      <dgm:spPr/>
      <dgm:t>
        <a:bodyPr/>
        <a:lstStyle/>
        <a:p>
          <a:endParaRPr lang="hr-HR"/>
        </a:p>
      </dgm:t>
    </dgm:pt>
    <dgm:pt modelId="{64B5F4B2-DBEA-4322-8122-BB0A0D37D896}" type="sibTrans" cxnId="{3593681D-6A0C-4D7D-A8BA-F0A9F1BBCC7B}">
      <dgm:prSet/>
      <dgm:spPr/>
      <dgm:t>
        <a:bodyPr/>
        <a:lstStyle/>
        <a:p>
          <a:endParaRPr lang="hr-HR" sz="2400"/>
        </a:p>
      </dgm:t>
    </dgm:pt>
    <dgm:pt modelId="{D0DB5BD0-5C72-4F7A-B741-866CA5AB88AE}">
      <dgm:prSet phldrT="[Text]" custT="1"/>
      <dgm:spPr/>
      <dgm:t>
        <a:bodyPr/>
        <a:lstStyle/>
        <a:p>
          <a:r>
            <a:rPr lang="hr-HR" sz="1600" dirty="0" smtClean="0"/>
            <a:t>Prikazivanje rezultata istraživanja</a:t>
          </a:r>
          <a:endParaRPr lang="hr-HR" sz="1600" dirty="0"/>
        </a:p>
      </dgm:t>
    </dgm:pt>
    <dgm:pt modelId="{D26B9CFE-BBD8-4F7F-BF1B-F0F8DB9D965F}" type="parTrans" cxnId="{2FE83343-B244-479B-9021-01B3B116854D}">
      <dgm:prSet/>
      <dgm:spPr/>
      <dgm:t>
        <a:bodyPr/>
        <a:lstStyle/>
        <a:p>
          <a:endParaRPr lang="hr-HR"/>
        </a:p>
      </dgm:t>
    </dgm:pt>
    <dgm:pt modelId="{11D141CF-79FF-46F9-89FE-7CBCE841A38A}" type="sibTrans" cxnId="{2FE83343-B244-479B-9021-01B3B116854D}">
      <dgm:prSet/>
      <dgm:spPr/>
      <dgm:t>
        <a:bodyPr/>
        <a:lstStyle/>
        <a:p>
          <a:endParaRPr lang="hr-HR" sz="2400"/>
        </a:p>
      </dgm:t>
    </dgm:pt>
    <dgm:pt modelId="{E3A26A64-DC1D-496C-9BBF-19D409D0EADE}">
      <dgm:prSet phldrT="[Text]" custT="1"/>
      <dgm:spPr/>
      <dgm:t>
        <a:bodyPr/>
        <a:lstStyle/>
        <a:p>
          <a:r>
            <a:rPr lang="hr-HR" sz="1600" dirty="0" smtClean="0"/>
            <a:t>Provjeravanje ishoda</a:t>
          </a:r>
          <a:endParaRPr lang="hr-HR" sz="1600" dirty="0"/>
        </a:p>
      </dgm:t>
    </dgm:pt>
    <dgm:pt modelId="{17E98F95-9BF6-4707-ACD5-617A4544647E}" type="parTrans" cxnId="{0B1661BD-E58B-47C6-8025-6FF0335D99FA}">
      <dgm:prSet/>
      <dgm:spPr/>
      <dgm:t>
        <a:bodyPr/>
        <a:lstStyle/>
        <a:p>
          <a:endParaRPr lang="hr-HR"/>
        </a:p>
      </dgm:t>
    </dgm:pt>
    <dgm:pt modelId="{F26367F9-8C10-4FDC-936B-DEE166461646}" type="sibTrans" cxnId="{0B1661BD-E58B-47C6-8025-6FF0335D99FA}">
      <dgm:prSet/>
      <dgm:spPr/>
      <dgm:t>
        <a:bodyPr/>
        <a:lstStyle/>
        <a:p>
          <a:endParaRPr lang="hr-HR"/>
        </a:p>
      </dgm:t>
    </dgm:pt>
    <dgm:pt modelId="{460F6973-22C2-4623-9EA5-0AEBF66D9AA8}" type="pres">
      <dgm:prSet presAssocID="{ED8CCCF1-69D3-4B62-B387-7CF437C0878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24101B77-F2E8-45A8-B672-B272253B08D4}" type="pres">
      <dgm:prSet presAssocID="{48F0846A-3417-426F-8BE7-FB3946ABF2BF}" presName="compNode" presStyleCnt="0"/>
      <dgm:spPr/>
    </dgm:pt>
    <dgm:pt modelId="{DE987318-F76A-4A3C-B920-43EFF0C609D5}" type="pres">
      <dgm:prSet presAssocID="{48F0846A-3417-426F-8BE7-FB3946ABF2BF}" presName="dummyConnPt" presStyleCnt="0"/>
      <dgm:spPr/>
    </dgm:pt>
    <dgm:pt modelId="{AA6E6423-F4CA-4BA4-BF0D-302876E0ECCD}" type="pres">
      <dgm:prSet presAssocID="{48F0846A-3417-426F-8BE7-FB3946ABF2BF}" presName="node" presStyleLbl="node1" presStyleIdx="0" presStyleCnt="13" custScaleX="122343" custScaleY="134333" custLinFactNeighborX="-8560" custLinFactNeighborY="-455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4ED1F5-E9DE-4256-AA74-04AE8712A5FE}" type="pres">
      <dgm:prSet presAssocID="{CBA0EADF-EBFA-4B02-AF0F-BC16BB7AA8ED}" presName="sibTrans" presStyleLbl="bgSibTrans2D1" presStyleIdx="0" presStyleCnt="12"/>
      <dgm:spPr/>
      <dgm:t>
        <a:bodyPr/>
        <a:lstStyle/>
        <a:p>
          <a:endParaRPr lang="hr-HR"/>
        </a:p>
      </dgm:t>
    </dgm:pt>
    <dgm:pt modelId="{049B64FF-C7DD-45AC-9D89-2542675E2C9E}" type="pres">
      <dgm:prSet presAssocID="{CCE69654-9F49-4830-9935-762D003EC91E}" presName="compNode" presStyleCnt="0"/>
      <dgm:spPr/>
    </dgm:pt>
    <dgm:pt modelId="{BC0D7696-6193-47B0-995E-31F9320B443E}" type="pres">
      <dgm:prSet presAssocID="{CCE69654-9F49-4830-9935-762D003EC91E}" presName="dummyConnPt" presStyleCnt="0"/>
      <dgm:spPr/>
    </dgm:pt>
    <dgm:pt modelId="{0EE48C5B-9C7A-4E3A-AB76-344C6808C770}" type="pres">
      <dgm:prSet presAssocID="{CCE69654-9F49-4830-9935-762D003EC91E}" presName="node" presStyleLbl="node1" presStyleIdx="1" presStyleCnt="13" custScaleX="122343" custLinFactNeighborX="-8560" custLinFactNeighborY="-253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6F6C84-5B9B-4057-B165-C6B321A4E1C7}" type="pres">
      <dgm:prSet presAssocID="{2AA797DE-171E-4A45-AD66-9944F220B94A}" presName="sibTrans" presStyleLbl="bgSibTrans2D1" presStyleIdx="1" presStyleCnt="12"/>
      <dgm:spPr/>
      <dgm:t>
        <a:bodyPr/>
        <a:lstStyle/>
        <a:p>
          <a:endParaRPr lang="hr-HR"/>
        </a:p>
      </dgm:t>
    </dgm:pt>
    <dgm:pt modelId="{C8AC20F9-C470-470A-87BC-8120F34A7267}" type="pres">
      <dgm:prSet presAssocID="{3A439200-4710-4CE0-998E-9A0FDBC9B3A5}" presName="compNode" presStyleCnt="0"/>
      <dgm:spPr/>
    </dgm:pt>
    <dgm:pt modelId="{64A55905-6CCC-42CF-9989-9861A887485B}" type="pres">
      <dgm:prSet presAssocID="{3A439200-4710-4CE0-998E-9A0FDBC9B3A5}" presName="dummyConnPt" presStyleCnt="0"/>
      <dgm:spPr/>
    </dgm:pt>
    <dgm:pt modelId="{AC5D83C0-4F3E-4028-A49C-E851DAD477CD}" type="pres">
      <dgm:prSet presAssocID="{3A439200-4710-4CE0-998E-9A0FDBC9B3A5}" presName="node" presStyleLbl="node1" presStyleIdx="2" presStyleCnt="13" custScaleX="122343" custLinFactNeighborX="-8560" custLinFactNeighborY="-157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498596-C064-4E68-96B5-09C84A4972B3}" type="pres">
      <dgm:prSet presAssocID="{1EB2E4E2-3991-4D74-9C48-19DB3738FD6E}" presName="sibTrans" presStyleLbl="bgSibTrans2D1" presStyleIdx="2" presStyleCnt="12"/>
      <dgm:spPr/>
      <dgm:t>
        <a:bodyPr/>
        <a:lstStyle/>
        <a:p>
          <a:endParaRPr lang="hr-HR"/>
        </a:p>
      </dgm:t>
    </dgm:pt>
    <dgm:pt modelId="{E762BBDE-36EA-4432-A642-E002F84DC97D}" type="pres">
      <dgm:prSet presAssocID="{9EEA1FDE-884A-4165-8238-EFDB6194914D}" presName="compNode" presStyleCnt="0"/>
      <dgm:spPr/>
    </dgm:pt>
    <dgm:pt modelId="{49F1BBDA-9D99-4BAA-A071-6050C74556AB}" type="pres">
      <dgm:prSet presAssocID="{9EEA1FDE-884A-4165-8238-EFDB6194914D}" presName="dummyConnPt" presStyleCnt="0"/>
      <dgm:spPr/>
    </dgm:pt>
    <dgm:pt modelId="{8CE4E26C-5C3A-4492-B9BF-3D56EAFB4583}" type="pres">
      <dgm:prSet presAssocID="{9EEA1FDE-884A-4165-8238-EFDB6194914D}" presName="node" presStyleLbl="node1" presStyleIdx="3" presStyleCnt="13" custScaleX="122343" custScaleY="1288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457E32-BC43-4381-B4F2-44D2567E1BC0}" type="pres">
      <dgm:prSet presAssocID="{2F45EE12-B918-4EAA-9242-FE5CEAC901D2}" presName="sibTrans" presStyleLbl="bgSibTrans2D1" presStyleIdx="3" presStyleCnt="12"/>
      <dgm:spPr/>
      <dgm:t>
        <a:bodyPr/>
        <a:lstStyle/>
        <a:p>
          <a:endParaRPr lang="hr-HR"/>
        </a:p>
      </dgm:t>
    </dgm:pt>
    <dgm:pt modelId="{765171D2-7A2D-4D93-9DC0-9CD98BCF766E}" type="pres">
      <dgm:prSet presAssocID="{FCCDE1CD-B6B7-4180-988B-B432707F82CA}" presName="compNode" presStyleCnt="0"/>
      <dgm:spPr/>
    </dgm:pt>
    <dgm:pt modelId="{33B81F2C-8128-4C4C-A358-A4BE213E2510}" type="pres">
      <dgm:prSet presAssocID="{FCCDE1CD-B6B7-4180-988B-B432707F82CA}" presName="dummyConnPt" presStyleCnt="0"/>
      <dgm:spPr/>
    </dgm:pt>
    <dgm:pt modelId="{7B588010-A823-49A4-A790-A4E7EEA2A06F}" type="pres">
      <dgm:prSet presAssocID="{FCCDE1CD-B6B7-4180-988B-B432707F82CA}" presName="node" presStyleLbl="node1" presStyleIdx="4" presStyleCnt="13" custScaleX="151348" custScaleY="1288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E92D9C-9B17-47B8-B464-451859BD621C}" type="pres">
      <dgm:prSet presAssocID="{0B0B7292-9093-45D4-A082-962735C5F0CD}" presName="sibTrans" presStyleLbl="bgSibTrans2D1" presStyleIdx="4" presStyleCnt="12"/>
      <dgm:spPr/>
      <dgm:t>
        <a:bodyPr/>
        <a:lstStyle/>
        <a:p>
          <a:endParaRPr lang="hr-HR"/>
        </a:p>
      </dgm:t>
    </dgm:pt>
    <dgm:pt modelId="{CF08569A-6159-4A57-B051-2A94B17C8ED6}" type="pres">
      <dgm:prSet presAssocID="{FEF901F1-273B-49F0-952A-FBAFEFAB96CC}" presName="compNode" presStyleCnt="0"/>
      <dgm:spPr/>
    </dgm:pt>
    <dgm:pt modelId="{A83C4BB4-1AE7-4C27-9B69-E679E0A7E15B}" type="pres">
      <dgm:prSet presAssocID="{FEF901F1-273B-49F0-952A-FBAFEFAB96CC}" presName="dummyConnPt" presStyleCnt="0"/>
      <dgm:spPr/>
    </dgm:pt>
    <dgm:pt modelId="{119F5B2D-B883-426B-B29F-05972E00F1E4}" type="pres">
      <dgm:prSet presAssocID="{FEF901F1-273B-49F0-952A-FBAFEFAB96CC}" presName="node" presStyleLbl="node1" presStyleIdx="5" presStyleCnt="13" custScaleX="119684" custScaleY="722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D22B97-2890-4D37-A7E4-59EC3A6E3448}" type="pres">
      <dgm:prSet presAssocID="{C1C4DAE5-B0D6-412E-8B0C-E7FB9240B55E}" presName="sibTrans" presStyleLbl="bgSibTrans2D1" presStyleIdx="5" presStyleCnt="12"/>
      <dgm:spPr/>
      <dgm:t>
        <a:bodyPr/>
        <a:lstStyle/>
        <a:p>
          <a:endParaRPr lang="hr-HR"/>
        </a:p>
      </dgm:t>
    </dgm:pt>
    <dgm:pt modelId="{8B34E1CA-EEF7-46EC-AA62-786E8322BBC4}" type="pres">
      <dgm:prSet presAssocID="{149E77DB-DEE1-4355-9467-C79721BAA5F4}" presName="compNode" presStyleCnt="0"/>
      <dgm:spPr/>
    </dgm:pt>
    <dgm:pt modelId="{EFAD8B67-056A-4329-BA4B-FAB062F65E96}" type="pres">
      <dgm:prSet presAssocID="{149E77DB-DEE1-4355-9467-C79721BAA5F4}" presName="dummyConnPt" presStyleCnt="0"/>
      <dgm:spPr/>
    </dgm:pt>
    <dgm:pt modelId="{005445A3-7F51-4E50-B8F2-C92475E5012A}" type="pres">
      <dgm:prSet presAssocID="{149E77DB-DEE1-4355-9467-C79721BAA5F4}" presName="node" presStyleLbl="node1" presStyleIdx="6" presStyleCnt="13" custScaleX="119684" custScaleY="1521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6E1F5D-2F86-430A-B197-8EB7543EDA39}" type="pres">
      <dgm:prSet presAssocID="{BD181099-34DE-49DC-9BC8-CD647E6697B5}" presName="sibTrans" presStyleLbl="bgSibTrans2D1" presStyleIdx="6" presStyleCnt="12"/>
      <dgm:spPr/>
      <dgm:t>
        <a:bodyPr/>
        <a:lstStyle/>
        <a:p>
          <a:endParaRPr lang="hr-HR"/>
        </a:p>
      </dgm:t>
    </dgm:pt>
    <dgm:pt modelId="{ED92D091-A853-437B-95BA-2FE27890AB50}" type="pres">
      <dgm:prSet presAssocID="{B10CA0A2-5B62-412D-B0C2-A0761E6A4F93}" presName="compNode" presStyleCnt="0"/>
      <dgm:spPr/>
    </dgm:pt>
    <dgm:pt modelId="{30BCE67D-EA08-4CDF-A7BD-83CA06452E8F}" type="pres">
      <dgm:prSet presAssocID="{B10CA0A2-5B62-412D-B0C2-A0761E6A4F93}" presName="dummyConnPt" presStyleCnt="0"/>
      <dgm:spPr/>
    </dgm:pt>
    <dgm:pt modelId="{D3D79627-D7EA-4E5A-A79D-76E397C44761}" type="pres">
      <dgm:prSet presAssocID="{B10CA0A2-5B62-412D-B0C2-A0761E6A4F93}" presName="node" presStyleLbl="node1" presStyleIdx="7" presStyleCnt="13" custScaleX="145141" custScaleY="182734" custLinFactNeighborX="-1065" custLinFactNeighborY="-227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9B983E-E67C-4471-945F-49AA482E9707}" type="pres">
      <dgm:prSet presAssocID="{D97CAA5D-720E-408C-A891-3B4DF8045005}" presName="sibTrans" presStyleLbl="bgSibTrans2D1" presStyleIdx="7" presStyleCnt="12"/>
      <dgm:spPr/>
      <dgm:t>
        <a:bodyPr/>
        <a:lstStyle/>
        <a:p>
          <a:endParaRPr lang="hr-HR"/>
        </a:p>
      </dgm:t>
    </dgm:pt>
    <dgm:pt modelId="{EA007505-1568-4901-A50C-34839A34D525}" type="pres">
      <dgm:prSet presAssocID="{64FF7800-2726-4FA3-B991-72D3D292F2A3}" presName="compNode" presStyleCnt="0"/>
      <dgm:spPr/>
    </dgm:pt>
    <dgm:pt modelId="{A6D74059-58D3-4A42-971E-EDBB42A65351}" type="pres">
      <dgm:prSet presAssocID="{64FF7800-2726-4FA3-B991-72D3D292F2A3}" presName="dummyConnPt" presStyleCnt="0"/>
      <dgm:spPr/>
    </dgm:pt>
    <dgm:pt modelId="{C58D1F05-2F3E-431A-BB56-425BAD1C9F16}" type="pres">
      <dgm:prSet presAssocID="{64FF7800-2726-4FA3-B991-72D3D292F2A3}" presName="node" presStyleLbl="node1" presStyleIdx="8" presStyleCnt="13" custScaleX="1463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D6E81-9BD1-4CBC-BC68-E3F598D940F9}" type="pres">
      <dgm:prSet presAssocID="{2711CEFA-14C9-4B0C-B074-B2D51D1C1AF0}" presName="sibTrans" presStyleLbl="bgSibTrans2D1" presStyleIdx="8" presStyleCnt="12"/>
      <dgm:spPr/>
      <dgm:t>
        <a:bodyPr/>
        <a:lstStyle/>
        <a:p>
          <a:endParaRPr lang="hr-HR"/>
        </a:p>
      </dgm:t>
    </dgm:pt>
    <dgm:pt modelId="{73501F0C-8802-4795-8FD7-965BECDFA6DD}" type="pres">
      <dgm:prSet presAssocID="{0A0545F5-C0FA-466A-A1CE-F8CE3B6DF772}" presName="compNode" presStyleCnt="0"/>
      <dgm:spPr/>
    </dgm:pt>
    <dgm:pt modelId="{F40022BC-2D7E-4996-8F0F-317BF2FAC528}" type="pres">
      <dgm:prSet presAssocID="{0A0545F5-C0FA-466A-A1CE-F8CE3B6DF772}" presName="dummyConnPt" presStyleCnt="0"/>
      <dgm:spPr/>
    </dgm:pt>
    <dgm:pt modelId="{9F17489F-DA77-48E4-A820-E62FC74C9B46}" type="pres">
      <dgm:prSet presAssocID="{0A0545F5-C0FA-466A-A1CE-F8CE3B6DF772}" presName="node" presStyleLbl="node1" presStyleIdx="9" presStyleCnt="13" custScaleX="165675" custScaleY="1142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E05316-1039-4DDF-9F80-A50F2A61F74A}" type="pres">
      <dgm:prSet presAssocID="{548738A2-2BC1-4A45-BD69-693C8F1A38ED}" presName="sibTrans" presStyleLbl="bgSibTrans2D1" presStyleIdx="9" presStyleCnt="12"/>
      <dgm:spPr/>
      <dgm:t>
        <a:bodyPr/>
        <a:lstStyle/>
        <a:p>
          <a:endParaRPr lang="hr-HR"/>
        </a:p>
      </dgm:t>
    </dgm:pt>
    <dgm:pt modelId="{978CEE2F-060B-48A8-9F1D-253BC464F495}" type="pres">
      <dgm:prSet presAssocID="{C7D6C04C-7F96-448A-AAFA-53864655BCFD}" presName="compNode" presStyleCnt="0"/>
      <dgm:spPr/>
    </dgm:pt>
    <dgm:pt modelId="{3C0BE176-5344-41A8-BC93-0D9AA0FE807D}" type="pres">
      <dgm:prSet presAssocID="{C7D6C04C-7F96-448A-AAFA-53864655BCFD}" presName="dummyConnPt" presStyleCnt="0"/>
      <dgm:spPr/>
    </dgm:pt>
    <dgm:pt modelId="{D5BBA38A-CD24-486D-A0ED-1BB6283D1049}" type="pres">
      <dgm:prSet presAssocID="{C7D6C04C-7F96-448A-AAFA-53864655BCFD}" presName="node" presStyleLbl="node1" presStyleIdx="10" presStyleCnt="13" custScaleX="196377" custScaleY="117132" custLinFactNeighborX="-6351" custLinFactNeighborY="681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525B5E-800F-4FD6-A571-A2AA5B1DE084}" type="pres">
      <dgm:prSet presAssocID="{64B5F4B2-DBEA-4322-8122-BB0A0D37D896}" presName="sibTrans" presStyleLbl="bgSibTrans2D1" presStyleIdx="10" presStyleCnt="12"/>
      <dgm:spPr/>
      <dgm:t>
        <a:bodyPr/>
        <a:lstStyle/>
        <a:p>
          <a:endParaRPr lang="hr-HR"/>
        </a:p>
      </dgm:t>
    </dgm:pt>
    <dgm:pt modelId="{AF5F9BDB-5159-4708-B915-64CEEFC7ACAE}" type="pres">
      <dgm:prSet presAssocID="{D0DB5BD0-5C72-4F7A-B741-866CA5AB88AE}" presName="compNode" presStyleCnt="0"/>
      <dgm:spPr/>
    </dgm:pt>
    <dgm:pt modelId="{D7C08ED3-8459-4E44-9F25-4ADE9732B5DB}" type="pres">
      <dgm:prSet presAssocID="{D0DB5BD0-5C72-4F7A-B741-866CA5AB88AE}" presName="dummyConnPt" presStyleCnt="0"/>
      <dgm:spPr/>
    </dgm:pt>
    <dgm:pt modelId="{2156615F-B1D8-4B55-8B72-F68654BF5290}" type="pres">
      <dgm:prSet presAssocID="{D0DB5BD0-5C72-4F7A-B741-866CA5AB88AE}" presName="node" presStyleLbl="node1" presStyleIdx="11" presStyleCnt="13" custScaleX="119252" custLinFactNeighborX="-7219" custLinFactNeighborY="965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9A177B-2FC9-4D53-8840-39F235C7FB39}" type="pres">
      <dgm:prSet presAssocID="{11D141CF-79FF-46F9-89FE-7CBCE841A38A}" presName="sibTrans" presStyleLbl="bgSibTrans2D1" presStyleIdx="11" presStyleCnt="12"/>
      <dgm:spPr/>
      <dgm:t>
        <a:bodyPr/>
        <a:lstStyle/>
        <a:p>
          <a:endParaRPr lang="hr-HR"/>
        </a:p>
      </dgm:t>
    </dgm:pt>
    <dgm:pt modelId="{DFFB52BF-C13F-474E-AAFD-F63E7CB73E84}" type="pres">
      <dgm:prSet presAssocID="{E3A26A64-DC1D-496C-9BBF-19D409D0EADE}" presName="compNode" presStyleCnt="0"/>
      <dgm:spPr/>
    </dgm:pt>
    <dgm:pt modelId="{0E749C87-DDF2-495F-9F6E-B3606437D9DA}" type="pres">
      <dgm:prSet presAssocID="{E3A26A64-DC1D-496C-9BBF-19D409D0EADE}" presName="dummyConnPt" presStyleCnt="0"/>
      <dgm:spPr/>
    </dgm:pt>
    <dgm:pt modelId="{CF6900DD-DF98-40B1-8511-D091480680AA}" type="pres">
      <dgm:prSet presAssocID="{E3A26A64-DC1D-496C-9BBF-19D409D0EADE}" presName="node" presStyleLbl="node1" presStyleIdx="12" presStyleCnt="13" custScaleX="100267" custLinFactNeighborX="-9564" custLinFactNeighborY="875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ECBF82-D434-4922-9ADA-27AAF7D0D8C2}" srcId="{ED8CCCF1-69D3-4B62-B387-7CF437C0878D}" destId="{FCCDE1CD-B6B7-4180-988B-B432707F82CA}" srcOrd="4" destOrd="0" parTransId="{3063F166-94BD-4AA3-AF90-C51307488908}" sibTransId="{0B0B7292-9093-45D4-A082-962735C5F0CD}"/>
    <dgm:cxn modelId="{6BAD360B-A1E3-4897-B61C-36972EB9B938}" srcId="{ED8CCCF1-69D3-4B62-B387-7CF437C0878D}" destId="{B10CA0A2-5B62-412D-B0C2-A0761E6A4F93}" srcOrd="7" destOrd="0" parTransId="{3C038E57-A5CF-48E3-98E9-1E602210DF38}" sibTransId="{D97CAA5D-720E-408C-A891-3B4DF8045005}"/>
    <dgm:cxn modelId="{49462F83-2E59-434B-93F7-2B35CBDBDE38}" type="presOf" srcId="{BD181099-34DE-49DC-9BC8-CD647E6697B5}" destId="{B56E1F5D-2F86-430A-B197-8EB7543EDA39}" srcOrd="0" destOrd="0" presId="urn:microsoft.com/office/officeart/2005/8/layout/bProcess4"/>
    <dgm:cxn modelId="{6D9C2FA2-212B-42F9-B23A-D37B39983B52}" type="presOf" srcId="{2AA797DE-171E-4A45-AD66-9944F220B94A}" destId="{F06F6C84-5B9B-4057-B165-C6B321A4E1C7}" srcOrd="0" destOrd="0" presId="urn:microsoft.com/office/officeart/2005/8/layout/bProcess4"/>
    <dgm:cxn modelId="{BFA6DBC1-AD9D-4087-A9EE-D389BCCCD470}" type="presOf" srcId="{1EB2E4E2-3991-4D74-9C48-19DB3738FD6E}" destId="{C5498596-C064-4E68-96B5-09C84A4972B3}" srcOrd="0" destOrd="0" presId="urn:microsoft.com/office/officeart/2005/8/layout/bProcess4"/>
    <dgm:cxn modelId="{EEACB283-3E11-419A-99B8-378564A55AF6}" type="presOf" srcId="{9EEA1FDE-884A-4165-8238-EFDB6194914D}" destId="{8CE4E26C-5C3A-4492-B9BF-3D56EAFB4583}" srcOrd="0" destOrd="0" presId="urn:microsoft.com/office/officeart/2005/8/layout/bProcess4"/>
    <dgm:cxn modelId="{A17457A2-9C33-4835-9237-BEE55A643789}" type="presOf" srcId="{2F45EE12-B918-4EAA-9242-FE5CEAC901D2}" destId="{E8457E32-BC43-4381-B4F2-44D2567E1BC0}" srcOrd="0" destOrd="0" presId="urn:microsoft.com/office/officeart/2005/8/layout/bProcess4"/>
    <dgm:cxn modelId="{1DF0312F-6E2C-436A-9B8D-6C8FEDE33170}" srcId="{ED8CCCF1-69D3-4B62-B387-7CF437C0878D}" destId="{9EEA1FDE-884A-4165-8238-EFDB6194914D}" srcOrd="3" destOrd="0" parTransId="{532A9139-C8F4-4FE6-8566-AA4752EE3217}" sibTransId="{2F45EE12-B918-4EAA-9242-FE5CEAC901D2}"/>
    <dgm:cxn modelId="{6D985887-C955-47C0-ACD1-2134C062F765}" type="presOf" srcId="{CBA0EADF-EBFA-4B02-AF0F-BC16BB7AA8ED}" destId="{024ED1F5-E9DE-4256-AA74-04AE8712A5FE}" srcOrd="0" destOrd="0" presId="urn:microsoft.com/office/officeart/2005/8/layout/bProcess4"/>
    <dgm:cxn modelId="{67D1FC88-B34A-4001-8908-E113A806C856}" type="presOf" srcId="{ED8CCCF1-69D3-4B62-B387-7CF437C0878D}" destId="{460F6973-22C2-4623-9EA5-0AEBF66D9AA8}" srcOrd="0" destOrd="0" presId="urn:microsoft.com/office/officeart/2005/8/layout/bProcess4"/>
    <dgm:cxn modelId="{BE85809D-4931-4D8A-8B00-2CE3AF5021E1}" type="presOf" srcId="{48F0846A-3417-426F-8BE7-FB3946ABF2BF}" destId="{AA6E6423-F4CA-4BA4-BF0D-302876E0ECCD}" srcOrd="0" destOrd="0" presId="urn:microsoft.com/office/officeart/2005/8/layout/bProcess4"/>
    <dgm:cxn modelId="{10D89FED-70EC-46F3-9684-6E13AAF9F160}" type="presOf" srcId="{C1C4DAE5-B0D6-412E-8B0C-E7FB9240B55E}" destId="{5FD22B97-2890-4D37-A7E4-59EC3A6E3448}" srcOrd="0" destOrd="0" presId="urn:microsoft.com/office/officeart/2005/8/layout/bProcess4"/>
    <dgm:cxn modelId="{C7442BE4-9E06-4C55-A495-C5F81CFD21E8}" srcId="{ED8CCCF1-69D3-4B62-B387-7CF437C0878D}" destId="{64FF7800-2726-4FA3-B991-72D3D292F2A3}" srcOrd="8" destOrd="0" parTransId="{99879F38-0F16-4376-8C00-AB6F0E79ECB9}" sibTransId="{2711CEFA-14C9-4B0C-B074-B2D51D1C1AF0}"/>
    <dgm:cxn modelId="{B71106E7-CBAD-40CF-B2A6-D733FD9E8BCB}" type="presOf" srcId="{C7D6C04C-7F96-448A-AAFA-53864655BCFD}" destId="{D5BBA38A-CD24-486D-A0ED-1BB6283D1049}" srcOrd="0" destOrd="0" presId="urn:microsoft.com/office/officeart/2005/8/layout/bProcess4"/>
    <dgm:cxn modelId="{2FE83343-B244-479B-9021-01B3B116854D}" srcId="{ED8CCCF1-69D3-4B62-B387-7CF437C0878D}" destId="{D0DB5BD0-5C72-4F7A-B741-866CA5AB88AE}" srcOrd="11" destOrd="0" parTransId="{D26B9CFE-BBD8-4F7F-BF1B-F0F8DB9D965F}" sibTransId="{11D141CF-79FF-46F9-89FE-7CBCE841A38A}"/>
    <dgm:cxn modelId="{C14C2CD5-DF52-4E4A-9971-267E699BA3CB}" type="presOf" srcId="{E3A26A64-DC1D-496C-9BBF-19D409D0EADE}" destId="{CF6900DD-DF98-40B1-8511-D091480680AA}" srcOrd="0" destOrd="0" presId="urn:microsoft.com/office/officeart/2005/8/layout/bProcess4"/>
    <dgm:cxn modelId="{D1E59F36-80F7-4E85-A6CA-64FA18D7460D}" type="presOf" srcId="{548738A2-2BC1-4A45-BD69-693C8F1A38ED}" destId="{5CE05316-1039-4DDF-9F80-A50F2A61F74A}" srcOrd="0" destOrd="0" presId="urn:microsoft.com/office/officeart/2005/8/layout/bProcess4"/>
    <dgm:cxn modelId="{AC11FF4C-81DE-4B0E-9CD2-00251C87C99B}" type="presOf" srcId="{64B5F4B2-DBEA-4322-8122-BB0A0D37D896}" destId="{FE525B5E-800F-4FD6-A571-A2AA5B1DE084}" srcOrd="0" destOrd="0" presId="urn:microsoft.com/office/officeart/2005/8/layout/bProcess4"/>
    <dgm:cxn modelId="{09653B2C-5EC1-4F35-A3C2-E567BDB473FD}" srcId="{ED8CCCF1-69D3-4B62-B387-7CF437C0878D}" destId="{3A439200-4710-4CE0-998E-9A0FDBC9B3A5}" srcOrd="2" destOrd="0" parTransId="{94D1BB24-0DFF-4C17-89E9-FB5DEE57564B}" sibTransId="{1EB2E4E2-3991-4D74-9C48-19DB3738FD6E}"/>
    <dgm:cxn modelId="{0B1661BD-E58B-47C6-8025-6FF0335D99FA}" srcId="{ED8CCCF1-69D3-4B62-B387-7CF437C0878D}" destId="{E3A26A64-DC1D-496C-9BBF-19D409D0EADE}" srcOrd="12" destOrd="0" parTransId="{17E98F95-9BF6-4707-ACD5-617A4544647E}" sibTransId="{F26367F9-8C10-4FDC-936B-DEE166461646}"/>
    <dgm:cxn modelId="{621EDC58-A0E1-427C-A9B1-E8AA583A5FB1}" type="presOf" srcId="{0B0B7292-9093-45D4-A082-962735C5F0CD}" destId="{6CE92D9C-9B17-47B8-B464-451859BD621C}" srcOrd="0" destOrd="0" presId="urn:microsoft.com/office/officeart/2005/8/layout/bProcess4"/>
    <dgm:cxn modelId="{16691DF4-1CEF-4A51-9B7E-5EFC90A3E312}" type="presOf" srcId="{D97CAA5D-720E-408C-A891-3B4DF8045005}" destId="{519B983E-E67C-4471-945F-49AA482E9707}" srcOrd="0" destOrd="0" presId="urn:microsoft.com/office/officeart/2005/8/layout/bProcess4"/>
    <dgm:cxn modelId="{F1B87E5A-4F95-42B6-895D-1A18249A9959}" type="presOf" srcId="{11D141CF-79FF-46F9-89FE-7CBCE841A38A}" destId="{D69A177B-2FC9-4D53-8840-39F235C7FB39}" srcOrd="0" destOrd="0" presId="urn:microsoft.com/office/officeart/2005/8/layout/bProcess4"/>
    <dgm:cxn modelId="{58DF25D4-5AE1-4A18-A57B-50EAD862EBDC}" type="presOf" srcId="{FEF901F1-273B-49F0-952A-FBAFEFAB96CC}" destId="{119F5B2D-B883-426B-B29F-05972E00F1E4}" srcOrd="0" destOrd="0" presId="urn:microsoft.com/office/officeart/2005/8/layout/bProcess4"/>
    <dgm:cxn modelId="{CD1EEF94-1CEF-4F07-BD00-68F1FF0345FE}" type="presOf" srcId="{64FF7800-2726-4FA3-B991-72D3D292F2A3}" destId="{C58D1F05-2F3E-431A-BB56-425BAD1C9F16}" srcOrd="0" destOrd="0" presId="urn:microsoft.com/office/officeart/2005/8/layout/bProcess4"/>
    <dgm:cxn modelId="{21E9D7C7-9B42-4301-A8CC-212A615F2856}" type="presOf" srcId="{B10CA0A2-5B62-412D-B0C2-A0761E6A4F93}" destId="{D3D79627-D7EA-4E5A-A79D-76E397C44761}" srcOrd="0" destOrd="0" presId="urn:microsoft.com/office/officeart/2005/8/layout/bProcess4"/>
    <dgm:cxn modelId="{E3ABD921-EBD7-4688-9CB9-F7CA9FE76AB6}" srcId="{ED8CCCF1-69D3-4B62-B387-7CF437C0878D}" destId="{149E77DB-DEE1-4355-9467-C79721BAA5F4}" srcOrd="6" destOrd="0" parTransId="{C866EC61-6EA8-45BB-B85A-0E1B1440DA90}" sibTransId="{BD181099-34DE-49DC-9BC8-CD647E6697B5}"/>
    <dgm:cxn modelId="{3593681D-6A0C-4D7D-A8BA-F0A9F1BBCC7B}" srcId="{ED8CCCF1-69D3-4B62-B387-7CF437C0878D}" destId="{C7D6C04C-7F96-448A-AAFA-53864655BCFD}" srcOrd="10" destOrd="0" parTransId="{2E62D22B-7956-4F85-9CB4-C53FFE39F7F6}" sibTransId="{64B5F4B2-DBEA-4322-8122-BB0A0D37D896}"/>
    <dgm:cxn modelId="{F93D04D1-BB93-493B-8AD1-CC5E2328930F}" type="presOf" srcId="{2711CEFA-14C9-4B0C-B074-B2D51D1C1AF0}" destId="{BE4D6E81-9BD1-4CBC-BC68-E3F598D940F9}" srcOrd="0" destOrd="0" presId="urn:microsoft.com/office/officeart/2005/8/layout/bProcess4"/>
    <dgm:cxn modelId="{9BB2AE5A-A003-41CA-82E1-3797F3E6983B}" srcId="{ED8CCCF1-69D3-4B62-B387-7CF437C0878D}" destId="{48F0846A-3417-426F-8BE7-FB3946ABF2BF}" srcOrd="0" destOrd="0" parTransId="{FA5B3F9A-E890-4DFF-BC9C-2F07E4B8290D}" sibTransId="{CBA0EADF-EBFA-4B02-AF0F-BC16BB7AA8ED}"/>
    <dgm:cxn modelId="{6A7EAB17-DF12-4B9E-8ED0-43B69B8FBD33}" type="presOf" srcId="{3A439200-4710-4CE0-998E-9A0FDBC9B3A5}" destId="{AC5D83C0-4F3E-4028-A49C-E851DAD477CD}" srcOrd="0" destOrd="0" presId="urn:microsoft.com/office/officeart/2005/8/layout/bProcess4"/>
    <dgm:cxn modelId="{BD9E371B-3947-4E02-A9FB-EFEAC31EF5C1}" type="presOf" srcId="{D0DB5BD0-5C72-4F7A-B741-866CA5AB88AE}" destId="{2156615F-B1D8-4B55-8B72-F68654BF5290}" srcOrd="0" destOrd="0" presId="urn:microsoft.com/office/officeart/2005/8/layout/bProcess4"/>
    <dgm:cxn modelId="{CD7800CF-BF38-4D80-9AF8-7BA10F1ECB91}" srcId="{ED8CCCF1-69D3-4B62-B387-7CF437C0878D}" destId="{0A0545F5-C0FA-466A-A1CE-F8CE3B6DF772}" srcOrd="9" destOrd="0" parTransId="{CC73177B-678A-4BA8-A683-833354E59E2C}" sibTransId="{548738A2-2BC1-4A45-BD69-693C8F1A38ED}"/>
    <dgm:cxn modelId="{1C887D6C-31D8-4630-B6C4-8E19CD27643C}" type="presOf" srcId="{0A0545F5-C0FA-466A-A1CE-F8CE3B6DF772}" destId="{9F17489F-DA77-48E4-A820-E62FC74C9B46}" srcOrd="0" destOrd="0" presId="urn:microsoft.com/office/officeart/2005/8/layout/bProcess4"/>
    <dgm:cxn modelId="{72FC441C-E489-4F1F-8E17-0347FF67F615}" type="presOf" srcId="{CCE69654-9F49-4830-9935-762D003EC91E}" destId="{0EE48C5B-9C7A-4E3A-AB76-344C6808C770}" srcOrd="0" destOrd="0" presId="urn:microsoft.com/office/officeart/2005/8/layout/bProcess4"/>
    <dgm:cxn modelId="{A1E5B6D7-BA99-4A16-83C6-925B03E3A832}" srcId="{ED8CCCF1-69D3-4B62-B387-7CF437C0878D}" destId="{FEF901F1-273B-49F0-952A-FBAFEFAB96CC}" srcOrd="5" destOrd="0" parTransId="{32BAC99F-64F2-462A-AAB4-A43DB9909B47}" sibTransId="{C1C4DAE5-B0D6-412E-8B0C-E7FB9240B55E}"/>
    <dgm:cxn modelId="{125E3ECE-836F-4D82-B8C0-C6722C5FD262}" type="presOf" srcId="{FCCDE1CD-B6B7-4180-988B-B432707F82CA}" destId="{7B588010-A823-49A4-A790-A4E7EEA2A06F}" srcOrd="0" destOrd="0" presId="urn:microsoft.com/office/officeart/2005/8/layout/bProcess4"/>
    <dgm:cxn modelId="{BEA758CD-3309-4898-AB90-AD1CFA4AD9D0}" type="presOf" srcId="{149E77DB-DEE1-4355-9467-C79721BAA5F4}" destId="{005445A3-7F51-4E50-B8F2-C92475E5012A}" srcOrd="0" destOrd="0" presId="urn:microsoft.com/office/officeart/2005/8/layout/bProcess4"/>
    <dgm:cxn modelId="{111F07F2-7C7F-42E4-8A88-3DC863F25822}" srcId="{ED8CCCF1-69D3-4B62-B387-7CF437C0878D}" destId="{CCE69654-9F49-4830-9935-762D003EC91E}" srcOrd="1" destOrd="0" parTransId="{F13E5F1C-0753-4E03-B994-256FC5808F8A}" sibTransId="{2AA797DE-171E-4A45-AD66-9944F220B94A}"/>
    <dgm:cxn modelId="{0D6C9B31-D7D0-49DD-BBF8-BCB355D90090}" type="presParOf" srcId="{460F6973-22C2-4623-9EA5-0AEBF66D9AA8}" destId="{24101B77-F2E8-45A8-B672-B272253B08D4}" srcOrd="0" destOrd="0" presId="urn:microsoft.com/office/officeart/2005/8/layout/bProcess4"/>
    <dgm:cxn modelId="{D109C36A-9EDD-44A2-9FEF-6196510D9EB0}" type="presParOf" srcId="{24101B77-F2E8-45A8-B672-B272253B08D4}" destId="{DE987318-F76A-4A3C-B920-43EFF0C609D5}" srcOrd="0" destOrd="0" presId="urn:microsoft.com/office/officeart/2005/8/layout/bProcess4"/>
    <dgm:cxn modelId="{E43DB4BA-F40D-46BC-AC8E-E57FB4DF87F1}" type="presParOf" srcId="{24101B77-F2E8-45A8-B672-B272253B08D4}" destId="{AA6E6423-F4CA-4BA4-BF0D-302876E0ECCD}" srcOrd="1" destOrd="0" presId="urn:microsoft.com/office/officeart/2005/8/layout/bProcess4"/>
    <dgm:cxn modelId="{9572BAF1-4A1F-4A81-82D8-0404CD46A0D7}" type="presParOf" srcId="{460F6973-22C2-4623-9EA5-0AEBF66D9AA8}" destId="{024ED1F5-E9DE-4256-AA74-04AE8712A5FE}" srcOrd="1" destOrd="0" presId="urn:microsoft.com/office/officeart/2005/8/layout/bProcess4"/>
    <dgm:cxn modelId="{9082071E-ED08-44BE-B004-48A8D2FFEF1B}" type="presParOf" srcId="{460F6973-22C2-4623-9EA5-0AEBF66D9AA8}" destId="{049B64FF-C7DD-45AC-9D89-2542675E2C9E}" srcOrd="2" destOrd="0" presId="urn:microsoft.com/office/officeart/2005/8/layout/bProcess4"/>
    <dgm:cxn modelId="{33CE9305-799F-4FEA-B14D-612B69E61844}" type="presParOf" srcId="{049B64FF-C7DD-45AC-9D89-2542675E2C9E}" destId="{BC0D7696-6193-47B0-995E-31F9320B443E}" srcOrd="0" destOrd="0" presId="urn:microsoft.com/office/officeart/2005/8/layout/bProcess4"/>
    <dgm:cxn modelId="{E860AB4D-694B-4DED-B9A9-5903361118F7}" type="presParOf" srcId="{049B64FF-C7DD-45AC-9D89-2542675E2C9E}" destId="{0EE48C5B-9C7A-4E3A-AB76-344C6808C770}" srcOrd="1" destOrd="0" presId="urn:microsoft.com/office/officeart/2005/8/layout/bProcess4"/>
    <dgm:cxn modelId="{CAA6F655-8BCD-4DAF-AD65-0A20C415182C}" type="presParOf" srcId="{460F6973-22C2-4623-9EA5-0AEBF66D9AA8}" destId="{F06F6C84-5B9B-4057-B165-C6B321A4E1C7}" srcOrd="3" destOrd="0" presId="urn:microsoft.com/office/officeart/2005/8/layout/bProcess4"/>
    <dgm:cxn modelId="{33D9C0CC-9AAB-4806-8F69-778BFE14FD4E}" type="presParOf" srcId="{460F6973-22C2-4623-9EA5-0AEBF66D9AA8}" destId="{C8AC20F9-C470-470A-87BC-8120F34A7267}" srcOrd="4" destOrd="0" presId="urn:microsoft.com/office/officeart/2005/8/layout/bProcess4"/>
    <dgm:cxn modelId="{94ED7358-47C8-4A73-AB14-F9CDCAA665BE}" type="presParOf" srcId="{C8AC20F9-C470-470A-87BC-8120F34A7267}" destId="{64A55905-6CCC-42CF-9989-9861A887485B}" srcOrd="0" destOrd="0" presId="urn:microsoft.com/office/officeart/2005/8/layout/bProcess4"/>
    <dgm:cxn modelId="{616148F5-B6B9-45BF-BBE4-51CFCD0145A5}" type="presParOf" srcId="{C8AC20F9-C470-470A-87BC-8120F34A7267}" destId="{AC5D83C0-4F3E-4028-A49C-E851DAD477CD}" srcOrd="1" destOrd="0" presId="urn:microsoft.com/office/officeart/2005/8/layout/bProcess4"/>
    <dgm:cxn modelId="{802886AD-F50D-406B-A0A8-A865752CFDC2}" type="presParOf" srcId="{460F6973-22C2-4623-9EA5-0AEBF66D9AA8}" destId="{C5498596-C064-4E68-96B5-09C84A4972B3}" srcOrd="5" destOrd="0" presId="urn:microsoft.com/office/officeart/2005/8/layout/bProcess4"/>
    <dgm:cxn modelId="{C6068C9D-FC2B-4477-B426-52EFFF1B536D}" type="presParOf" srcId="{460F6973-22C2-4623-9EA5-0AEBF66D9AA8}" destId="{E762BBDE-36EA-4432-A642-E002F84DC97D}" srcOrd="6" destOrd="0" presId="urn:microsoft.com/office/officeart/2005/8/layout/bProcess4"/>
    <dgm:cxn modelId="{5FA5DBE9-D63D-4006-9B8F-0EA3DDCFAE86}" type="presParOf" srcId="{E762BBDE-36EA-4432-A642-E002F84DC97D}" destId="{49F1BBDA-9D99-4BAA-A071-6050C74556AB}" srcOrd="0" destOrd="0" presId="urn:microsoft.com/office/officeart/2005/8/layout/bProcess4"/>
    <dgm:cxn modelId="{B711EE7F-867F-419B-BE79-CE702EEF10E8}" type="presParOf" srcId="{E762BBDE-36EA-4432-A642-E002F84DC97D}" destId="{8CE4E26C-5C3A-4492-B9BF-3D56EAFB4583}" srcOrd="1" destOrd="0" presId="urn:microsoft.com/office/officeart/2005/8/layout/bProcess4"/>
    <dgm:cxn modelId="{E28A59C2-740B-42BC-AB62-C28C825E091E}" type="presParOf" srcId="{460F6973-22C2-4623-9EA5-0AEBF66D9AA8}" destId="{E8457E32-BC43-4381-B4F2-44D2567E1BC0}" srcOrd="7" destOrd="0" presId="urn:microsoft.com/office/officeart/2005/8/layout/bProcess4"/>
    <dgm:cxn modelId="{C41294AB-B0E1-41A6-BCC6-0C224C6FFFB7}" type="presParOf" srcId="{460F6973-22C2-4623-9EA5-0AEBF66D9AA8}" destId="{765171D2-7A2D-4D93-9DC0-9CD98BCF766E}" srcOrd="8" destOrd="0" presId="urn:microsoft.com/office/officeart/2005/8/layout/bProcess4"/>
    <dgm:cxn modelId="{3243D577-02A6-4556-BD0D-9EDEFC371BAC}" type="presParOf" srcId="{765171D2-7A2D-4D93-9DC0-9CD98BCF766E}" destId="{33B81F2C-8128-4C4C-A358-A4BE213E2510}" srcOrd="0" destOrd="0" presId="urn:microsoft.com/office/officeart/2005/8/layout/bProcess4"/>
    <dgm:cxn modelId="{020BBE08-8C20-4D76-A63F-D772B2F1E0AB}" type="presParOf" srcId="{765171D2-7A2D-4D93-9DC0-9CD98BCF766E}" destId="{7B588010-A823-49A4-A790-A4E7EEA2A06F}" srcOrd="1" destOrd="0" presId="urn:microsoft.com/office/officeart/2005/8/layout/bProcess4"/>
    <dgm:cxn modelId="{98AB013E-20B2-4DC6-8B43-BC74736EAAF9}" type="presParOf" srcId="{460F6973-22C2-4623-9EA5-0AEBF66D9AA8}" destId="{6CE92D9C-9B17-47B8-B464-451859BD621C}" srcOrd="9" destOrd="0" presId="urn:microsoft.com/office/officeart/2005/8/layout/bProcess4"/>
    <dgm:cxn modelId="{BD5006B9-0A71-4895-BFFA-8D1799A75906}" type="presParOf" srcId="{460F6973-22C2-4623-9EA5-0AEBF66D9AA8}" destId="{CF08569A-6159-4A57-B051-2A94B17C8ED6}" srcOrd="10" destOrd="0" presId="urn:microsoft.com/office/officeart/2005/8/layout/bProcess4"/>
    <dgm:cxn modelId="{AEDD9A5B-636A-4A69-9364-B109205C96A8}" type="presParOf" srcId="{CF08569A-6159-4A57-B051-2A94B17C8ED6}" destId="{A83C4BB4-1AE7-4C27-9B69-E679E0A7E15B}" srcOrd="0" destOrd="0" presId="urn:microsoft.com/office/officeart/2005/8/layout/bProcess4"/>
    <dgm:cxn modelId="{EBF6114A-B999-466A-B1E5-B1C87B223CA1}" type="presParOf" srcId="{CF08569A-6159-4A57-B051-2A94B17C8ED6}" destId="{119F5B2D-B883-426B-B29F-05972E00F1E4}" srcOrd="1" destOrd="0" presId="urn:microsoft.com/office/officeart/2005/8/layout/bProcess4"/>
    <dgm:cxn modelId="{48EB5A96-E517-4F66-A18D-6E44E197318E}" type="presParOf" srcId="{460F6973-22C2-4623-9EA5-0AEBF66D9AA8}" destId="{5FD22B97-2890-4D37-A7E4-59EC3A6E3448}" srcOrd="11" destOrd="0" presId="urn:microsoft.com/office/officeart/2005/8/layout/bProcess4"/>
    <dgm:cxn modelId="{C72F44EE-881D-41A4-879E-4F8100C8892B}" type="presParOf" srcId="{460F6973-22C2-4623-9EA5-0AEBF66D9AA8}" destId="{8B34E1CA-EEF7-46EC-AA62-786E8322BBC4}" srcOrd="12" destOrd="0" presId="urn:microsoft.com/office/officeart/2005/8/layout/bProcess4"/>
    <dgm:cxn modelId="{8B6577B7-4BA1-413C-9841-65A38F3ABD8E}" type="presParOf" srcId="{8B34E1CA-EEF7-46EC-AA62-786E8322BBC4}" destId="{EFAD8B67-056A-4329-BA4B-FAB062F65E96}" srcOrd="0" destOrd="0" presId="urn:microsoft.com/office/officeart/2005/8/layout/bProcess4"/>
    <dgm:cxn modelId="{B879E092-B75D-485A-A44F-104241878D0A}" type="presParOf" srcId="{8B34E1CA-EEF7-46EC-AA62-786E8322BBC4}" destId="{005445A3-7F51-4E50-B8F2-C92475E5012A}" srcOrd="1" destOrd="0" presId="urn:microsoft.com/office/officeart/2005/8/layout/bProcess4"/>
    <dgm:cxn modelId="{38573321-CC90-447F-8BF5-AA2F8AB5009B}" type="presParOf" srcId="{460F6973-22C2-4623-9EA5-0AEBF66D9AA8}" destId="{B56E1F5D-2F86-430A-B197-8EB7543EDA39}" srcOrd="13" destOrd="0" presId="urn:microsoft.com/office/officeart/2005/8/layout/bProcess4"/>
    <dgm:cxn modelId="{3D925C57-33F1-4898-83D5-1EDEBD989284}" type="presParOf" srcId="{460F6973-22C2-4623-9EA5-0AEBF66D9AA8}" destId="{ED92D091-A853-437B-95BA-2FE27890AB50}" srcOrd="14" destOrd="0" presId="urn:microsoft.com/office/officeart/2005/8/layout/bProcess4"/>
    <dgm:cxn modelId="{C912F968-35B1-46E6-B987-FD3888975EAE}" type="presParOf" srcId="{ED92D091-A853-437B-95BA-2FE27890AB50}" destId="{30BCE67D-EA08-4CDF-A7BD-83CA06452E8F}" srcOrd="0" destOrd="0" presId="urn:microsoft.com/office/officeart/2005/8/layout/bProcess4"/>
    <dgm:cxn modelId="{4582557C-2D42-490A-98F6-A2EC5A0B89A6}" type="presParOf" srcId="{ED92D091-A853-437B-95BA-2FE27890AB50}" destId="{D3D79627-D7EA-4E5A-A79D-76E397C44761}" srcOrd="1" destOrd="0" presId="urn:microsoft.com/office/officeart/2005/8/layout/bProcess4"/>
    <dgm:cxn modelId="{8315B32A-8CD5-4426-846B-5CAAC6EFF057}" type="presParOf" srcId="{460F6973-22C2-4623-9EA5-0AEBF66D9AA8}" destId="{519B983E-E67C-4471-945F-49AA482E9707}" srcOrd="15" destOrd="0" presId="urn:microsoft.com/office/officeart/2005/8/layout/bProcess4"/>
    <dgm:cxn modelId="{08CA9696-1D21-4AAB-9AC8-BABFA597C885}" type="presParOf" srcId="{460F6973-22C2-4623-9EA5-0AEBF66D9AA8}" destId="{EA007505-1568-4901-A50C-34839A34D525}" srcOrd="16" destOrd="0" presId="urn:microsoft.com/office/officeart/2005/8/layout/bProcess4"/>
    <dgm:cxn modelId="{98C00131-AE29-4544-A066-02749395F714}" type="presParOf" srcId="{EA007505-1568-4901-A50C-34839A34D525}" destId="{A6D74059-58D3-4A42-971E-EDBB42A65351}" srcOrd="0" destOrd="0" presId="urn:microsoft.com/office/officeart/2005/8/layout/bProcess4"/>
    <dgm:cxn modelId="{BE7DBD79-B361-4D8D-BE22-741D0FA811B0}" type="presParOf" srcId="{EA007505-1568-4901-A50C-34839A34D525}" destId="{C58D1F05-2F3E-431A-BB56-425BAD1C9F16}" srcOrd="1" destOrd="0" presId="urn:microsoft.com/office/officeart/2005/8/layout/bProcess4"/>
    <dgm:cxn modelId="{9CCBDE5A-AC22-4A52-9951-F5B820655A80}" type="presParOf" srcId="{460F6973-22C2-4623-9EA5-0AEBF66D9AA8}" destId="{BE4D6E81-9BD1-4CBC-BC68-E3F598D940F9}" srcOrd="17" destOrd="0" presId="urn:microsoft.com/office/officeart/2005/8/layout/bProcess4"/>
    <dgm:cxn modelId="{FC8D7422-F882-41F6-A7CC-52076B878619}" type="presParOf" srcId="{460F6973-22C2-4623-9EA5-0AEBF66D9AA8}" destId="{73501F0C-8802-4795-8FD7-965BECDFA6DD}" srcOrd="18" destOrd="0" presId="urn:microsoft.com/office/officeart/2005/8/layout/bProcess4"/>
    <dgm:cxn modelId="{6DA3A28F-8628-49DE-A2A4-20274A05A9D1}" type="presParOf" srcId="{73501F0C-8802-4795-8FD7-965BECDFA6DD}" destId="{F40022BC-2D7E-4996-8F0F-317BF2FAC528}" srcOrd="0" destOrd="0" presId="urn:microsoft.com/office/officeart/2005/8/layout/bProcess4"/>
    <dgm:cxn modelId="{EE487642-ACC6-413D-AE45-94818DCE8CB0}" type="presParOf" srcId="{73501F0C-8802-4795-8FD7-965BECDFA6DD}" destId="{9F17489F-DA77-48E4-A820-E62FC74C9B46}" srcOrd="1" destOrd="0" presId="urn:microsoft.com/office/officeart/2005/8/layout/bProcess4"/>
    <dgm:cxn modelId="{F5CF0F51-B968-4703-B783-E423182B5113}" type="presParOf" srcId="{460F6973-22C2-4623-9EA5-0AEBF66D9AA8}" destId="{5CE05316-1039-4DDF-9F80-A50F2A61F74A}" srcOrd="19" destOrd="0" presId="urn:microsoft.com/office/officeart/2005/8/layout/bProcess4"/>
    <dgm:cxn modelId="{8A10571E-B4D1-4E45-9260-6750BA257665}" type="presParOf" srcId="{460F6973-22C2-4623-9EA5-0AEBF66D9AA8}" destId="{978CEE2F-060B-48A8-9F1D-253BC464F495}" srcOrd="20" destOrd="0" presId="urn:microsoft.com/office/officeart/2005/8/layout/bProcess4"/>
    <dgm:cxn modelId="{7BA9B8E5-FC6D-4364-87CC-1159FF10EE33}" type="presParOf" srcId="{978CEE2F-060B-48A8-9F1D-253BC464F495}" destId="{3C0BE176-5344-41A8-BC93-0D9AA0FE807D}" srcOrd="0" destOrd="0" presId="urn:microsoft.com/office/officeart/2005/8/layout/bProcess4"/>
    <dgm:cxn modelId="{E09426BD-D01C-4605-9789-7217931EDD76}" type="presParOf" srcId="{978CEE2F-060B-48A8-9F1D-253BC464F495}" destId="{D5BBA38A-CD24-486D-A0ED-1BB6283D1049}" srcOrd="1" destOrd="0" presId="urn:microsoft.com/office/officeart/2005/8/layout/bProcess4"/>
    <dgm:cxn modelId="{6470B723-8149-48BC-8002-8C8AB4412B55}" type="presParOf" srcId="{460F6973-22C2-4623-9EA5-0AEBF66D9AA8}" destId="{FE525B5E-800F-4FD6-A571-A2AA5B1DE084}" srcOrd="21" destOrd="0" presId="urn:microsoft.com/office/officeart/2005/8/layout/bProcess4"/>
    <dgm:cxn modelId="{A4B0C410-D3D7-4FCE-A20D-C4AD1AC90F24}" type="presParOf" srcId="{460F6973-22C2-4623-9EA5-0AEBF66D9AA8}" destId="{AF5F9BDB-5159-4708-B915-64CEEFC7ACAE}" srcOrd="22" destOrd="0" presId="urn:microsoft.com/office/officeart/2005/8/layout/bProcess4"/>
    <dgm:cxn modelId="{96273C6F-0DF9-43BF-9783-FE9728BC0C53}" type="presParOf" srcId="{AF5F9BDB-5159-4708-B915-64CEEFC7ACAE}" destId="{D7C08ED3-8459-4E44-9F25-4ADE9732B5DB}" srcOrd="0" destOrd="0" presId="urn:microsoft.com/office/officeart/2005/8/layout/bProcess4"/>
    <dgm:cxn modelId="{1297FA46-08AD-4761-9A60-E3FFA502FEAF}" type="presParOf" srcId="{AF5F9BDB-5159-4708-B915-64CEEFC7ACAE}" destId="{2156615F-B1D8-4B55-8B72-F68654BF5290}" srcOrd="1" destOrd="0" presId="urn:microsoft.com/office/officeart/2005/8/layout/bProcess4"/>
    <dgm:cxn modelId="{EBA571ED-7728-476C-AA57-C34B710457D4}" type="presParOf" srcId="{460F6973-22C2-4623-9EA5-0AEBF66D9AA8}" destId="{D69A177B-2FC9-4D53-8840-39F235C7FB39}" srcOrd="23" destOrd="0" presId="urn:microsoft.com/office/officeart/2005/8/layout/bProcess4"/>
    <dgm:cxn modelId="{946DFF6C-253A-46BB-A7B4-808B85878AC6}" type="presParOf" srcId="{460F6973-22C2-4623-9EA5-0AEBF66D9AA8}" destId="{DFFB52BF-C13F-474E-AAFD-F63E7CB73E84}" srcOrd="24" destOrd="0" presId="urn:microsoft.com/office/officeart/2005/8/layout/bProcess4"/>
    <dgm:cxn modelId="{E409FBF2-59E8-4149-BA6F-16D19A09FE7A}" type="presParOf" srcId="{DFFB52BF-C13F-474E-AAFD-F63E7CB73E84}" destId="{0E749C87-DDF2-495F-9F6E-B3606437D9DA}" srcOrd="0" destOrd="0" presId="urn:microsoft.com/office/officeart/2005/8/layout/bProcess4"/>
    <dgm:cxn modelId="{151A8B6A-CB47-42BA-AF0B-3D6C08A5F84B}" type="presParOf" srcId="{DFFB52BF-C13F-474E-AAFD-F63E7CB73E84}" destId="{CF6900DD-DF98-40B1-8511-D091480680AA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ED1F5-E9DE-4256-AA74-04AE8712A5FE}">
      <dsp:nvSpPr>
        <dsp:cNvPr id="0" name=""/>
        <dsp:cNvSpPr/>
      </dsp:nvSpPr>
      <dsp:spPr>
        <a:xfrm rot="5400000">
          <a:off x="-228546" y="1213851"/>
          <a:ext cx="1296133" cy="1203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6423-F4CA-4BA4-BF0D-302876E0ECCD}">
      <dsp:nvSpPr>
        <dsp:cNvPr id="0" name=""/>
        <dsp:cNvSpPr/>
      </dsp:nvSpPr>
      <dsp:spPr>
        <a:xfrm>
          <a:off x="0" y="288035"/>
          <a:ext cx="1636009" cy="10778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Učenici su dobili jasne upute što će se raditi unutar projekta</a:t>
          </a:r>
          <a:endParaRPr lang="hr-HR" sz="1600" kern="1200" dirty="0"/>
        </a:p>
      </dsp:txBody>
      <dsp:txXfrm>
        <a:off x="0" y="288035"/>
        <a:ext cx="1636009" cy="1077806"/>
      </dsp:txXfrm>
    </dsp:sp>
    <dsp:sp modelId="{F06F6C84-5B9B-4057-B165-C6B321A4E1C7}">
      <dsp:nvSpPr>
        <dsp:cNvPr id="0" name=""/>
        <dsp:cNvSpPr/>
      </dsp:nvSpPr>
      <dsp:spPr>
        <a:xfrm rot="5400000">
          <a:off x="-117853" y="2404661"/>
          <a:ext cx="1074746" cy="120350"/>
        </a:xfrm>
        <a:prstGeom prst="rect">
          <a:avLst/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48C5B-9C7A-4E3A-AB76-344C6808C770}">
      <dsp:nvSpPr>
        <dsp:cNvPr id="0" name=""/>
        <dsp:cNvSpPr/>
      </dsp:nvSpPr>
      <dsp:spPr>
        <a:xfrm>
          <a:off x="0" y="1728194"/>
          <a:ext cx="1636009" cy="802339"/>
        </a:xfrm>
        <a:prstGeom prst="roundRect">
          <a:avLst>
            <a:gd name="adj" fmla="val 10000"/>
          </a:avLst>
        </a:prstGeom>
        <a:solidFill>
          <a:schemeClr val="accent4">
            <a:hueOff val="-372064"/>
            <a:satOff val="2242"/>
            <a:lumOff val="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Programiranje micro bita</a:t>
          </a:r>
          <a:endParaRPr lang="hr-HR" sz="1600" kern="1200" dirty="0"/>
        </a:p>
      </dsp:txBody>
      <dsp:txXfrm>
        <a:off x="0" y="1728194"/>
        <a:ext cx="1636009" cy="802339"/>
      </dsp:txXfrm>
    </dsp:sp>
    <dsp:sp modelId="{C5498596-C064-4E68-96B5-09C84A4972B3}">
      <dsp:nvSpPr>
        <dsp:cNvPr id="0" name=""/>
        <dsp:cNvSpPr/>
      </dsp:nvSpPr>
      <dsp:spPr>
        <a:xfrm rot="5389816">
          <a:off x="-196151" y="3565513"/>
          <a:ext cx="1241591" cy="120350"/>
        </a:xfrm>
        <a:prstGeom prst="rect">
          <a:avLst/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D83C0-4F3E-4028-A49C-E851DAD477CD}">
      <dsp:nvSpPr>
        <dsp:cNvPr id="0" name=""/>
        <dsp:cNvSpPr/>
      </dsp:nvSpPr>
      <dsp:spPr>
        <a:xfrm>
          <a:off x="0" y="2808311"/>
          <a:ext cx="1636009" cy="802339"/>
        </a:xfrm>
        <a:prstGeom prst="roundRect">
          <a:avLst>
            <a:gd name="adj" fmla="val 1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Upoznavanje s etapama istraživačkog rada</a:t>
          </a:r>
          <a:endParaRPr lang="hr-HR" sz="1600" kern="1200" dirty="0"/>
        </a:p>
      </dsp:txBody>
      <dsp:txXfrm>
        <a:off x="0" y="2808311"/>
        <a:ext cx="1636009" cy="802339"/>
      </dsp:txXfrm>
    </dsp:sp>
    <dsp:sp modelId="{E8457E32-BC43-4381-B4F2-44D2567E1BC0}">
      <dsp:nvSpPr>
        <dsp:cNvPr id="0" name=""/>
        <dsp:cNvSpPr/>
      </dsp:nvSpPr>
      <dsp:spPr>
        <a:xfrm>
          <a:off x="429768" y="4189765"/>
          <a:ext cx="2263879" cy="120350"/>
        </a:xfrm>
        <a:prstGeom prst="rect">
          <a:avLst/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4E26C-5C3A-4492-B9BF-3D56EAFB4583}">
      <dsp:nvSpPr>
        <dsp:cNvPr id="0" name=""/>
        <dsp:cNvSpPr/>
      </dsp:nvSpPr>
      <dsp:spPr>
        <a:xfrm>
          <a:off x="6963" y="3937660"/>
          <a:ext cx="1636009" cy="1033733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Upoznavanje s autohtonim hrvatskim cvjetnjačama </a:t>
          </a:r>
          <a:endParaRPr lang="hr-HR" sz="1600" kern="1200" dirty="0"/>
        </a:p>
      </dsp:txBody>
      <dsp:txXfrm>
        <a:off x="6963" y="3937660"/>
        <a:ext cx="1636009" cy="1033733"/>
      </dsp:txXfrm>
    </dsp:sp>
    <dsp:sp modelId="{6CE92D9C-9B17-47B8-B464-451859BD621C}">
      <dsp:nvSpPr>
        <dsp:cNvPr id="0" name=""/>
        <dsp:cNvSpPr/>
      </dsp:nvSpPr>
      <dsp:spPr>
        <a:xfrm rot="16200000">
          <a:off x="2196775" y="3685369"/>
          <a:ext cx="1001873" cy="120350"/>
        </a:xfrm>
        <a:prstGeom prst="rect">
          <a:avLst/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88010-A823-49A4-A790-A4E7EEA2A06F}">
      <dsp:nvSpPr>
        <dsp:cNvPr id="0" name=""/>
        <dsp:cNvSpPr/>
      </dsp:nvSpPr>
      <dsp:spPr>
        <a:xfrm>
          <a:off x="2084259" y="3937660"/>
          <a:ext cx="2023873" cy="1033733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Upoznavanje s procesom klijanja i uvjetima klijanja biljaka</a:t>
          </a:r>
          <a:endParaRPr lang="hr-HR" sz="1600" kern="1200" dirty="0"/>
        </a:p>
      </dsp:txBody>
      <dsp:txXfrm>
        <a:off x="2084259" y="3937660"/>
        <a:ext cx="2023873" cy="1033733"/>
      </dsp:txXfrm>
    </dsp:sp>
    <dsp:sp modelId="{5FD22B97-2890-4D37-A7E4-59EC3A6E3448}">
      <dsp:nvSpPr>
        <dsp:cNvPr id="0" name=""/>
        <dsp:cNvSpPr/>
      </dsp:nvSpPr>
      <dsp:spPr>
        <a:xfrm rot="16200000">
          <a:off x="2150283" y="2633125"/>
          <a:ext cx="1094855" cy="120350"/>
        </a:xfrm>
        <a:prstGeom prst="rect">
          <a:avLst/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F5B2D-B883-426B-B29F-05972E00F1E4}">
      <dsp:nvSpPr>
        <dsp:cNvPr id="0" name=""/>
        <dsp:cNvSpPr/>
      </dsp:nvSpPr>
      <dsp:spPr>
        <a:xfrm>
          <a:off x="2295970" y="3157433"/>
          <a:ext cx="1600452" cy="579641"/>
        </a:xfrm>
        <a:prstGeom prst="roundRect">
          <a:avLst>
            <a:gd name="adj" fmla="val 10000"/>
          </a:avLst>
        </a:prstGeom>
        <a:solidFill>
          <a:schemeClr val="accent4">
            <a:hueOff val="-1860321"/>
            <a:satOff val="11208"/>
            <a:lumOff val="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Upoznavanje s vrstama tla</a:t>
          </a:r>
          <a:endParaRPr lang="hr-HR" sz="1600" kern="1200" dirty="0"/>
        </a:p>
      </dsp:txBody>
      <dsp:txXfrm>
        <a:off x="2295970" y="3157433"/>
        <a:ext cx="1600452" cy="579641"/>
      </dsp:txXfrm>
    </dsp:sp>
    <dsp:sp modelId="{B56E1F5D-2F86-430A-B197-8EB7543EDA39}">
      <dsp:nvSpPr>
        <dsp:cNvPr id="0" name=""/>
        <dsp:cNvSpPr/>
      </dsp:nvSpPr>
      <dsp:spPr>
        <a:xfrm rot="16169484">
          <a:off x="1888405" y="1275372"/>
          <a:ext cx="1604370" cy="120350"/>
        </a:xfrm>
        <a:prstGeom prst="rect">
          <a:avLst/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445A3-7F51-4E50-B8F2-C92475E5012A}">
      <dsp:nvSpPr>
        <dsp:cNvPr id="0" name=""/>
        <dsp:cNvSpPr/>
      </dsp:nvSpPr>
      <dsp:spPr>
        <a:xfrm>
          <a:off x="2295970" y="1735897"/>
          <a:ext cx="1600452" cy="122095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Određivanje pH vrijednosti i količine karbonata uzoraka zemlje </a:t>
          </a:r>
          <a:endParaRPr lang="hr-HR" sz="1600" kern="1200" dirty="0"/>
        </a:p>
      </dsp:txBody>
      <dsp:txXfrm>
        <a:off x="2295970" y="1735897"/>
        <a:ext cx="1600452" cy="1220951"/>
      </dsp:txXfrm>
    </dsp:sp>
    <dsp:sp modelId="{519B983E-E67C-4471-945F-49AA482E9707}">
      <dsp:nvSpPr>
        <dsp:cNvPr id="0" name=""/>
        <dsp:cNvSpPr/>
      </dsp:nvSpPr>
      <dsp:spPr>
        <a:xfrm rot="21281682">
          <a:off x="2677497" y="334489"/>
          <a:ext cx="2788489" cy="120350"/>
        </a:xfrm>
        <a:prstGeom prst="rect">
          <a:avLst/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79627-D7EA-4E5A-A79D-76E397C44761}">
      <dsp:nvSpPr>
        <dsp:cNvPr id="0" name=""/>
        <dsp:cNvSpPr/>
      </dsp:nvSpPr>
      <dsp:spPr>
        <a:xfrm>
          <a:off x="2111518" y="0"/>
          <a:ext cx="1940871" cy="1466146"/>
        </a:xfrm>
        <a:prstGeom prst="roundRect">
          <a:avLst>
            <a:gd name="adj" fmla="val 10000"/>
          </a:avLst>
        </a:prstGeom>
        <a:solidFill>
          <a:schemeClr val="accent4">
            <a:hueOff val="-2604449"/>
            <a:satOff val="15691"/>
            <a:lumOff val="1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Upoznavanje s brzinom kao fizikalnom veličinom i silama koje djeluju u biljkama</a:t>
          </a:r>
        </a:p>
      </dsp:txBody>
      <dsp:txXfrm>
        <a:off x="2111518" y="0"/>
        <a:ext cx="1940871" cy="1466146"/>
      </dsp:txXfrm>
    </dsp:sp>
    <dsp:sp modelId="{BE4D6E81-9BD1-4CBC-BC68-E3F598D940F9}">
      <dsp:nvSpPr>
        <dsp:cNvPr id="0" name=""/>
        <dsp:cNvSpPr/>
      </dsp:nvSpPr>
      <dsp:spPr>
        <a:xfrm rot="5400000">
          <a:off x="4936788" y="735414"/>
          <a:ext cx="1054310" cy="120350"/>
        </a:xfrm>
        <a:prstGeom prst="rect">
          <a:avLst/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D1F05-2F3E-431A-BB56-425BAD1C9F16}">
      <dsp:nvSpPr>
        <dsp:cNvPr id="0" name=""/>
        <dsp:cNvSpPr/>
      </dsp:nvSpPr>
      <dsp:spPr>
        <a:xfrm>
          <a:off x="4884095" y="69165"/>
          <a:ext cx="1956664" cy="802339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Postavljanje hipoteze istraživačkog rada</a:t>
          </a:r>
          <a:endParaRPr lang="hr-HR" sz="1600" kern="1200" dirty="0"/>
        </a:p>
      </dsp:txBody>
      <dsp:txXfrm>
        <a:off x="4884095" y="69165"/>
        <a:ext cx="1956664" cy="802339"/>
      </dsp:txXfrm>
    </dsp:sp>
    <dsp:sp modelId="{5CE05316-1039-4DDF-9F80-A50F2A61F74A}">
      <dsp:nvSpPr>
        <dsp:cNvPr id="0" name=""/>
        <dsp:cNvSpPr/>
      </dsp:nvSpPr>
      <dsp:spPr>
        <a:xfrm rot="5574719">
          <a:off x="4585605" y="2103498"/>
          <a:ext cx="1671747" cy="120350"/>
        </a:xfrm>
        <a:prstGeom prst="rect">
          <a:avLst/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7489F-DA77-48E4-A820-E62FC74C9B46}">
      <dsp:nvSpPr>
        <dsp:cNvPr id="0" name=""/>
        <dsp:cNvSpPr/>
      </dsp:nvSpPr>
      <dsp:spPr>
        <a:xfrm>
          <a:off x="4754698" y="1072089"/>
          <a:ext cx="2215459" cy="916616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Izvođenje eksperimentalnog dijela istraživačkog rada i prikupljanje podataka</a:t>
          </a:r>
          <a:endParaRPr lang="hr-HR" sz="1600" kern="1200" dirty="0"/>
        </a:p>
      </dsp:txBody>
      <dsp:txXfrm>
        <a:off x="4754698" y="1072089"/>
        <a:ext cx="2215459" cy="916616"/>
      </dsp:txXfrm>
    </dsp:sp>
    <dsp:sp modelId="{FE525B5E-800F-4FD6-A571-A2AA5B1DE084}">
      <dsp:nvSpPr>
        <dsp:cNvPr id="0" name=""/>
        <dsp:cNvSpPr/>
      </dsp:nvSpPr>
      <dsp:spPr>
        <a:xfrm rot="5430845">
          <a:off x="4726386" y="3591382"/>
          <a:ext cx="1293650" cy="120350"/>
        </a:xfrm>
        <a:prstGeom prst="rect">
          <a:avLst/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BA38A-CD24-486D-A0ED-1BB6283D1049}">
      <dsp:nvSpPr>
        <dsp:cNvPr id="0" name=""/>
        <dsp:cNvSpPr/>
      </dsp:nvSpPr>
      <dsp:spPr>
        <a:xfrm>
          <a:off x="4464492" y="2736301"/>
          <a:ext cx="2626016" cy="939795"/>
        </a:xfrm>
        <a:prstGeom prst="roundRect">
          <a:avLst>
            <a:gd name="adj" fmla="val 1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Matematičko obrađivanje dobivenih podataka i izrada infografike u Piktochartu te donošenje zaključaka</a:t>
          </a:r>
          <a:endParaRPr lang="hr-HR" sz="1600" kern="1200" dirty="0"/>
        </a:p>
      </dsp:txBody>
      <dsp:txXfrm>
        <a:off x="4464492" y="2736301"/>
        <a:ext cx="2626016" cy="939795"/>
      </dsp:txXfrm>
    </dsp:sp>
    <dsp:sp modelId="{D69A177B-2FC9-4D53-8840-39F235C7FB39}">
      <dsp:nvSpPr>
        <dsp:cNvPr id="0" name=""/>
        <dsp:cNvSpPr/>
      </dsp:nvSpPr>
      <dsp:spPr>
        <a:xfrm rot="21496342">
          <a:off x="5370067" y="4204861"/>
          <a:ext cx="2388529" cy="1203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6615F-B1D8-4B55-8B72-F68654BF5290}">
      <dsp:nvSpPr>
        <dsp:cNvPr id="0" name=""/>
        <dsp:cNvSpPr/>
      </dsp:nvSpPr>
      <dsp:spPr>
        <a:xfrm>
          <a:off x="4968555" y="4104458"/>
          <a:ext cx="1594675" cy="802339"/>
        </a:xfrm>
        <a:prstGeom prst="roundRect">
          <a:avLst>
            <a:gd name="adj" fmla="val 10000"/>
          </a:avLst>
        </a:prstGeom>
        <a:solidFill>
          <a:schemeClr val="accent4">
            <a:hueOff val="-4092706"/>
            <a:satOff val="24657"/>
            <a:lumOff val="19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Prikazivanje rezultata istraživanja</a:t>
          </a:r>
          <a:endParaRPr lang="hr-HR" sz="1600" kern="1200" dirty="0"/>
        </a:p>
      </dsp:txBody>
      <dsp:txXfrm>
        <a:off x="4968555" y="4104458"/>
        <a:ext cx="1594675" cy="802339"/>
      </dsp:txXfrm>
    </dsp:sp>
    <dsp:sp modelId="{CF6900DD-DF98-40B1-8511-D091480680AA}">
      <dsp:nvSpPr>
        <dsp:cNvPr id="0" name=""/>
        <dsp:cNvSpPr/>
      </dsp:nvSpPr>
      <dsp:spPr>
        <a:xfrm>
          <a:off x="7488829" y="4032448"/>
          <a:ext cx="1340802" cy="80233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Provjeravanje ishoda</a:t>
          </a:r>
          <a:endParaRPr lang="hr-HR" sz="1600" kern="1200" dirty="0"/>
        </a:p>
      </dsp:txBody>
      <dsp:txXfrm>
        <a:off x="7488829" y="4032448"/>
        <a:ext cx="1340802" cy="80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FD39-953B-44ED-8A37-574103E672B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8AC4-1234-46AC-A7E7-0AD0D3BAA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BC79-A647-4BF9-8C2F-12B431A7358D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3ACF7-662C-426D-88D9-59C0A5402F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3ACF7-662C-426D-88D9-59C0A5402F63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B3E0-C61C-4093-B610-A008DEEEDBDA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7F6F-4967-48C7-B2F9-F36BC088AD6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.microbit.org/v/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zelimstabl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52736"/>
            <a:ext cx="9144000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chemeClr val="bg1"/>
                </a:solidFill>
                <a:latin typeface="+mj-lt"/>
              </a:rPr>
              <a:t>PROJEKT: Želim Stablo</a:t>
            </a:r>
            <a:endParaRPr lang="hr-HR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96335"/>
            <a:ext cx="355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u="sng" dirty="0" smtClean="0">
                <a:solidFill>
                  <a:schemeClr val="bg1"/>
                </a:solidFill>
              </a:rPr>
              <a:t>Osnovna škola Markuševec</a:t>
            </a:r>
            <a:endParaRPr lang="hr-HR" sz="2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43"/>
          <p:cNvGrpSpPr>
            <a:grpSpLocks/>
          </p:cNvGrpSpPr>
          <p:nvPr/>
        </p:nvGrpSpPr>
        <p:grpSpPr bwMode="auto">
          <a:xfrm>
            <a:off x="2015208" y="260648"/>
            <a:ext cx="6877322" cy="6496821"/>
            <a:chOff x="0" y="0"/>
            <a:chExt cx="40339" cy="64888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0" y="0"/>
              <a:ext cx="40339" cy="64888"/>
              <a:chOff x="0" y="0"/>
              <a:chExt cx="40339" cy="64888"/>
            </a:xfrm>
          </p:grpSpPr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40339" cy="64888"/>
                <a:chOff x="-2190" y="0"/>
                <a:chExt cx="40339" cy="64888"/>
              </a:xfrm>
            </p:grpSpPr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>
                  <a:off x="-2190" y="0"/>
                  <a:ext cx="40339" cy="64888"/>
                  <a:chOff x="-2190" y="0"/>
                  <a:chExt cx="40339" cy="64888"/>
                </a:xfrm>
              </p:grpSpPr>
              <p:grpSp>
                <p:nvGrpSpPr>
                  <p:cNvPr id="1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572" y="0"/>
                    <a:ext cx="10763" cy="11906"/>
                    <a:chOff x="0" y="0"/>
                    <a:chExt cx="10763" cy="11906"/>
                  </a:xfrm>
                </p:grpSpPr>
                <p:sp>
                  <p:nvSpPr>
                    <p:cNvPr id="2081" name="Oval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0477" cy="3429"/>
                    </a:xfrm>
                    <a:prstGeom prst="ellipse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POČETAK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0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381"/>
                      <a:ext cx="10763" cy="2858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GVLAGE=150</a:t>
                      </a: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Straight Arrow Connector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3" y="3524"/>
                      <a:ext cx="0" cy="2762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  <p:sp>
                  <p:nvSpPr>
                    <p:cNvPr id="34" name="Straight Arrow Connector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3" y="9239"/>
                      <a:ext cx="0" cy="2667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1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-2190" y="11906"/>
                    <a:ext cx="40339" cy="52982"/>
                    <a:chOff x="-2190" y="0"/>
                    <a:chExt cx="40339" cy="52981"/>
                  </a:xfrm>
                </p:grpSpPr>
                <p:sp>
                  <p:nvSpPr>
                    <p:cNvPr id="2076" name="Flowchart: Decision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8" y="7524"/>
                      <a:ext cx="21431" cy="12192"/>
                    </a:xfrm>
                    <a:prstGeom prst="flowChartDecision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AKO JE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VLAGA&lt;GRVLAGE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0" y="28956"/>
                      <a:ext cx="12287" cy="4476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UKLJUČUJE PUMPU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4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7" y="0"/>
                      <a:ext cx="23622" cy="4476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MJERENJE - rezultat mjerenja pridaje  varijabli VLAGA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3" name="Trapezoid 12"/>
                    <p:cNvSpPr>
                      <a:spLocks/>
                    </p:cNvSpPr>
                    <p:nvPr/>
                  </p:nvSpPr>
                  <p:spPr bwMode="auto">
                    <a:xfrm>
                      <a:off x="29718" y="18573"/>
                      <a:ext cx="8431" cy="4096"/>
                    </a:xfrm>
                    <a:custGeom>
                      <a:avLst/>
                      <a:gdLst>
                        <a:gd name="T0" fmla="*/ 0 w 990600"/>
                        <a:gd name="T1" fmla="*/ 409575 h 409575"/>
                        <a:gd name="T2" fmla="*/ 102394 w 990600"/>
                        <a:gd name="T3" fmla="*/ 0 h 409575"/>
                        <a:gd name="T4" fmla="*/ 888206 w 990600"/>
                        <a:gd name="T5" fmla="*/ 0 h 409575"/>
                        <a:gd name="T6" fmla="*/ 990600 w 990600"/>
                        <a:gd name="T7" fmla="*/ 409575 h 409575"/>
                        <a:gd name="T8" fmla="*/ 0 w 990600"/>
                        <a:gd name="T9" fmla="*/ 409575 h 4095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600"/>
                        <a:gd name="T16" fmla="*/ 0 h 409575"/>
                        <a:gd name="T17" fmla="*/ 990600 w 990600"/>
                        <a:gd name="T18" fmla="*/ 409575 h 4095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600" h="409575">
                          <a:moveTo>
                            <a:pt x="0" y="409575"/>
                          </a:moveTo>
                          <a:lnTo>
                            <a:pt x="102394" y="0"/>
                          </a:lnTo>
                          <a:lnTo>
                            <a:pt x="888206" y="0"/>
                          </a:lnTo>
                          <a:lnTo>
                            <a:pt x="990600" y="409575"/>
                          </a:lnTo>
                          <a:lnTo>
                            <a:pt x="0" y="409575"/>
                          </a:lnTo>
                          <a:close/>
                        </a:path>
                      </a:pathLst>
                    </a:cu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ISPISUJE KVAČICU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2" name="Trapezoid 13"/>
                    <p:cNvSpPr>
                      <a:spLocks/>
                    </p:cNvSpPr>
                    <p:nvPr/>
                  </p:nvSpPr>
                  <p:spPr bwMode="auto">
                    <a:xfrm>
                      <a:off x="8191" y="22383"/>
                      <a:ext cx="11525" cy="4547"/>
                    </a:xfrm>
                    <a:custGeom>
                      <a:avLst/>
                      <a:gdLst>
                        <a:gd name="T0" fmla="*/ 0 w 1152525"/>
                        <a:gd name="T1" fmla="*/ 523875 h 523875"/>
                        <a:gd name="T2" fmla="*/ 130969 w 1152525"/>
                        <a:gd name="T3" fmla="*/ 0 h 523875"/>
                        <a:gd name="T4" fmla="*/ 1021556 w 1152525"/>
                        <a:gd name="T5" fmla="*/ 0 h 523875"/>
                        <a:gd name="T6" fmla="*/ 1152525 w 1152525"/>
                        <a:gd name="T7" fmla="*/ 523875 h 523875"/>
                        <a:gd name="T8" fmla="*/ 0 w 1152525"/>
                        <a:gd name="T9" fmla="*/ 523875 h 5238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52525"/>
                        <a:gd name="T16" fmla="*/ 0 h 523875"/>
                        <a:gd name="T17" fmla="*/ 1152525 w 1152525"/>
                        <a:gd name="T18" fmla="*/ 523875 h 5238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52525" h="523875">
                          <a:moveTo>
                            <a:pt x="0" y="523875"/>
                          </a:moveTo>
                          <a:lnTo>
                            <a:pt x="130969" y="0"/>
                          </a:lnTo>
                          <a:lnTo>
                            <a:pt x="1021556" y="0"/>
                          </a:lnTo>
                          <a:lnTo>
                            <a:pt x="1152525" y="523875"/>
                          </a:lnTo>
                          <a:lnTo>
                            <a:pt x="0" y="523875"/>
                          </a:lnTo>
                          <a:close/>
                        </a:path>
                      </a:pathLst>
                    </a:cu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ISPISUJE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„N“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Straight Arrow Connector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" y="13525"/>
                      <a:ext cx="0" cy="4953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  <p:sp>
                  <p:nvSpPr>
                    <p:cNvPr id="27" name="Straight Arrow Connector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2190" y="2286"/>
                      <a:ext cx="5047" cy="0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  <p:sp>
                  <p:nvSpPr>
                    <p:cNvPr id="206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17" y="10953"/>
                      <a:ext cx="4001" cy="257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49" y="19738"/>
                      <a:ext cx="4000" cy="257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Straight Arrow Connector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16" y="4476"/>
                      <a:ext cx="0" cy="3048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  <p:sp>
                  <p:nvSpPr>
                    <p:cNvPr id="36" name="Straight Arrow Connector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1" y="19716"/>
                      <a:ext cx="0" cy="2667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  <p:sp>
                  <p:nvSpPr>
                    <p:cNvPr id="206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0" y="35433"/>
                      <a:ext cx="12287" cy="4476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micro:bit čeka zadano vrijeme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1" y="41719"/>
                      <a:ext cx="12287" cy="4477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ISKLJUČUJE PUMPU</a:t>
                      </a: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3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7" y="48505"/>
                      <a:ext cx="12287" cy="4476"/>
                    </a:xfrm>
                    <a:prstGeom prst="rect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sr-Latn-CS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micro:bit čeka zadano vrijeme</a:t>
                      </a: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Straight Arrow Connector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88" y="49530"/>
                      <a:ext cx="14002" cy="0"/>
                    </a:xfrm>
                    <a:prstGeom prst="straightConnector1">
                      <a:avLst/>
                    </a:prstGeom>
                    <a:noFill/>
                    <a:ln w="4445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miter lim="800000"/>
                      <a:headEnd/>
                      <a:tailEnd type="arrow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r-HR"/>
                    </a:p>
                  </p:txBody>
                </p:sp>
              </p:grpSp>
            </p:grpSp>
            <p:sp>
              <p:nvSpPr>
                <p:cNvPr id="48" name="Straight Arrow Connector 48"/>
                <p:cNvSpPr>
                  <a:spLocks noChangeShapeType="1"/>
                </p:cNvSpPr>
                <p:nvPr/>
              </p:nvSpPr>
              <p:spPr bwMode="auto">
                <a:xfrm>
                  <a:off x="13716" y="45339"/>
                  <a:ext cx="0" cy="2000"/>
                </a:xfrm>
                <a:prstGeom prst="straightConnector1">
                  <a:avLst/>
                </a:prstGeom>
                <a:noFill/>
                <a:ln w="44450">
                  <a:solidFill>
                    <a:schemeClr val="tx2">
                      <a:lumMod val="20000"/>
                      <a:lumOff val="80000"/>
                    </a:schemeClr>
                  </a:solidFill>
                  <a:miter lim="800000"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  <p:sp>
              <p:nvSpPr>
                <p:cNvPr id="49" name="Straight Arrow Connector 49"/>
                <p:cNvSpPr>
                  <a:spLocks noChangeShapeType="1"/>
                </p:cNvSpPr>
                <p:nvPr/>
              </p:nvSpPr>
              <p:spPr bwMode="auto">
                <a:xfrm>
                  <a:off x="13716" y="51816"/>
                  <a:ext cx="0" cy="1809"/>
                </a:xfrm>
                <a:prstGeom prst="straightConnector1">
                  <a:avLst/>
                </a:prstGeom>
                <a:noFill/>
                <a:ln w="44450">
                  <a:solidFill>
                    <a:schemeClr val="tx2">
                      <a:lumMod val="20000"/>
                      <a:lumOff val="80000"/>
                    </a:schemeClr>
                  </a:solidFill>
                  <a:miter lim="800000"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  <p:sp>
              <p:nvSpPr>
                <p:cNvPr id="50" name="Straight Arrow Connector 50"/>
                <p:cNvSpPr>
                  <a:spLocks noChangeShapeType="1"/>
                </p:cNvSpPr>
                <p:nvPr/>
              </p:nvSpPr>
              <p:spPr bwMode="auto">
                <a:xfrm>
                  <a:off x="13860" y="58974"/>
                  <a:ext cx="0" cy="1429"/>
                </a:xfrm>
                <a:prstGeom prst="straightConnector1">
                  <a:avLst/>
                </a:prstGeom>
                <a:noFill/>
                <a:ln w="44450">
                  <a:solidFill>
                    <a:schemeClr val="tx2">
                      <a:lumMod val="20000"/>
                      <a:lumOff val="80000"/>
                    </a:schemeClr>
                  </a:solidFill>
                  <a:miter lim="800000"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/>
                </a:p>
              </p:txBody>
            </p:sp>
          </p:grpSp>
          <p:sp>
            <p:nvSpPr>
              <p:cNvPr id="26" name="Straight Connector 26"/>
              <p:cNvSpPr>
                <a:spLocks noChangeShapeType="1"/>
              </p:cNvSpPr>
              <p:nvPr/>
            </p:nvSpPr>
            <p:spPr bwMode="auto">
              <a:xfrm>
                <a:off x="26765" y="25431"/>
                <a:ext cx="9715" cy="0"/>
              </a:xfrm>
              <a:prstGeom prst="line">
                <a:avLst/>
              </a:prstGeom>
              <a:noFill/>
              <a:ln w="44450">
                <a:solidFill>
                  <a:schemeClr val="tx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8" name="Straight Connector 28"/>
              <p:cNvSpPr>
                <a:spLocks noChangeShapeType="1"/>
              </p:cNvSpPr>
              <p:nvPr/>
            </p:nvSpPr>
            <p:spPr bwMode="auto">
              <a:xfrm>
                <a:off x="36480" y="34575"/>
                <a:ext cx="0" cy="26861"/>
              </a:xfrm>
              <a:prstGeom prst="line">
                <a:avLst/>
              </a:prstGeom>
              <a:noFill/>
              <a:ln w="44450">
                <a:solidFill>
                  <a:schemeClr val="tx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</p:grpSp>
        <p:sp>
          <p:nvSpPr>
            <p:cNvPr id="29" name="Straight Connector 29"/>
            <p:cNvSpPr>
              <a:spLocks noChangeShapeType="1"/>
            </p:cNvSpPr>
            <p:nvPr/>
          </p:nvSpPr>
          <p:spPr bwMode="auto">
            <a:xfrm>
              <a:off x="0" y="61436"/>
              <a:ext cx="10185" cy="0"/>
            </a:xfrm>
            <a:prstGeom prst="line">
              <a:avLst/>
            </a:prstGeom>
            <a:noFill/>
            <a:ln w="4445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0" name="Straight Connector 30"/>
            <p:cNvSpPr>
              <a:spLocks noChangeShapeType="1"/>
            </p:cNvSpPr>
            <p:nvPr/>
          </p:nvSpPr>
          <p:spPr bwMode="auto">
            <a:xfrm flipV="1">
              <a:off x="0" y="14192"/>
              <a:ext cx="0" cy="47244"/>
            </a:xfrm>
            <a:prstGeom prst="line">
              <a:avLst/>
            </a:prstGeom>
            <a:noFill/>
            <a:ln w="4445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sp>
        <p:nvSpPr>
          <p:cNvPr id="39" name="Straight Arrow Connector 48"/>
          <p:cNvSpPr>
            <a:spLocks noChangeShapeType="1"/>
          </p:cNvSpPr>
          <p:nvPr/>
        </p:nvSpPr>
        <p:spPr bwMode="auto">
          <a:xfrm>
            <a:off x="4751512" y="4149080"/>
            <a:ext cx="0" cy="200247"/>
          </a:xfrm>
          <a:prstGeom prst="straightConnector1">
            <a:avLst/>
          </a:prstGeom>
          <a:noFill/>
          <a:ln w="444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" name="TextBox 39"/>
          <p:cNvSpPr txBox="1"/>
          <p:nvPr/>
        </p:nvSpPr>
        <p:spPr>
          <a:xfrm>
            <a:off x="251520" y="0"/>
            <a:ext cx="2483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PRIKAZ RJEŠENJA DIJAGRAMOM  TIJEKA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Programsko rješenje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b="1" dirty="0" smtClean="0"/>
              <a:t>Program u Pythonu</a:t>
            </a:r>
            <a:r>
              <a:rPr lang="hr-HR" dirty="0" smtClean="0"/>
              <a:t> (</a:t>
            </a:r>
            <a:r>
              <a:rPr lang="hr-HR" u="sng" dirty="0" smtClean="0">
                <a:hlinkClick r:id="rId2"/>
              </a:rPr>
              <a:t>https://python.microbit.org/v/1</a:t>
            </a:r>
            <a:r>
              <a:rPr lang="hr-HR" dirty="0" smtClean="0"/>
              <a:t>):</a:t>
            </a:r>
          </a:p>
          <a:p>
            <a:pPr>
              <a:buNone/>
            </a:pPr>
            <a:r>
              <a:rPr lang="hr-HR" dirty="0" smtClean="0"/>
              <a:t>GRVLAGE=150</a:t>
            </a:r>
          </a:p>
          <a:p>
            <a:pPr>
              <a:buNone/>
            </a:pPr>
            <a:r>
              <a:rPr lang="hr-HR" dirty="0" smtClean="0"/>
              <a:t>while True:</a:t>
            </a:r>
          </a:p>
          <a:p>
            <a:pPr>
              <a:buNone/>
            </a:pPr>
            <a:r>
              <a:rPr lang="hr-HR" dirty="0" smtClean="0"/>
              <a:t>    VLAGA=pin1.read_analog()</a:t>
            </a:r>
          </a:p>
          <a:p>
            <a:pPr>
              <a:buNone/>
            </a:pPr>
            <a:r>
              <a:rPr lang="hr-HR" dirty="0" smtClean="0"/>
              <a:t>    display.scroll(str(VLAGA))</a:t>
            </a:r>
          </a:p>
          <a:p>
            <a:pPr>
              <a:buNone/>
            </a:pPr>
            <a:r>
              <a:rPr lang="hr-HR" dirty="0" smtClean="0"/>
              <a:t>    if VLAGA &lt; GRVLAGE:</a:t>
            </a:r>
          </a:p>
          <a:p>
            <a:pPr>
              <a:buNone/>
            </a:pPr>
            <a:r>
              <a:rPr lang="hr-HR" dirty="0" smtClean="0"/>
              <a:t>        display.show(Image.YES)</a:t>
            </a:r>
          </a:p>
          <a:p>
            <a:pPr>
              <a:buNone/>
            </a:pPr>
            <a:r>
              <a:rPr lang="hr-HR" dirty="0" smtClean="0"/>
              <a:t>    else:</a:t>
            </a:r>
          </a:p>
          <a:p>
            <a:pPr>
              <a:buNone/>
            </a:pPr>
            <a:r>
              <a:rPr lang="hr-HR" dirty="0" smtClean="0"/>
              <a:t>        display.show("N")</a:t>
            </a:r>
          </a:p>
          <a:p>
            <a:pPr>
              <a:buNone/>
            </a:pPr>
            <a:r>
              <a:rPr lang="hr-HR" dirty="0" smtClean="0"/>
              <a:t>        pin0.write_digital(1)</a:t>
            </a:r>
          </a:p>
          <a:p>
            <a:pPr>
              <a:buNone/>
            </a:pPr>
            <a:r>
              <a:rPr lang="hr-HR" dirty="0" smtClean="0"/>
              <a:t>        sleep(5000)</a:t>
            </a:r>
          </a:p>
          <a:p>
            <a:pPr>
              <a:buNone/>
            </a:pPr>
            <a:r>
              <a:rPr lang="hr-HR" dirty="0" smtClean="0"/>
              <a:t>        pin0.write_digital(0)</a:t>
            </a:r>
          </a:p>
          <a:p>
            <a:pPr>
              <a:buNone/>
            </a:pPr>
            <a:r>
              <a:rPr lang="hr-HR" dirty="0" smtClean="0"/>
              <a:t>    sleep(300000)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Programsko rješenje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lvl="0"/>
            <a:r>
              <a:rPr lang="hr-HR" b="1" dirty="0" smtClean="0"/>
              <a:t>Program napisan pomoću blokova</a:t>
            </a:r>
            <a:r>
              <a:rPr lang="hr-HR" dirty="0" smtClean="0"/>
              <a:t> (</a:t>
            </a:r>
            <a:r>
              <a:rPr lang="hr-HR" u="sng" dirty="0" smtClean="0">
                <a:hlinkClick r:id="rId2"/>
              </a:rPr>
              <a:t>https://makecode.microbit.org/</a:t>
            </a:r>
            <a:r>
              <a:rPr lang="hr-HR" dirty="0" smtClean="0"/>
              <a:t>):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9992" y="1700808"/>
            <a:ext cx="4320480" cy="4848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Sustav za automatizirano zalijevanje – priključivanje na micro:bit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752528" cy="5184576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/>
              <a:t>Dva odvojena dijela kojima se upravljalo putem micro:bita su bili osjetnik vlažnosti tla i vodna pumpa. Na pločicu microbita priključili su se na sljedeći način: </a:t>
            </a:r>
          </a:p>
          <a:p>
            <a:pPr lvl="0"/>
            <a:r>
              <a:rPr lang="hr-HR" sz="9600" b="1" dirty="0" smtClean="0"/>
              <a:t>osjetnik vlažnosti</a:t>
            </a:r>
            <a:r>
              <a:rPr lang="hr-HR" sz="9600" dirty="0" smtClean="0"/>
              <a:t> bio je priključen na micro:bit na konstantni napon 3V, a otpor tla se mjerio posredno preko napona na PIN1 - crvena: 3V, crna: GND i zelena: PIN1 </a:t>
            </a:r>
          </a:p>
          <a:p>
            <a:pPr lvl="0"/>
            <a:r>
              <a:rPr lang="hr-HR" sz="9600" b="1" dirty="0" smtClean="0"/>
              <a:t>vodna pumpa</a:t>
            </a:r>
            <a:r>
              <a:rPr lang="hr-HR" sz="9600" dirty="0" smtClean="0"/>
              <a:t> je bila priključena na pločicu micro:bita na isti izlazni napon, a uključivala se dovođenjem signalnog napona na PIN0 - crvena: 3V, crna: GND i zelena: PIN0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4788024" y="2060848"/>
            <a:ext cx="4211960" cy="3021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Cjelokupni sustav za automatizirano zalijevanje biljke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844824"/>
            <a:ext cx="3744416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:\navodnjavanje projekt\IMG_1736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788024" cy="3656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3. Upoznavanje s etapama istraživačkog rada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hr-HR" dirty="0" smtClean="0"/>
              <a:t>Učiteljica Ročić prezentirala je učenicima etape istraživačkog rada i pokazala primjere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44824"/>
            <a:ext cx="4137319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348880"/>
            <a:ext cx="4456157" cy="250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4. Upoznavanje s autohtonim hrvatskim cvjetnjačama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3528392" cy="5544616"/>
          </a:xfrm>
        </p:spPr>
        <p:txBody>
          <a:bodyPr>
            <a:noAutofit/>
          </a:bodyPr>
          <a:lstStyle/>
          <a:p>
            <a:r>
              <a:rPr lang="hr-HR" sz="2800" dirty="0" smtClean="0"/>
              <a:t>Učiteljica razredne nastave, Vanja Arnstein je sa svojim učenicima istraživala i proučavala autohtone hrvatske biljake cvjetnjače i njihove optimalne životne uvjete</a:t>
            </a:r>
            <a:endParaRPr lang="hr-HR" sz="2800" dirty="0"/>
          </a:p>
        </p:txBody>
      </p:sp>
      <p:pic>
        <p:nvPicPr>
          <p:cNvPr id="5" name="Picture 4" descr="IMG-20180428-WA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8304" y="3789040"/>
            <a:ext cx="1618278" cy="2876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G-20180428-WA0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4581128"/>
            <a:ext cx="3815408" cy="214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772134" y="-651454"/>
            <a:ext cx="2160241" cy="3840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4463988" y="1736812"/>
            <a:ext cx="1944216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052736"/>
            <a:ext cx="5364088" cy="4023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3528392" cy="6669360"/>
          </a:xfrm>
        </p:spPr>
        <p:txBody>
          <a:bodyPr>
            <a:noAutofit/>
          </a:bodyPr>
          <a:lstStyle/>
          <a:p>
            <a:r>
              <a:rPr lang="hr-HR" sz="2800" dirty="0" smtClean="0"/>
              <a:t>Zajedno su prezentirali </a:t>
            </a:r>
            <a:r>
              <a:rPr lang="hr-HR" sz="2800" dirty="0" smtClean="0"/>
              <a:t>3 autohtone hrvatske biljke cvjetnjače </a:t>
            </a:r>
            <a:r>
              <a:rPr lang="hr-HR" sz="2800" dirty="0" smtClean="0"/>
              <a:t>i njihove optimalne životne uvjete temeljem čega su učenici postavili hipotezu koja će vrsta prva proklijati.</a:t>
            </a:r>
            <a:endParaRPr lang="hr-H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Upotreba IKT-a u nastavi</a:t>
            </a:r>
            <a:br>
              <a:rPr lang="hr-HR" sz="4000" b="1" dirty="0" smtClean="0">
                <a:solidFill>
                  <a:schemeClr val="bg1"/>
                </a:solidFill>
              </a:rPr>
            </a:br>
            <a:r>
              <a:rPr lang="hr-HR" sz="4000" b="1" dirty="0" smtClean="0">
                <a:solidFill>
                  <a:schemeClr val="bg1"/>
                </a:solidFill>
              </a:rPr>
              <a:t>-kako upotrijebiti micro-bit i set za zalijevanje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Projekt:  </a:t>
            </a:r>
            <a:r>
              <a:rPr lang="hr-HR" dirty="0" smtClean="0">
                <a:solidFill>
                  <a:schemeClr val="bg1"/>
                </a:solidFill>
              </a:rPr>
              <a:t>Uzgoj biljaka iz vrtova naših baka temeljem mjerenja kiselosti i vlažnosti tla i sustavom navodnjavanja „kap po kap“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4077072"/>
            <a:ext cx="2784000" cy="208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077072"/>
            <a:ext cx="2784000" cy="208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4077072"/>
            <a:ext cx="2784000" cy="208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5. Upoznavanje s procesom klijanja i uvjetima klijanja biljaka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hr-HR" dirty="0" smtClean="0"/>
              <a:t>Učiteljica Ročić prezentirala je učenicima proces klijanja biljaka i uvjete koji utječu na klijanje na temelju čega su učenici odabrali najpovoljnije mjesto za klijanje biljaka u prostorijama škole</a:t>
            </a:r>
            <a:endParaRPr lang="hr-HR" dirty="0"/>
          </a:p>
        </p:txBody>
      </p:sp>
      <p:pic>
        <p:nvPicPr>
          <p:cNvPr id="5" name="Picture 4" descr="IMG-20180428-WA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429000"/>
            <a:ext cx="4696522" cy="2641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429000"/>
            <a:ext cx="3611893" cy="2708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6. Upoznavanje s vrstama tla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r>
              <a:rPr lang="hr-HR" dirty="0" smtClean="0"/>
              <a:t>Učiteljica </a:t>
            </a:r>
            <a:r>
              <a:rPr lang="hr-HR" dirty="0" smtClean="0"/>
              <a:t>Buhin </a:t>
            </a:r>
            <a:r>
              <a:rPr lang="hr-HR" dirty="0" err="1" smtClean="0"/>
              <a:t>Huzanić</a:t>
            </a:r>
            <a:r>
              <a:rPr lang="hr-HR" dirty="0" smtClean="0"/>
              <a:t> </a:t>
            </a:r>
            <a:r>
              <a:rPr lang="hr-HR" dirty="0" smtClean="0"/>
              <a:t>prezentirala je učenicima vrste tla temeljem čega su učenici postavili hipotezu u kojoj vrsti tla će biljke prije proklijati i gdje će se najbolje razvijati.</a:t>
            </a:r>
            <a:endParaRPr lang="hr-H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266583"/>
            <a:ext cx="3960439" cy="2970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284984"/>
            <a:ext cx="3960440" cy="297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7.  Određivanje pH vrijednosti i količine karbonata uzoraka zemlje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hr-HR" dirty="0" smtClean="0"/>
              <a:t>Učenici su uz vodstvo učiteljice Ciganović-Janković odredili pH vrijednost tla i količinu </a:t>
            </a:r>
            <a:r>
              <a:rPr lang="hr-HR" dirty="0" smtClean="0"/>
              <a:t>nitrata, </a:t>
            </a:r>
            <a:r>
              <a:rPr lang="hr-HR" dirty="0" err="1" smtClean="0"/>
              <a:t>nitrita</a:t>
            </a:r>
            <a:r>
              <a:rPr lang="hr-HR" dirty="0" smtClean="0"/>
              <a:t> te karbonata </a:t>
            </a:r>
            <a:r>
              <a:rPr lang="hr-HR" dirty="0" smtClean="0"/>
              <a:t>temeljem čega su točnije postavili hipotezu u kojoj vrsti tla će koja vrsta biljaka prije proklijati i bolje se razviti.</a:t>
            </a:r>
            <a:endParaRPr lang="hr-HR" dirty="0"/>
          </a:p>
        </p:txBody>
      </p:sp>
      <p:pic>
        <p:nvPicPr>
          <p:cNvPr id="4" name="Picture 3" descr="IMG_87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6953321" y="2631855"/>
            <a:ext cx="2263800" cy="169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_87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3271912" cy="2453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G_87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2996952"/>
            <a:ext cx="2983880" cy="2237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8.  Upoznavanje s brzinom kao fizikalnom veličinom i silama koje djeluju u biljkama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hr-HR" dirty="0" smtClean="0"/>
              <a:t>Učiteljica Krznar prezentirala je učenicima brzinu i silu kao fizikalne veličine. </a:t>
            </a:r>
          </a:p>
          <a:p>
            <a:r>
              <a:rPr lang="hr-HR" dirty="0" smtClean="0"/>
              <a:t>Učenici su uz  nadgledanje učiteljice Krznar i učiteljice Ročić napravili pokuse kojima su prikazali sile kapilarnost, adheziju i koheziju kako bi bolje razumjeli put vode kroz biljku. </a:t>
            </a:r>
            <a:endParaRPr lang="hr-HR" dirty="0"/>
          </a:p>
        </p:txBody>
      </p:sp>
      <p:pic>
        <p:nvPicPr>
          <p:cNvPr id="4" name="Picture 3" descr="IMG_5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717032"/>
            <a:ext cx="3840000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G_5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3717032"/>
            <a:ext cx="3840001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9.  Postavljanje hipoteze istraživačkog rada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61926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Učenici su samostalno i uz pomoć učiteljica Ročić, </a:t>
            </a:r>
            <a:r>
              <a:rPr lang="hr-HR" dirty="0" smtClean="0"/>
              <a:t>Buhin </a:t>
            </a:r>
            <a:r>
              <a:rPr lang="hr-HR" dirty="0" err="1" smtClean="0"/>
              <a:t>Huzanić</a:t>
            </a:r>
            <a:r>
              <a:rPr lang="hr-HR" dirty="0" smtClean="0"/>
              <a:t> </a:t>
            </a:r>
            <a:r>
              <a:rPr lang="hr-HR" dirty="0" smtClean="0"/>
              <a:t>te Ciganović-Janković postavljali pitanja vezana za projekt; </a:t>
            </a:r>
          </a:p>
          <a:p>
            <a:pPr>
              <a:buNone/>
            </a:pPr>
            <a:r>
              <a:rPr lang="hr-HR" i="1" dirty="0" smtClean="0"/>
              <a:t>    Hoće li biljka proklijati uz određenu količinu vode? </a:t>
            </a:r>
          </a:p>
          <a:p>
            <a:pPr>
              <a:buNone/>
            </a:pPr>
            <a:r>
              <a:rPr lang="hr-HR" i="1" dirty="0" smtClean="0"/>
              <a:t>    Je li svjetlost ključna za klijanje? </a:t>
            </a:r>
          </a:p>
          <a:p>
            <a:pPr>
              <a:buNone/>
            </a:pPr>
            <a:r>
              <a:rPr lang="hr-HR" i="1" dirty="0" smtClean="0"/>
              <a:t>    Gdje postaviti uzorke? </a:t>
            </a:r>
          </a:p>
          <a:p>
            <a:pPr>
              <a:buNone/>
            </a:pPr>
            <a:r>
              <a:rPr lang="hr-HR" i="1" dirty="0" smtClean="0"/>
              <a:t>    Koji od uzoraka biljaka treba više vremena za klijanje? </a:t>
            </a:r>
          </a:p>
          <a:p>
            <a:pPr>
              <a:buNone/>
            </a:pPr>
            <a:r>
              <a:rPr lang="hr-HR" i="1" dirty="0" smtClean="0"/>
              <a:t>   U kojoj vrsti tla očekuju brže klijanje i brži razvoj biljaka?  </a:t>
            </a:r>
          </a:p>
          <a:p>
            <a:pPr>
              <a:buNone/>
            </a:pPr>
            <a:r>
              <a:rPr lang="hr-HR" dirty="0" smtClean="0"/>
              <a:t>    te postavili hipoteze.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PROVEDBA PROJEKTA U 13 ETAPA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7504" y="1556792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Hipoteze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043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Biljke će prvo proklijati i brže se razviti u humusu</a:t>
            </a:r>
          </a:p>
          <a:p>
            <a:r>
              <a:rPr lang="hr-HR" dirty="0" smtClean="0"/>
              <a:t>Biljke će prvo proklijati i brže se razviti u posudi koja je zalijevana automatiziranim setom za zalijevanje</a:t>
            </a:r>
          </a:p>
          <a:p>
            <a:r>
              <a:rPr lang="hr-HR" dirty="0" smtClean="0"/>
              <a:t>Prvo će proklijati Lijepe Kate (7 dana), zatim žabice (14 dana) te posljednje Kadife (28 dana)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10. Izvođenje eksperimentalnog dijela istraživačkog rada i prikupljanje podataka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32040" cy="6669360"/>
          </a:xfrm>
        </p:spPr>
        <p:txBody>
          <a:bodyPr>
            <a:normAutofit/>
          </a:bodyPr>
          <a:lstStyle/>
          <a:p>
            <a:r>
              <a:rPr lang="hr-HR" dirty="0" smtClean="0"/>
              <a:t>Uz pomoć učiteljica Jusup i Ročić učenici su posadili sjemenke 3 vrste autohtonih hrvatskih cvjetnjača u dvije različite vrste tla, odabrali kontolne skupine te postavili set za zalijevanje. </a:t>
            </a:r>
          </a:p>
          <a:p>
            <a:endParaRPr lang="hr-HR" dirty="0" smtClean="0"/>
          </a:p>
        </p:txBody>
      </p:sp>
      <p:pic>
        <p:nvPicPr>
          <p:cNvPr id="4" name="Picture 3" descr="1 (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4077072"/>
            <a:ext cx="3528392" cy="2646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188640"/>
            <a:ext cx="2736304" cy="205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 (5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420888"/>
            <a:ext cx="2808312" cy="2106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725144"/>
            <a:ext cx="3387658" cy="1988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4788024" cy="3816424"/>
          </a:xfrm>
        </p:spPr>
        <p:txBody>
          <a:bodyPr>
            <a:normAutofit/>
          </a:bodyPr>
          <a:lstStyle/>
          <a:p>
            <a:r>
              <a:rPr lang="hr-HR" dirty="0" smtClean="0"/>
              <a:t>Uz nadgledanje učiteljica Jusup, Kranjčević, Krznar i Ročić učenici su pratili klijanje, zalijevali, pratili set za zalijevanje, mjerili, bilježili podatke i fotografirali uzorke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717032"/>
            <a:ext cx="374441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32656"/>
            <a:ext cx="3840427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789040"/>
            <a:ext cx="364840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96752"/>
            <a:ext cx="3312368" cy="2484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19" name="Picture 3" descr="C:\Users\Marko\Documents\IMG-20180428-WA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96752"/>
            <a:ext cx="3924916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717032"/>
            <a:ext cx="3803913" cy="2852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861048"/>
            <a:ext cx="364840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Kadife u humusu, zalijevanje micro:bitom</a:t>
            </a:r>
            <a:endParaRPr lang="hr-H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0" y="1484784"/>
            <a:ext cx="2400967" cy="2087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Kadife u humusu, zalijevanje ručno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96752"/>
            <a:ext cx="3240360" cy="2430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1660" y="1412776"/>
            <a:ext cx="2976330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861048"/>
            <a:ext cx="2640639" cy="2807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005064"/>
            <a:ext cx="3480387" cy="261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3861048"/>
            <a:ext cx="2054342" cy="2852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Kadife u smeđem tlu, ručno zalijevanje</a:t>
            </a:r>
            <a:endParaRPr lang="hr-H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96752"/>
            <a:ext cx="28800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196752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196752"/>
            <a:ext cx="2915816" cy="2186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3501008"/>
            <a:ext cx="2915816" cy="2186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08171" y="3501008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3501008"/>
            <a:ext cx="2880319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11. </a:t>
            </a:r>
            <a:r>
              <a:rPr lang="hr-HR" sz="4800" dirty="0" smtClean="0"/>
              <a:t> </a:t>
            </a:r>
            <a:r>
              <a:rPr lang="hr-HR" sz="4800" dirty="0" smtClean="0"/>
              <a:t>O</a:t>
            </a:r>
            <a:r>
              <a:rPr lang="hr-HR" sz="4800" dirty="0" smtClean="0"/>
              <a:t>brada </a:t>
            </a:r>
            <a:r>
              <a:rPr lang="hr-HR" sz="4800" dirty="0" smtClean="0"/>
              <a:t>dobivenih </a:t>
            </a:r>
            <a:r>
              <a:rPr lang="hr-HR" sz="4800" dirty="0" smtClean="0"/>
              <a:t>podataka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2304256"/>
          </a:xfrm>
        </p:spPr>
        <p:txBody>
          <a:bodyPr/>
          <a:lstStyle/>
          <a:p>
            <a:r>
              <a:rPr lang="hr-HR" dirty="0" smtClean="0"/>
              <a:t>Uz pomoć učiteljice </a:t>
            </a:r>
            <a:r>
              <a:rPr lang="hr-HR" dirty="0" err="1" smtClean="0"/>
              <a:t>Čorko</a:t>
            </a:r>
            <a:r>
              <a:rPr lang="hr-HR" dirty="0" smtClean="0"/>
              <a:t> </a:t>
            </a:r>
            <a:r>
              <a:rPr lang="hr-HR" dirty="0" smtClean="0"/>
              <a:t>Lukić </a:t>
            </a:r>
            <a:r>
              <a:rPr lang="hr-HR" dirty="0" smtClean="0"/>
              <a:t>učenici su matematički obradili dobivene podatke te napravili infografiku u Piktochartu te donijeli zaključke.</a:t>
            </a:r>
            <a:endParaRPr lang="hr-HR" dirty="0"/>
          </a:p>
        </p:txBody>
      </p:sp>
      <p:sp>
        <p:nvSpPr>
          <p:cNvPr id="46082" name="AutoShape 2" descr="data:image/png;base64,iVBORw0KGgoAAAANSUhEUgAAAoAAAAFoCAYAAADHMkpRAAAgAElEQVR4Xu2de5BUxdnwH1xAZCOLdxMRcYNJVFTiDWOpAYVgUWI+A0YN0WXXS7zFevNqVf5I1fvHmy9VSRlNJVHjBcELoLKiJupGw0UUKxowKRXJZzCImsW4IsiiwCqQ/eo5ZsgwzM707Pb09OV3qrYS2TPn6f49fbp/2336TL/u7u5u4YAABCAAAQhAAAIQSIZAPwQwmVxTUQhAAAIQgAAEIJARQABpCBCAAAQgAAEIQCAxAghgYgmnuhCAAAQgAAEIQAABpA1AAAIQgAAEIACBxAgggIklnOpCAAIQgAAEIAABBJA2AAEIQAACEIAABBIjgAAmlnCqCwEIQAACEIAABBBA2gAEIAABCEAAAhBIjAACmFjCqS4EIAABCEAAAhBAAGkDEIAABCAAAQhAIDECCGBiCae6EIAABCAAAQhAAAGkDUAAAhCAAAQgAIHECCCAiSWc6kIAAhCAAAQgAAEEkDYAAQhAAAIQgAAEEiOAACaWcKoLAQhAAAIQgAAEEEDaAAQgAAEIQAACEEiMAAKYWMKpLgQgAAEIQAACEEAAaQMQgAAEIAABCEAgMQIIYGIJp7oQgAAEIAABCEAAAaQNQCAAAnPmzJFXXnlFBg0aJJdddpkMHz58Z6lffvllmTdvnmzfvl369+8v3/72t2X06NG71Grjxo3ym9/8Rj788EMZPHiwXHHFFfKFL3xht5rn4uT/Qq+53377yWmnnSbHH3+8DBgwYJfPLVy4UP7whz9k/3bxxRfLMccck/3/YtcqDPiNb3xDxo8fn/1zV1eXzJw5U9566y2pq6vLrnXUUUcZZWfFihVy//33Z+fmXzP34XK/z533zjvvyIwZM7KyHHfccTJt2rSSjHL17ezslFtvvVWU84gRI6SlpSXLVe7o6ff5jErVedu2bTJr1iz5+9//nl0yvx2Uq1up33d0dMiiRYvkb3/7m2zdulX69esnQ4cOla997WvZz5577rlbbvT311xzjTQ0NOysX37uiv3eKImcBAEIOCWAADrFTTAI9I5ATwK4fv16ueuuu2TDhg3Z4D1hwgQ566yzsv+ff/z5z3/OJLG7uzv753POOUfOOOOMknJTrKSHHHKINDU1ZZKQO2wJ4Jo1a+Tuu++WTz/9NLv0ySefLFOmTNmtLsXK1RcJyr9eLQWwVJ3fffddufPOO2XLli1WBFDbwdKlS+Wpp57K/nAodhx44IGZyO677767yDkC2Lt7mE9BwDcCCKBvGaE8EChCoJgA6ozNvffeK2+++Wb2iRNOOEGmTp2azZ7lHzp7dM8998gbb7yx85+HDRsml19+uey11167nJuLo7N848aNy2b+Pv74Y/nTn/4k77//fnZuY2NjJoG5z5YTwPxrFVbt85//vBx88MHZP8+fPz+Lkzt0hunKK6/MylDuiEUA99lnH7nqqqt2EWytez5j/e++zgDmC6XO8Grb0byqDP7xj3+UtWvXZshHjRqVzYJqG8rNziKA5Vojv4dAGAQQwDDyRCkTJ1AogDoT9/DDD4vO7BWTsnxc+YO9SpuKo0qZzu588YtfLCqAhUvNKgCtra2iy8165M8glhPAYsvWhenctGmT3HHHHbJu3bqsbP/6179kx44dcv7558tJJ51UNvuhC6BKmNZZZ+Z0CV+FLHdovnSWt729fee/9VUA83np0v7kyZN3zrTm5yIne7oUjACWbYacAIGgCCCAQaWLwqZKoFAAdany8ccfz4RBZ8h0Nk+X6oodbW1tsmTJkkysJk6cKIsXL86WEostsZZ61jB/eTT/OTcbApi/RK1l/Mtf/pLJ4MiRI6W5uXm35w4L6xm6ANbX14v+6CxrbtYtN5ObWxrXXB966KHZjG9fBXDlypVy3333Ze1HnyfVPwb02VA99N+0fehs4B577JGVS5flEcBUex/qHSsBBDDWzFKvqAjki5lumshJnM4cXXTRRTs3XhRWOn/2KPf8nj4LqJsJii03lhJAlQKdidLlwSFDhmTLs/vvv/8uy5PFNoGUmwHUmT6N+9prr2XX/d73vifPPvusLFu2rOiml2KJDV0AdaZtzJgx2WaavffeeydbresTTzwhzz33nOiy/eGHH549u9dXAfzoo4+yGdfcsr5eTzcOnXrqqaLP/qn45R/lNnmU+31UNyOVgUAkBBDASBJJNeImkBMz3dyhP7pcqIfOCF166aU7Z28KKfz1r3/NdseqZKlg6KYKlQmVCr1O4XJjKQHMH+TzBaTcDGBPmcnNIuoGltwGhyOOOEKmT5+ePa+YK/fYsWNl0qRJJRNcDQE0aVG2dgGrAF544YXywAMPiO4YPvfcc7Nd1/r85e23356Jmu5u1kMlsa8CqNd57733MsY605p/fO5zn5Ovf/3rmQzmdnyXE7xyvzdhyTkQgIBbAgigW95Eg0CvCJR6pYru/NVZwcKdv7qUpxsrdCZNlxN148ZXvvIVyV/KLVxirYUAavlUSPXIiU/+a2sOOOCAbFZQZwd7OkIXwMKZz1xeciKsz+Dpq3teeOGFbKOMDQFUlvqHgT7Xqa+C0R3luV3i+rv8Hd/lBK/c73vV6PkQBCBQVQIIYFXxcnEI2CGQL4AqerocqDM3OvCqDOgzXDqjln/ogK6zRzqjpMt6umSrszv5g3XhOwGrsQTc0y5gLYu+i1Bf/aIbHPRZMxU93RWsIqKzYSonJu8ErIYAHnbYYdksWOGhu2Tffvvt7J9tzQDmhE5n/HRWToVPn+vUpXBlkJsZ1eX7wvdB2qr75s2bs01F+ryolkMPdgHbuX+5CgR8JIAA+pgVygSBAgL5Aqg7RHUp9+mnn84EQQ+VFZXA/Ne6LF++PNu5W+7IX2J1vQlk9erV2eYC3WVc6ijcGFF4br4E6cuqdTk1/8hnUexF0blzbbwHUDfjXH311bvMWH7wwQeZjOsO2/wNNIW89bO5JV+t8z/+8Y9M4HO7oYvlp9K66+t9dCOJSp7Ktc425jaAKAf9w0KfD9SyFtsFrG1M5VT/CMkd+c+H8iLocnccv4eAHwQQQD/yQCkgUJJAsYFfZ2z0Wyty72zLXwou/OaIUhfXpT4d0FUCehLAarwGJn+Julz68zedFDs3X9y0PvptKTqjqIcuc86ePVt056sepV4t01sBzJ9VHThwYPYco4pV7tBlbl2O1zrrt5vozKHKVzHeuV3buhFDz8/VXXd7Fzu/0rqrIOssoz4fWmx2tZjMaRlyM7I6A61/gOgu8tyhm4r0XZO6Wzi/PZXLK7+HAARqRwABrB17IkPAmEBPYvb6669nr/PQV3bkLwXnv/tPZ2TOPPPMnV/rpUF1E8nzzz+fyWO+BFTjRdA97QLOf9+cnqPfYFL4nJ++Dka/pkyPnr69RH+XL2D637qMrF9lpjKm4qc/uVfm6LN0ugO6nEhW8lVweq38zTAq0xpfl951s4U+u6dlVNYXXHDBzq/qK5bXwm9E0d25utNbxavY+b2pu84aqtDl2o2WVZlpu9Al51WrVmW88l8Yrv/+0EMPZUKty/oqkvryaM2j7kzW/9Wj1AyrcYPnRAhAoOoEEMCqIyYABPpOoCcB1EH60UcflRdffDELklsKfuaZZ7JnufTQr3xTeSo8cruB9d9zkjF37tzsGbOejt58FVxPApj/7r/8WbH82Pm7mIt9x27+ufococqwbiApdmg5dNezLq32dPR2BlCvp6/cUUHSMhc7VOBUtPSly7l3/BXLa/7sbeEMXU/toNK6q+jpq4RUWnM7ygvLrBKr72DUNqWHip++e1JlNn+zSP7nNI8quIXfMNP3O4ArQAACtgkggLaJcj0IVIFAqWfzCt/ppq/w0Bmcf/7zn9kMmL4mRt8fV3jkP5eW+9o1/W7YQgHUdw3q7NDpp58uxx577G5fNVfuNTDFBFBlQr/GTmcwi72OJlfW/OXIUnXJna+zYSo2WgcVQRUVXQr+8pe/nL0Eu6eZv9zn+yKAeg2VqVdffTV71Y7O/OkMm86W6VfenX322dk3r+Tv1u4przk5z9+8o9cvt0u70rp3dHRkO4B1t7E+UqCHvofwyCOPzGZkC3kpT31uU+PoRhiVVW0fujytzxbqHxKF7xCswu3AJSEAAQsEEEALELkEBCAAAQhAAAIQCIkAAhhStigrBCAAAQhAAAIQsEAAAbQAkUtAAAIQgAAEIACBkAgggCFli7JCAAIQgAAEIAABCwQQQAsQuQQEIAABCEAAAhAIiQACGFK2KCsEIAABCEAAAhCwQAABtACRS0AAAhCAAAQgAIGQCCCAIWWLskIAAhCAAAQgAAELBBBACxC5BAQgAAEIQAACEAiJAAIYUrYoKwQgAAEIQAACELBAAAG0AJFLQAACEIAABCAAgZAIIIAhZYuyQgACEIAABCAAAQsEEEALELkEBCAAAQhAAAIQCIkAAhhStigrBCAAAQhAAAIQsEAAAbQAkUtAAAIQgAAEIACBkAgggCFli7JCAAIQgAAEIAABCwSsCeC1t70o7R9sMSrSsP0Hyy1Xn2J0rslJ3d3d8tRTT0m/fv1E/78eZ599dvbfHBCAAAQgAAEIQAACuxKwJoD/538XV8T2sf85s6Lzy528bds2ue2226ShoUEuvvhiqaurK/eRKH6/ceNGmTNnjrzzzjtSX18vU6ZMkaOPPjqr28qVK2X+/PmyefNmGT58uEybNk2GDh0aRb2pBAQgAAEIQAACvScQjQD2HkG4n9TZThW87du3Z+KnEvjYY4/J9OnTZcCAATJr1iwZN26cjBo1ShYsWCAdHR2ZBKYix+FmlpJDAAIQgAAEqkvAWwF866235P7775dBgwZlgjN16lR58skn5aqrrpI999xTXn75ZWlra5Prr79eBg4cKC+88ILcddddsmXLlkx6mpqaMuFpbW2VAw88MDv3gAMOkBtuuEFGjBghOmP46KOPym9/+9vs8xdccIFMmDAhKDnq6uqSmTNnyumnny7HHHOM6H/PnTtXxo8fn9Vv4cKFGQdl2N7enslic3OzDBkypLqtiqtDAAIQgAAEIOA1Aa8F8Oabb5bLL788m8F6++23s9mtYgKocqMidO2118r++++fieO+++4ro0ePlp/+9Kdy6aWXygknnCBPPPGErF27Vq644gp5+umn5ZVXXpHrrrtOPvnkE7nllltk4sSJMmbMGK8TVlg4FdtNmzbtnAH8/e9/n0mfCvTSpUulpaUlE8DOzs5sqVhnAHWZnAMCEIAABCAAgXQJeC2A+cKnQtOTAOryps5+6SyhHjr7pbOGOgNY7DPXXHNN9rzgN7/5TTnqqKOyz+gM4ksvvSRXX311ULOAH3/8sdx9992Z2Pbv31++853vZMK8YsUKBDDd+5qaQwACEIAABEoSiEIA7733Xhk2bJhMmjRpl8r2JI2XXXaZ/PKXv8xmF3U5WI/8JWVdYg7h2LFjR7bke/DBB8tZZ50l7777rjzyyCNy/vnnywcffFCRAKpIvv/++1m1169fn/1wQAACEIAABCDgF4GRI0eK/vT1CEoAVW50hk6XNPOFbdGiRdmzf5XMAN5xxx1y3nnnyRFHHBHsDKAu6+pyt8766ZK3HrrMe+yxx8rgwYMregYwXwD72qj4PAQgAAEIQAAC1SHQ2Nho5cLBCOC6devkxhtvlCuvvFIOPfTQTHzee++9bBNI4TOAuvFjjz32kFNOOaXHZWOVxtCfAdy6davMmDEjEz7dCKIzeLNnz86Wtg866KDsd2PHjs2ehSy3CxgBtHI/cREIQAACEIBAVQkkJ4D6yhOVGF3u1V27Knc666czgqV2Aff03KAKYui7gLWF6XOO8+bNyyRYl651J/Npp52WvQR71apV2S5o3SRS7j2ACGBV71cuDgEIQAACELBCIHoBtEKJixgTQACNUXEiBCAAAQhAoGYEvBPAWn4VXM2yEFFgBDCiZFIVCEAAAhCIloB3Ahgt6UQqhgAmkmiqCQEIQAACQRNAAINOn3+FRwD9ywklggAEIAABCBQSQABpE1YJIIBWcXIxCEAAAhCAQFUIIIBVwZruRRHAdHNPzSEAAQhAIBwCCGA4uQqipAhgEGmikBCAAAQgkDgBBDDxBmC7+gigbaJcDwIQgAAEIGCfAAJon2nSV0QAk04/lYcABCAAgUAIIICBJCqUYiKAoWSKckIAAhCAQMoEEMCUs1+FuiOAVYDKJSEAAQhAAAKWCSCAloGmfjkEMPUWQP0hAAEIQCAEAt4J4PLvXy1b2tuN2A0eNkxO+vVtRueanPTJJ59kp+25554mp1s7Z+vWrdK/f38ZMGCAtWvW6kIIYK3IExcCEIAABCBgTsA7AXz2vHPNSy8iX3/0dxWdX+rke+65R+rr6+X888+3ds3che688045+eSTZfTo0btcW6XzlltukVNOOUVOPPFEuemmm2TSpEm7nWe9QFW6IAJYJbBcFgIQgAAEIGCRAAJoEWapS/UkgPmfURlEAB0lhDAQgAAEIACBhAlEL4BvvfWWPPDAA7L33nvL0qVL5ZBDDpHp06fLU089JS+99JJ86Utfkh/84Aey3377SVtbW9YUdAZOZWzOnDny9NNPy+DBg+WSSy6RsWPHyiuvvCKPP/64dHd3y8EHHyyXX365vPrqq3L77bfLhg0b5IwzzpDvfve70tDQIDNnzsw+e+GFF4oK4KBBg2TZsmWybt06mTJlSvZTV1eX/e7oo4+WefPmydq1a7MytLS0ZOUI7WAGMLSMUV4IQAACEEiRQBICePPNN8u1114rI0eOlEceeUSefPJJ+dGPfiSHH364zJo1KxMzlbZ8AXzssceko6Mjk8XOzk759a9/nf3/jz76KPvMDTfcIIceeqioYP7qV7+Sq6++Wg477DD53e9+J++//75cccUVsn379qxN6TOFKnnr16+X6667TjZv3iw///nPMwEcM2ZM9jtdHj7yyCOZAUzxLqTOEIAABCAAAccEkhBAlbmrrroqE7GXX345E73rr79+53/rrJwKW04AzzzzzEzqzjvvPDniiCOylOQ2aqxcuTKbxdPz9XjiiSdk48aNmUDqobN7Kovf//735YADDtiZzsIlYI313nvvZTN9CKDjVk84CEAAAhCAgGcElr25RZav2dpjqeq7O2X6+EZrpUYAX355p9DlBPDUU0+VG2+8MVveHTFixC6wVSDzBVDlbdiwYTuXa1UGi322UADzr4MAWmvPXAgCEIAABCAQHAET+WtbsETm/azFWt0QwCICeNZZZ2U7c88991yjGcCuri6ZOnVqRTOAOnOoS8XMAFpry1wIAhCAAAQgECSB/579Vslyt69YnP0eAczDVO41MPqMXqVLwLr5Iv8ZQH3u79Zbb802c+hScP4MYG+fAdTnEvV1MyeccMIuS8C/+MUvZMKECdm/h3iwCSTErFFmCEAAAhCoJQEEUERsvwewtwJYahdwvgDqbuBSu4B197GKni7z6o5f3Xmsu4ULdwHn3hH47LPPym233ZbNDE6cOLGW7bFXsRHAXmHjQxCAAAQgkDABBLAKAphwe6pJ1RHAmmAnKAQgAAEIBEwAARSRWn4VXMBtx5uiI4DepIKCQAACEIBAIAQQwEASRTF7JoAA0jogAAEIQAAClRFAACvjxdkeEkAAPUwKRYIABCAAAa8JIIBep4fCmRBAAE0ocQ4EIAABCEDgPwQQQFpD8AQQwOBTSAUgAAEIQMAxAQTQMXDC2SeAANpnyhUhAAEIQCBuAghg3PlNonYIYBJpppIQgAAEIGCRAAJoESaXqg0BBLA23IkKAQhAAALhEkAAw80dJf83AQSQpgABCEAAAhCojAACWBkvzvaQAALoYVIoEgQgAAEIeE0AAfQ6PRTOhAACaEKJcyAAAQhAAAL/IYAA0hqCJ4AABp9CKgABCEAAAiKy7M0tsnzN1h5Z1Hd3yvTxjVZYIYBWMHKRWhJAAGtJn9gQgAAEIGCDgIn8tS1YIvN+1mIjnCCAVjBykVoSQABrSZ/YEIAABCBgg4BrIXMdTxk1NtqZvezX3d3dbQM61wibAAIYdv4oPQQgAAEIiPMZOQSQVhc8AQQw+BRSAQhAAALJE3AtZK7jMQOYfBO3DwABtM+UK0IAAhCAgFsCroXMdTwE0G17SiIaAphEmqkkBCAAgagJuBYy1/EQwKibb20qhwDWhjtRIQABCEDAHgHXQuY6HgJor61wpX8TQABpChCAAAQgEDoB10LmOh4CGHoL9bD8CKCHSaFIEIAABCBQEQHXQuY6HgJYUXPgZBMCCKAJJc6BAAQgAIFKCJi8mNnWt3JouVwLmet4CGAlrY9zjQgggEaYOAkCEIAABAwJmMifzW/lQAANE/Pv03gRdGW8oj0bAYw2tVQMAhCAQE0I1GJ2zHVM1/GYAaxJU447KAIYd36pHQQgAAHXBGohR65juo6HALpuxQnEQwATSDJVhAAEIOCQQC3kyHVM1/EQQIcNOJVQCGAqmaaeEIAABNwQqIUcuY7pOh4C6KbtJhUFAUwq3VQWAhCAQNUJ1EKOXMd0HQ8BrHqzTS8AAphezqkxBCAAgWoSqIUcmca8b+oo6Vq+rMfqb6yvlxFNzWXxmMab97OWstcyPaGxsdH01JLnsQvYCsbwL4IAhp9DagABCEDAJwK1kCOTmJOHbpPJDdtKyt+StjaZ/lBrWZwm8fQiCGBZlJxQKwIIYK3IExcCEIBAnARqIUcmMW/a/mpJ4Iva12a/RwDjbJfUqoAAAkiTgAAEIAABmwRMZMz27JhJTATwsyyzBGyztQd8LQQw4ORRdAhAAAKGBEy+ncPWV7OZyFgqAmjrmUPlxTOAho2d08wIIIBmnDgLAhCAQKgETOTP5lezIYAi7SsWi81nDhHAUO8+j8uNAHqcHIoGAQhAwAIB10LmOp4iMonpegnYZjwE0MKNwCV2JYAA0iIgAAEIxE3ARI5sLsm6jocAVtZ+eQawMl7Rno0ARptaKgYBCEAgI+BayFzHM62jzRk5kzrajMcMIDfzLgTWr18vjz32mKxevVouuugiOeaYY7Lfr1y5UubPny+bN2+W4cOHy7Rp02To0KFF6SGANCoIQAACcRMwkRVmAEVsvwYGAYz7vqpZ7TZs2CCzZs2SMWPGZD8DBgzIyrJp06bs38eNGyejRo2SBQsWSEdHRyaBdXV1u5UXAaxZCgkMAQhAwAkBBPCzTRk2hcyEqc14zAA6uVXCCLJw4UL55JNPZNKkSdKvX7+dhdbZQP1dU1OTDBo0SNrb27PZwObmZhkyZAgCGEZ6KSUEIAABawRMZKUWM4A2X5FiUkebQuY6HgJo7XYI+0Lbtm2TOXPmSHd3t6xZs0Z27NghZ599tpx22mny2muvydKlS6WlpSUTwM7OzuxcnQFsaGhAAMNOPaWHAAQgUDEBE1lxLYC2X5FiUkcE8LOmwyaQim8hfz7Q1dUlM2fOlH322Ue+9a1vZZI3e/ZsOe+880SXdBFAf3JFSSAAAQjUmoCJHLkWQJsypmU3qaPNmK7jMQNY67vIk/gqgHPnzpXx48dnmzz0ePDBB2X//feXgw46qNcCqJtK9IcDAhCAAATiIXD7soElK6PPx+nxfy89zUqlTeKZytipP/6JUZlcx3QdTyGMHDky++nrwQxgXwnW8POffvqp3HPPPdmS71FHHbVTAFX+VAh5BrCGySE0BCAAAc8ImMxWMQPILmDPmi3F6YnA888/nz3vd8kll2Q7f3VGUJeA99tvP5kxY4aMHTtWRo8ezS5gmhAEIACBxAkggOwCzr8FmAEMvEPQjR9tbW3ywgsvSP/+/WXChAnZjKDuCF61apW0trZmYsh7AANPNMWHAAQg0EcCCCACiAD28SaK8eO8BzDGrFInCEDAdwLL3twiy9ds7bGY9d2dMn18o5VqIIAIIAJo5VaK6yIIYFz5pDYQgID/BEzkr23BEpn3sxYrlUEAEUAE0MqtFNdFEMC48kltIAAB/wn4KGRKzaVwmu4Cnv5Qq1FCTZjajOk6nkJobLQzI8wzgEZNKv6TEMD4c0wNIQABvwiYyINrIdN4tr6Zw6R+NmVMy+46put4CKBf93AUpUEAo0gjlYAABAIiYCIPrgXQ5jdzmNQPAazstTMIYEA3eChFRQBDyRTlhAAEYiFgIkiuBdCmkJnUz2Y8ZgAruzNYAq6MV7RnI4DRppaKQQACnhIwESQEcG2WPZ4B/E8j5hlAT2/oUIuFAIaaOcoNAQiESgABXCzMALIEHOr9G025EcBoUklFIACBQAgggAigNtVF7ZXNcjIDGMgNHkoxEcBQMkU5IQCBWAgggAggAhjL3RxwPRDAgJNH0SEAASsETF7MbOtbObTACCACiABauXW5SF8IIIB9ocdnIQCB0AmYyJ/Nb+VAAO1/K4cpU5vPHZpIvM14WkeWgEPvbTwrPwLoWUIoDgQg4JSAyUCuBbL1LRmmsmIzpkkdbcqK63imTEOvIwLotGuIPxgCGH+OqSEEINAzARNZsSljprJiM6ZJHUOXoxTqiADSk1klgABaxcnFIACBwAiYiINNGUMAWQLO3SLsAg6ss4ituAhgbBmlPhCAQCUEEED7QmbC1OaMo6lU24xZizoyA1jJnc25ZQkggGURcQIEIBAxAZOBnBnAyt5ZZ8LUpowhgJXdoHwVXGW8oj0bAYw2tVQMAsESMNmZa+u1LCayUisBvG/qKOlavqzHPG6sr5cRTc1l82xSR5tC5joeAli2CexyAgJYGa9oz0YAo00tFYNAkARM5M/ma1lMZKUWAjh56DaZ3LCtpPwtaWsz+q5ckzoigP7PcrIEHGSX5m+hEUB/c0PJIJAiARNZsSlkruOlMFtlwtSmcKbAVOuIAKbYI1axzghgFeFyaQhAoGICJvKAAPo9W2WSQwSwshwigBV3JXygHAEEsBwhfg8BCLgkYCIPCGBl8mDC1KaQuY7HDGBldyjPAFbGK3/y4OoAABt1SURBVNqzEcBoU0vFIBAkARN5QAARwMLGbdJuQpdcloCD7NL8LTQC6G9uKBkEUiRgMpAjgAggAtj73oEZwN6zi+qTCGBU6aQyEKgKAZOduaG+lsW1cKawXGnC1OZsXApMtY7MAFale0v3oghgurmn5hAwIWAifyG/lsVEVmzOOKYgKyZMEcDKZnERQJPeinMqIoAAVoSLkyGQHAGTwdymIMUeDwG0/9VzKTBFAJPreqtfYQSw+oyJAIGQCcQuZK7rl4KsmDBlBpAZwJD7xSjKjgBGkUYqAYGqETAZzJkBrAy/CVObghR7vBSkmhnAyu4xzjYggAAaQOIUCCRMwEQeEMDKGogJUwRwbQZ1+kOtRnBjZ4oAGjUDTqqEAAJYCS3OhUB6BEwGVgSwsnZhwhQBRAALWxW7gCu7zzi7DAEEkCYCAQiUImAiKykI4H1TR0nX8mU9otpYXy8jmpqNGpMJUwQQAUQAjW4nTuotAQSwt+T4HATSIGAiK7EL4OSh22Ryw7aS8rekrY3lyn8TMmkzNgVXw7qO6Tqe1pEZwDT6XGe1RACdoSYQBIIkYDLQxS6AyEplO1ZN2gxMK2OKAAbZffpdaATQ7/xQOgjUmoDJYI4AslyZ305N2gwCiADWum9LPj4CmHwTAAAEShIwGcwRQAQQAdz1NmpfsVhsSy5LwHTWVgkggFZxcjEIREcAAbQ/kJswtSkPscfTmy6FOiKA0XWvta0QAlhb/kSHgO8ETAZWZgCZAWQGkBlA3/syyldAAAGkSUAAAqUI+CqAtl7LYlI/m7NxKcxWwbQ633fMDCB9tVUCCKBVnFwMAtERMBnMXc8A2nwti0n9EMDKNizAFAGMriOMsUIIYIxZpU4QsEfAZDB3LYA2hcykfjbjMQNYHTlynUfX8bTdMANor1/jSiKCANIMIAABG0vAoS7J1mIgdx0z9ngpSDUCSD9tnQACaB0pF4RAVARM5CHkJVmT+jEDyBJw4U1di3bDDGBUXWvtK4MA1j4HlAACPhNwPdDFHi+F2SrXOUyBKTOAPveSgZYNAQw0cRQbAo4IuB7MY4+Xgqy4zmEKTBFARx1eSmEQwJSyTV0hUDkB14N57PFSkBXXOUyBKQJYed/FJ8oQQABpIhCAQCkCrgfz2OOlICuuc5gCUwSQfto6AQTQOlIuCIGoCLgezGOPl4KsuM5hCkwRwKi6VT8qgwD6kQdKAQFfCbgezGOPl4KsuM5hCkwRQF97yIDLhQAGnDyKDgEHBFwP5rHHS0FWXOcwBaYIoIPOLrUQCGBqGae+EKiMgOvBPPZ4KciK6xymwBQBrKzf4mwDAgigASROgUDCBFwP5rHHS0FWXOcwBaYIYMKdcLWqjgBWiyzXhUAcBFwP5rHHS0FWXOcwBaYIYBz9qVe1QAC9SgeFgYB3BFwP5rHHS0FWXOcwBaYIoHddY/gFQgDDzyE1gEA1CbgezGOPl4KsuM5hCkwRwGr2coleGwFMNPFUGwKGBFwP5rHHS0FWXOcwBaYIoGGHxWnmBBBAc1acCYEUCbgezGOPl4KsuM5hCkwRwBR73yrXGQGsMmAuD4HACbgezGOPl4KsuM5hCkwRwMA7Uh+LjwD6mBXKBAF/CLgezGOPl4KsuM5hCkwRQH/6xGhKggBGk0oqAoGqEHA9mMceLwVZcZ3DFJgigFXp3sK+6NatW2XmzJkydOhQmTZtWlaZlStXyvz582Xz5s0yfPjw7N/198UOBDDs/FN6CFSbgOvBPPZ4KciK6xymwBQBrHZPF+D1n3/+eWlra5Ojjz46E71NmzbJrFmzZNy4cTJq1ChZsGCBdHR0ZL+rq6vbrYYIYIBJp8gQcEjA9WAee7wUZMV1DlNgigA67PRCCLVu3Tp55JFHZN9995VPP/00k7zVq1fLwoULpampSQYNGiTt7e3ZbGBzc7MMGTIEAQwhsZQRAh4RcD2Yxx4vBVlxncMUmCKAHnWKtS7Kjh075OGHH5bDDz88m/XLzfKtWLFCli5dKi0tLZkAdnZ2ypw5czI5bGhoQABrnTjiQyAwAq4H89jjpSArrnOYAlMEMLCOs5rFff311+XFF1/MxO7ZZ59FAKsJm2tDIGECrgfz2OOlICuuc5gCUwQw4U44v+q6uWP27NkyceJEGTFiRLbka2MGcP369aI/HBCAAARyBG5fNrAkjPYVi+Wm7a+WPGdR+9rs96f++CdlwcYeTwHEXkfX9UuBqdZx5MiR2U9fj37d3d3dfb0In68NAd3le99990lhClUGdfPHc889xzOAtUkNUSEQHQHXszmxx0thtsp1DlNgygxgdF2rnQrlzwDq84AzZsyQsWPHyujRo9kFbAcxV4FAsgRcD+axx0tBVlznMAWmCGCyXXDpiucLoJ65atUqaW1tzTaH8B5AGg0EINAXAq4H89jjpSArrnOYAlMEsC+9GJ8tSoD3ANIwIACBUgRcD+axx0tBVlznMAWmCCD9tHUCCKB1pFwQAlERcD2Yxx4vBVlxncMUmCKAUXWrflQGAfQjD5QCAr4ScD2Yxx4vBVlxncMUmCKAvvaQAZcLAQw4eRQdAg4IuB7MY4+Xgqy4zmEKTBFAB51daiEQwNQyTn0hUBkB14N57PFSkBXXOUyBKQJYWb/F2QYEEEADSJwCgYQJuB7MY4+Xgqy4zmEKTBHAhDvhalUdAawWWa4LgTgIuB7MY4+Xgqy4zmEKTBHAOPpTr2qBAHqVDgoDAe8IuB7MY4+Xgqy4zmEKTBFA77rG8AuEAIafQ2oAgWoScD2Yxx4vBVlxncMUmCKA1ezlEr02Apho4qk2BAwJuB7MY4+Xgqy4zmEKTBFAww6L08wJIIDmrDgTAikScD2Yxx4vBVlxncMUmCKAKfa+Va4zAlhlwFweAoETcD2Yxx4vBVlxncMUmCKAgXekPhYfAfQxK5QJAv4QcD2Yxx4vBVlxncMUmCKA/vSJ0ZQEAYwmlVQEAlUh4Howjz1eCrLiOocpMEUAq9K9pX1RBDDt/FN7CJQj4Howjz1eCrLiOocpMEUAy/VU/L5iAghgxcj4AASSIuB6MI89Xgqy4jqHKTBFAJPqdt1UFgF0w5koEAiVgOvBPPZ4KciK6xymwBQBDLUH9bjcCKDHyaFoEPCAgOvBPPZ4KciK6xymwBQB9KAzjK0ICGBsGaU+ELBLwPVgHnu8FGTFdQ5TYIoA2u3XuJqIIIA0AwhAoBQB14N57PFSkBXXOUyBKQJIP22dAAJoHSkXhEBUBFwP5rHHS0FWXOcwBaYIYFTdqh+VQQD9yAOlgICvBFwP5rHHS0FWXOcwBaYIoK89ZMDlQgADTh5Fh4ADAq4H89jjpSArrnOYAlME0EFnl1oIBDC1jFNfCFRGwPVgHnu8FGTFdQ5TYIoAVtZvcbYBAQTQABKnQMAjAsve3CLL12ztsUT13Z1yYcMH0rV8WY/nbKyvlxFNzUa1cj2Yxx4vBVlxncMUmCKARt0VJ1VCAAGshBbnQqC2BEzkr275ApncsK2k/C1pa5PpD7UaVcb1YB57vBRkxXUOU2CKABp1V5xUCQEEsBJanAuB2hJgYBVpX7FYbtr+aslELGpfm/3eRHJhCtNcY/K93TQ2NlrpgPp1d3d3W7kSFwmaAAIYdPoofGIEkBVkJQRZoZ3ab6fMACbW2buoLgLogjIxIGCHAAOr/YEVpjANQaoRQDt9KFfJI4AA0hwgEA4BZAVZCUFWaKf22ykCGE4/HUxJEcBgUkVBISAMrPYHVpjCNASpRgAZAKwTQACtI+WCiREw2Zk7fbydh7eRFWQlBFmhndpvpwhgYgOLi+oigC4oEyNWAiby17Zgicz7WYsVBAys9gdWmMI0BKlGAK10oVwknwACSHuAQO8JmMiDXh0B9Pe1LCY5tPnaGW0PrmPGHi8Fpghg7/tpPtkDAQSQpgGB3hMwGVgRQBGf369mkkME0O8cIoCV9WG8B7AyXtGejQBGm1oq5oCAiTxoMe6bOsrKV7OZxENWkJXCpu+63biOhwBW1tkhgJXxivZsBDDa1FIxBwRMBrrJQ7dZ+2o2k3gIIAKIAO5+88fwDTJ8E4iDTj2lEAhgStmmrrYJuBYy1/FSmFmBKZtAcv2Cz48qaBkRQNs9eOLXQwATbwARVt9kZ26or2VBVpCVEGSFdmq/nSKAEQ5Wta4SAljrDBDfJgET+Qv5tSwMrPYHVpjCNASpRgBtjhRcKyOAANIQYiJgMphrfUN9LYtJ/XgGkGcAeQaQZwBL9etsAolp1OtDXRDAPsDjo94RMBEkBND8nXw8A2h/dgymMO3NjCMzgN4NN+EXCAEMP4fU4D8ETAUw1NeymNSPGUBmAJkBZAaQGUBGxrIEEMCyiDghIAImghTya1lM6ocAIoAIIAKIAAY0cNWqqAhgrcgTtxoEXAtS7PFYrmS5sjfLla7vixTaKUvA1RgxEr8mAph4A6hy9U125dp6JUsKgwADq30hgylMQ5Fc3gNY5QErtcsjgKll3F19TeTP5itZEED7AzlMYRqKHLkWedfxmAF0N3YlEwkBTCbVzitq0kFqoWy9kgVZQVaQleK3ucm9aPPZUdfxUrj3EUDnQ1j8ARHA+HOcX0OTWTlbS7Img4CWzdaO3BQGAROmNgdymCLVSLUfUo0ApjVWO6ktAugEsxdBTOTP5pKsiazY3JGLrCAryIofsmJy7/OHSmW71RFAL4bRuAqBAMaVz1K1MemUbS7JmsRjEKhsEICpfcmFKUxD+cOBTSDpjNdOaooAOsHsRRCTgQ4B9FvITHKIVPudQ2aq7QtnCkyZAfRiGI2rEAhgXPm0MQNo65k8ZMX+QAdTmIYwW0U7td9OEcB0xmpnNUUAnaGueSCTTtnmM3km8ZitYraq8MZw3W5cx0thtgqmCGDNBzwKUJ4AAlieUSxnuO6UXcdjYK3OoOM6j7HHo53STnszi8sMYCwjsUf1QAA9SkaVi8LAan/ggSlM9bZd1L42u3unP9RqdBfH3m5c1y8FqUYAjW4tTqqEAAJYCa2wz3XdKbuOl8IgANPwhZN2aj+HKTBFAMMef70sPQLoZVqqUijX8uA6XgqDAEztywNMYdqbJdlatBteA1OVoTHdiyKA6eTedYflOh4CaH8ghylMQ5Ej1/2N63jMAKYzVjurKQLoDHXRQCbfznFhwwfStXxZjwXdWF8vI5qay1bEdYflOh6ygqwgK8W7Adf3out4Kdz7CGDZIS6dE9rb2+XBBx+UdevWSX19vZxzzjny1a9+Vfr16ycrV66U+fPny+bNm2X48OEybdo0GTp0aFE4CGDt2oyJ/NUtXyCTG7aVlL8lbW1GD5+77pRdx0thEICpfcmFKUxD+cOBJeDajdfeRN66davMnDlTTjrpJDnxxBNlzZo18vDDD0tTU5MMHjxYZs2aJePGjZNRo0bJggULpKOjI5PAurq63eqAANYura4HntjjIYD2B3KYwjQUOUqhf0MAazdeexP5ww8/lGXLlskZZ5whe+21l3R1dcncuXNl/Pjxsm3bNlm4cGEmg4MGDRKdKdTZwObmZhkyZAgC2Mcs6lKsjeVYBlYGVgZWlit76o7aVywWmy9JT0GOUqgjAtjHATzGj7/77rvy6KOPysUXXyxvv/22LF26VFpaWjIB7OzslDlz5mQzgA0NDQhgHxqAifyZLscigAggAogAIoA9d8i8W3F3NghgHwbwGD+qy8H33nuvHH/88XLyySfLihUrEMAqJfof1/9XySvTYe2Kx/Vf5Eg1Uo1UI9WxSrXWCwGs0uAe4mV37NiRLe8OHDhQJk+enD3j1xcBXL9+vegPR3ECe91xm5EAnvrjnxghvH3ZwJLnVbIMZBIz9ngKM/Y6uq4fTCuTapP7EKYwLfxDxbTdjBw5UvSnr0e/7u7u7r5ehM/XjoCmb9GiRbJhwwaZMmXKzg0eq1ev5hnAXqal3K7cc9t+bCSAfB3UZ5iYAaxsoDNpNzCFaQiznLRT++2UGcBeDuyxfUzl75lnnpE33nhDLrnkkmwjSO7YtGmTzJgxQ8aOHSujR49mF7Bh8svJX313p5z1+18hgBV85ymDgP1BAKYwRQCLd8Ou7w3X8RBAw8E89tN0Y8ett94qGzdu3KWqxx13XLbZY9WqVdLa2ioqg7wH0Kw11OJmdh0z9ni1mHWEafhC5jqHtFP7bSYFpgig2VjOWRUQCP09gCY7c338lowUOiwGVvsDHUxhygwgM4AVDPFFT+UZwL4SjOTzIQugifyZvpaFgZWBlYE1zYGVe597P4R7nxnASKTLp2qELIA2X8vCIMAgEMIgQDulndJO0/xDBQH0yZwiKQsC+FkiGVgZWBlY0xxYufe590O49xHASKTLp2r4LIDldubafC0LgwCDQAiDAO2Udko7TfMPFQTQJ3OKpCy+CmA5+bP9WhYGVgZWBtY0B1bufe79EO59BDAS6fKpGr4KoOtO2XW8Wiw7u66j63gwtT+QwxSmociR6/7GdTwE0CdziqQsCCDPAOaaciVfPce3VtSm3dRi0HEdM/Z4SDVS3RupRgAjkS6fqoEA1mYgZxBgEOjNIOBajmintFPaqR+PRiCAPplTJGVBABFAZgB3vZkXefx1dwigfSGDKUxDkdzGxkYr5sGLoK1gDP8iCCACiAAigKV6MteCFHs8ZlXtC2cKTJkBDN+3vKtBJQJosjP3woYPRL+ho6djY329+PjVbK4HnRQ6LJjaH+hgCtMQZqtop/bbKQLonT6FXyBTATSRv7rlC2Ryw7aS8ufrV7PRYdnvsGAKU2TFj+fHXN+LruOl8Ac1Ahi+b3lXA1MBdH1Dxx4vhQ7LdQ5hal84YQrTECQ+hXaKAHqnT+EXCAHkGUCeAeQZQJ4B7JmA7dcjpSAr/PFXnT8c2AQSvnN5VQMEEAFEABFABBABvGn7qyXHJp93x6cg1cwAeqVOcRQGAUQAEUAEEAFEABFAEd8llxnAOLzLm1o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ZSqEli5cqXMnz9fNm/eLMOHD5dp06bJ0KFDi8ZEABFABBABRAARQAQQAayqmHDx6hPYtGmTzJo1S8aNGyejRo2SBQsWSEdHRyaBdXV1uxUAAUQAEUAEEAFEABFABLD6hkKEqhJYvXq1LFy4UJqammTQoEHS3t6ezQY2NzfLkCFDEMAe6P/37LdK5qV9xWKx2UFqMNcxY48HUxHa6We38aL2tdn/Tn+otWx/6/q+oJ3STnONspJ2qp9pbGws255NTujX3d3dbXIi54RFYMWKFbJ06VJpaWnJBLCzs1PmzJmTzQA2NDQggAhgjw3atjwwsNof6GAK097Ig+t24zpeClKNAIblYjUpLQL4H+yV/HVFh8XAysBavMtyfW/EHi8FWXGdwxSYIoA1UaqwgvZFAO+8807Rn2LHGf/1cEkQprNHyzZ8KMs+3FgWauzxFEDsdXRdP5iaS7zpfQhTmOb/YWTabrj3q9NufvjDH4r+9PVgCbivBD39fF+eAdxrr716rNVVd/2/kjU+Y9jHcsLjM0qe03n61+Wki75jRC72eAoh9jq6rh9MRWzfhzCFaa7D9rn/TqGdah332Wef7NGuvh4IYF8Jevp53QU8Y8YMGTt2rIwePdpoF/CGDRtE5a9///6e1opiQQACEIAABNIksH37dtm6dWv2WjcbBwJog6Kn11i1apW0traKymC59wB2dXV5WguKBQEIQAACEICAjVm/fIoIIG0KAhCAAAQgAAEIJEYAAUws4VQXAhCAAAQgAAEIIIC0AQhAAAIQgAAEIJAYAQQwsYRTXQhAAAIQgAAEIIAA0gYgAAEIQAACEIBAYgQQwMQSTnUhAAEIQAACEIAAAkgbgAAEIAABCEAAAokRQAATSzjVhQAEIAABCEAAAgggbQACEIAABCAAAQgkRgABTCzhVBcCEIAABCAAAQgggLQBCEAAAhCAAAQgkBgBBDCxhFNdCEAAAhCAAAQggADSBiAAAQhAAAIQgEBiBBDAxBJOdSEAAQhAAAIQgAACSBuAAAQgAAEIQAACiRFAABNLONWFAAQgAAEIQAACCCBtAAIQgAAEIAABCCRGAAFMLOFUFwIQgAAEIAABCCCAtAEIQAACEIAABCCQGAEEMLGEU10IQAACEIAABCCAANIGIAABCEAAAhCAQGIEEMDEEk51IQABCEAAAhCAAAJIG4AABCAAAQhAAAKJEfj/LBd9hY03LS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84" name="AutoShape 4" descr="data:image/png;base64,iVBORw0KGgoAAAANSUhEUgAAAoAAAAFoCAYAAADHMkpRAAAgAElEQVR4Xu2de5BUxdnwH1xAZCOLdxMRcYNJVFTiDWOpAYVgUWI+A0YN0WXXS7zFevNqVf5I1fvHmy9VSRlNJVHjBcELoLKiJupGw0UUKxowKRXJZzCImsW4IsiiwCqQ/eo5ZsgwzM707Pb09OV3qrYS2TPn6f49fbp/2336TL/u7u5u4YAABCAAAQhAAAIQSIZAPwQwmVxTUQhAAAIQgAAEIJARQABpCBCAAAQgAAEIQCAxAghgYgmnuhCAAAQgAAEIQAABpA1AAAIQgAAEIACBxAgggIklnOpCAAIQgAAEIAABBJA2AAEIQAACEIAABBIjgAAmlnCqCwEIQAACEIAABBBA2gAEIAABCEAAAhBIjAACmFjCqS4EIAABCEAAAhBAAGkDEIAABCAAAQhAIDECCGBiCae6EIAABCAAAQhAAAGkDUAAAhCAAAQgAIHECCCAiSWc6kIAAhCAAAQgAAEEkDYAAQhAAAIQgAAEEiOAACaWcKoLAQhAAAIQgAAEEEDaAAQgAAEIQAACEEiMAAKYWMKpLgQgAAEIQAACEEAAaQMQgAAEIAABCEAgMQIIYGIJp7oQgAAEIAABCEAAAaQNQCAAAnPmzJFXXnlFBg0aJJdddpkMHz58Z6lffvllmTdvnmzfvl369+8v3/72t2X06NG71Grjxo3ym9/8Rj788EMZPHiwXHHFFfKFL3xht5rn4uT/Qq+53377yWmnnSbHH3+8DBgwYJfPLVy4UP7whz9k/3bxxRfLMccck/3/YtcqDPiNb3xDxo8fn/1zV1eXzJw5U9566y2pq6vLrnXUUUcZZWfFihVy//33Z+fmXzP34XK/z533zjvvyIwZM7KyHHfccTJt2rSSjHL17ezslFtvvVWU84gRI6SlpSXLVe7o6ff5jErVedu2bTJr1iz5+9//nl0yvx2Uq1up33d0dMiiRYvkb3/7m2zdulX69esnQ4cOla997WvZz5577rlbbvT311xzjTQ0NOysX37uiv3eKImcBAEIOCWAADrFTTAI9I5ATwK4fv16ueuuu2TDhg3Z4D1hwgQ566yzsv+ff/z5z3/OJLG7uzv753POOUfOOOOMknJTrKSHHHKINDU1ZZKQO2wJ4Jo1a+Tuu++WTz/9NLv0ySefLFOmTNmtLsXK1RcJyr9eLQWwVJ3fffddufPOO2XLli1WBFDbwdKlS+Wpp57K/nAodhx44IGZyO677767yDkC2Lt7mE9BwDcCCKBvGaE8EChCoJgA6ozNvffeK2+++Wb2iRNOOEGmTp2azZ7lHzp7dM8998gbb7yx85+HDRsml19+uey11167nJuLo7N848aNy2b+Pv74Y/nTn/4k77//fnZuY2NjJoG5z5YTwPxrFVbt85//vBx88MHZP8+fPz+Lkzt0hunKK6/MylDuiEUA99lnH7nqqqt2EWytez5j/e++zgDmC6XO8Grb0byqDP7xj3+UtWvXZshHjRqVzYJqG8rNziKA5Vojv4dAGAQQwDDyRCkTJ1AogDoT9/DDD4vO7BWTsnxc+YO9SpuKo0qZzu588YtfLCqAhUvNKgCtra2iy8165M8glhPAYsvWhenctGmT3HHHHbJu3bqsbP/6179kx44dcv7558tJJ51UNvuhC6BKmNZZZ+Z0CV+FLHdovnSWt729fee/9VUA83np0v7kyZN3zrTm5yIne7oUjACWbYacAIGgCCCAQaWLwqZKoFAAdany8ccfz4RBZ8h0Nk+X6oodbW1tsmTJkkysJk6cKIsXL86WEostsZZ61jB/eTT/OTcbApi/RK1l/Mtf/pLJ4MiRI6W5uXm35w4L6xm6ANbX14v+6CxrbtYtN5ObWxrXXB966KHZjG9fBXDlypVy3333Ze1HnyfVPwb02VA99N+0fehs4B577JGVS5flEcBUex/qHSsBBDDWzFKvqAjki5lumshJnM4cXXTRRTs3XhRWOn/2KPf8nj4LqJsJii03lhJAlQKdidLlwSFDhmTLs/vvv/8uy5PFNoGUmwHUmT6N+9prr2XX/d73vifPPvusLFu2rOiml2KJDV0AdaZtzJgx2WaavffeeydbresTTzwhzz33nOiy/eGHH549u9dXAfzoo4+yGdfcsr5eTzcOnXrqqaLP/qn45R/lNnmU+31UNyOVgUAkBBDASBJJNeImkBMz3dyhP7pcqIfOCF166aU7Z28KKfz1r3/NdseqZKlg6KYKlQmVCr1O4XJjKQHMH+TzBaTcDGBPmcnNIuoGltwGhyOOOEKmT5+ePa+YK/fYsWNl0qRJJRNcDQE0aVG2dgGrAF544YXywAMPiO4YPvfcc7Nd1/r85e23356Jmu5u1kMlsa8CqNd57733MsY605p/fO5zn5Ovf/3rmQzmdnyXE7xyvzdhyTkQgIBbAgigW95Eg0CvCJR6pYru/NVZwcKdv7qUpxsrdCZNlxN148ZXvvIVyV/KLVxirYUAavlUSPXIiU/+a2sOOOCAbFZQZwd7OkIXwMKZz1xeciKsz+Dpq3teeOGFbKOMDQFUlvqHgT7Xqa+C0R3luV3i+rv8Hd/lBK/c73vV6PkQBCBQVQIIYFXxcnEI2CGQL4AqerocqDM3OvCqDOgzXDqjln/ogK6zRzqjpMt6umSrszv5g3XhOwGrsQTc0y5gLYu+i1Bf/aIbHPRZMxU93RWsIqKzYSonJu8ErIYAHnbYYdksWOGhu2Tffvvt7J9tzQDmhE5n/HRWToVPn+vUpXBlkJsZ1eX7wvdB2qr75s2bs01F+ryolkMPdgHbuX+5CgR8JIAA+pgVygSBAgL5Aqg7RHUp9+mnn84EQQ+VFZXA/Ne6LF++PNu5W+7IX2J1vQlk9erV2eYC3WVc6ijcGFF4br4E6cuqdTk1/8hnUexF0blzbbwHUDfjXH311bvMWH7wwQeZjOsO2/wNNIW89bO5JV+t8z/+8Y9M4HO7oYvlp9K66+t9dCOJSp7Ktc425jaAKAf9w0KfD9SyFtsFrG1M5VT/CMkd+c+H8iLocnccv4eAHwQQQD/yQCkgUJJAsYFfZ2z0Wyty72zLXwou/OaIUhfXpT4d0FUCehLAarwGJn+Julz68zedFDs3X9y0PvptKTqjqIcuc86ePVt056sepV4t01sBzJ9VHThwYPYco4pV7tBlbl2O1zrrt5vozKHKVzHeuV3buhFDz8/VXXd7Fzu/0rqrIOssoz4fWmx2tZjMaRlyM7I6A61/gOgu8tyhm4r0XZO6Wzi/PZXLK7+HAARqRwABrB17IkPAmEBPYvb6669nr/PQV3bkLwXnv/tPZ2TOPPPMnV/rpUF1E8nzzz+fyWO+BFTjRdA97QLOf9+cnqPfYFL4nJ++Dka/pkyPnr69RH+XL2D637qMrF9lpjKm4qc/uVfm6LN0ugO6nEhW8lVweq38zTAq0xpfl951s4U+u6dlVNYXXHDBzq/qK5bXwm9E0d25utNbxavY+b2pu84aqtDl2o2WVZlpu9Al51WrVmW88l8Yrv/+0EMPZUKty/oqkvryaM2j7kzW/9Wj1AyrcYPnRAhAoOoEEMCqIyYABPpOoCcB1EH60UcflRdffDELklsKfuaZZ7JnufTQr3xTeSo8cruB9d9zkjF37tzsGbOejt58FVxPApj/7r/8WbH82Pm7mIt9x27+ufococqwbiApdmg5dNezLq32dPR2BlCvp6/cUUHSMhc7VOBUtPSly7l3/BXLa/7sbeEMXU/toNK6q+jpq4RUWnM7ygvLrBKr72DUNqWHip++e1JlNn+zSP7nNI8quIXfMNP3O4ArQAACtgkggLaJcj0IVIFAqWfzCt/ppq/w0Bmcf/7zn9kMmL4mRt8fV3jkP5eW+9o1/W7YQgHUdw3q7NDpp58uxx577G5fNVfuNTDFBFBlQr/GTmcwi72OJlfW/OXIUnXJna+zYSo2WgcVQRUVXQr+8pe/nL0Eu6eZv9zn+yKAeg2VqVdffTV71Y7O/OkMm86W6VfenX322dk3r+Tv1u4przk5z9+8o9cvt0u70rp3dHRkO4B1t7E+UqCHvofwyCOPzGZkC3kpT31uU+PoRhiVVW0fujytzxbqHxKF7xCswu3AJSEAAQsEEEALELkEBCAAAQhAAAIQCIkAAhhStigrBCAAAQhAAAIQsEAAAbQAkUtAAAIQgAAEIACBkAgggCFli7JCAAIQgAAEIAABCwQQQAsQuQQEIAABCEAAAhAIiQACGFK2KCsEIAABCEAAAhCwQAABtACRS0AAAhCAAAQgAIGQCCCAIWWLskIAAhCAAAQgAAELBBBACxC5BAQgAAEIQAACEAiJAAIYUrYoKwQgAAEIQAACELBAAAG0AJFLQAACEIAABCAAgZAIIIAhZYuyQgACEIAABCAAAQsEEEALELkEBCAAAQhAAAIQCIkAAhhStigrBCAAAQhAAAIQsEAAAbQAkUtAAAIQgAAEIACBkAgggCFli7JCAAIQgAAEIAABCwSsCeC1t70o7R9sMSrSsP0Hyy1Xn2J0rslJ3d3d8tRTT0m/fv1E/78eZ599dvbfHBCAAAQgAAEIQAACuxKwJoD/538XV8T2sf85s6Lzy528bds2ue2226ShoUEuvvhiqaurK/eRKH6/ceNGmTNnjrzzzjtSX18vU6ZMkaOPPjqr28qVK2X+/PmyefNmGT58uEybNk2GDh0aRb2pBAQgAAEIQAACvScQjQD2HkG4n9TZThW87du3Z+KnEvjYY4/J9OnTZcCAATJr1iwZN26cjBo1ShYsWCAdHR2ZBKYix+FmlpJDAAIQgAAEqkvAWwF866235P7775dBgwZlgjN16lR58skn5aqrrpI999xTXn75ZWlra5Prr79eBg4cKC+88ILcddddsmXLlkx6mpqaMuFpbW2VAw88MDv3gAMOkBtuuEFGjBghOmP46KOPym9/+9vs8xdccIFMmDAhKDnq6uqSmTNnyumnny7HHHOM6H/PnTtXxo8fn9Vv4cKFGQdl2N7enslic3OzDBkypLqtiqtDAAIQgAAEIOA1Aa8F8Oabb5bLL788m8F6++23s9mtYgKocqMidO2118r++++fieO+++4ro0ePlp/+9Kdy6aWXygknnCBPPPGErF27Vq644gp5+umn5ZVXXpHrrrtOPvnkE7nllltk4sSJMmbMGK8TVlg4FdtNmzbtnAH8/e9/n0mfCvTSpUulpaUlE8DOzs5sqVhnAHWZnAMCEIAABCAAgXQJeC2A+cKnQtOTAOryps5+6SyhHjr7pbOGOgNY7DPXXHNN9rzgN7/5TTnqqKOyz+gM4ksvvSRXX311ULOAH3/8sdx9992Z2Pbv31++853vZMK8YsUKBDDd+5qaQwACEIAABEoSiEIA7733Xhk2bJhMmjRpl8r2JI2XXXaZ/PKXv8xmF3U5WI/8JWVdYg7h2LFjR7bke/DBB8tZZ50l7777rjzyyCNy/vnnywcffFCRAKpIvv/++1m1169fn/1wQAACEIAABCDgF4GRI0eK/vT1CEoAVW50hk6XNPOFbdGiRdmzf5XMAN5xxx1y3nnnyRFHHBHsDKAu6+pyt8766ZK3HrrMe+yxx8rgwYMregYwXwD72qj4PAQgAAEIQAAC1SHQ2Nho5cLBCOC6devkxhtvlCuvvFIOPfTQTHzee++9bBNI4TOAuvFjjz32kFNOOaXHZWOVxtCfAdy6davMmDEjEz7dCKIzeLNnz86Wtg866KDsd2PHjs2ehSy3CxgBtHI/cREIQAACEIBAVQkkJ4D6yhOVGF3u1V27Knc666czgqV2Aff03KAKYui7gLWF6XOO8+bNyyRYl651J/Npp52WvQR71apV2S5o3SRS7j2ACGBV71cuDgEIQAACELBCIHoBtEKJixgTQACNUXEiBCAAAQhAoGYEvBPAWn4VXM2yEFFgBDCiZFIVCEAAAhCIloB3Ahgt6UQqhgAmkmiqCQEIQAACQRNAAINOn3+FRwD9ywklggAEIAABCBQSQABpE1YJIIBWcXIxCEAAAhCAQFUIIIBVwZruRRHAdHNPzSEAAQhAIBwCCGA4uQqipAhgEGmikBCAAAQgkDgBBDDxBmC7+gigbaJcDwIQgAAEIGCfAAJon2nSV0QAk04/lYcABCAAgUAIIICBJCqUYiKAoWSKckIAAhCAQMoEEMCUs1+FuiOAVYDKJSEAAQhAAAKWCSCAloGmfjkEMPUWQP0hAAEIQCAEAt4J4PLvXy1b2tuN2A0eNkxO+vVtRueanPTJJ59kp+25554mp1s7Z+vWrdK/f38ZMGCAtWvW6kIIYK3IExcCEIAABCBgTsA7AXz2vHPNSy8iX3/0dxWdX+rke+65R+rr6+X888+3ds3che688045+eSTZfTo0btcW6XzlltukVNOOUVOPPFEuemmm2TSpEm7nWe9QFW6IAJYJbBcFgIQgAAEIGCRAAJoEWapS/UkgPmfURlEAB0lhDAQgAAEIACBhAlEL4BvvfWWPPDAA7L33nvL0qVL5ZBDDpHp06fLU089JS+99JJ86Utfkh/84Aey3377SVtbW9YUdAZOZWzOnDny9NNPy+DBg+WSSy6RsWPHyiuvvCKPP/64dHd3y8EHHyyXX365vPrqq3L77bfLhg0b5IwzzpDvfve70tDQIDNnzsw+e+GFF4oK4KBBg2TZsmWybt06mTJlSvZTV1eX/e7oo4+WefPmydq1a7MytLS0ZOUI7WAGMLSMUV4IQAACEEiRQBICePPNN8u1114rI0eOlEceeUSefPJJ+dGPfiSHH364zJo1KxMzlbZ8AXzssceko6Mjk8XOzk759a9/nf3/jz76KPvMDTfcIIceeqioYP7qV7+Sq6++Wg477DD53e9+J++//75cccUVsn379qxN6TOFKnnr16+X6667TjZv3iw///nPMwEcM2ZM9jtdHj7yyCOZAUzxLqTOEIAABCAAAccEkhBAlbmrrroqE7GXX345E73rr79+53/rrJwKW04AzzzzzEzqzjvvPDniiCOylOQ2aqxcuTKbxdPz9XjiiSdk48aNmUDqobN7Kovf//735YADDtiZzsIlYI313nvvZTN9CKDjVk84CEAAAhCAgGcElr25RZav2dpjqeq7O2X6+EZrpUYAX355p9DlBPDUU0+VG2+8MVveHTFixC6wVSDzBVDlbdiwYTuXa1UGi322UADzr4MAWmvPXAgCEIAABCAQHAET+WtbsETm/azFWt0QwCICeNZZZ2U7c88991yjGcCuri6ZOnVqRTOAOnOoS8XMAFpry1wIAhCAAAQgECSB/579Vslyt69YnP0eAczDVO41MPqMXqVLwLr5Iv8ZQH3u79Zbb802c+hScP4MYG+fAdTnEvV1MyeccMIuS8C/+MUvZMKECdm/h3iwCSTErFFmCEAAAhCoJQEEUERsvwewtwJYahdwvgDqbuBSu4B197GKni7z6o5f3Xmsu4ULdwHn3hH47LPPym233ZbNDE6cOLGW7bFXsRHAXmHjQxCAAAQgkDABBLAKAphwe6pJ1RHAmmAnKAQgAAEIBEwAARSRWn4VXMBtx5uiI4DepIKCQAACEIBAIAQQwEASRTF7JoAA0jogAAEIQAAClRFAACvjxdkeEkAAPUwKRYIABCAAAa8JIIBep4fCmRBAAE0ocQ4EIAABCEDgPwQQQFpD8AQQwOBTSAUgAAEIQMAxAQTQMXDC2SeAANpnyhUhAAEIQCBuAghg3PlNonYIYBJpppIQgAAEIGCRAAJoESaXqg0BBLA23IkKAQhAAALhEkAAw80dJf83AQSQpgABCEAAAhCojAACWBkvzvaQAALoYVIoEgQgAAEIeE0AAfQ6PRTOhAACaEKJcyAAAQhAAAL/IYAA0hqCJ4AABp9CKgABCEAAAiKy7M0tsnzN1h5Z1Hd3yvTxjVZYIYBWMHKRWhJAAGtJn9gQgAAEIGCDgIn8tS1YIvN+1mIjnCCAVjBykVoSQABrSZ/YEIAABCBgg4BrIXMdTxk1NtqZvezX3d3dbQM61wibAAIYdv4oPQQgAAEIiPMZOQSQVhc8AQQw+BRSAQhAAALJE3AtZK7jMQOYfBO3DwABtM+UK0IAAhCAgFsCroXMdTwE0G17SiIaAphEmqkkBCAAgagJuBYy1/EQwKibb20qhwDWhjtRIQABCEDAHgHXQuY6HgJor61wpX8TQABpChCAAAQgEDoB10LmOh4CGHoL9bD8CKCHSaFIEIAABCBQEQHXQuY6HgJYUXPgZBMCCKAJJc6BAAQgAIFKCJi8mNnWt3JouVwLmet4CGAlrY9zjQgggEaYOAkCEIAABAwJmMifzW/lQAANE/Pv03gRdGW8oj0bAYw2tVQMAhCAQE0I1GJ2zHVM1/GYAaxJU447KAIYd36pHQQgAAHXBGohR65juo6HALpuxQnEQwATSDJVhAAEIOCQQC3kyHVM1/EQQIcNOJVQCGAqmaaeEIAABNwQqIUcuY7pOh4C6KbtJhUFAUwq3VQWAhCAQNUJ1EKOXMd0HQ8BrHqzTS8AAphezqkxBCAAgWoSqIUcmca8b+oo6Vq+rMfqb6yvlxFNzWXxmMab97OWstcyPaGxsdH01JLnsQvYCsbwL4IAhp9DagABCEDAJwK1kCOTmJOHbpPJDdtKyt+StjaZ/lBrWZwm8fQiCGBZlJxQKwIIYK3IExcCEIBAnARqIUcmMW/a/mpJ4Iva12a/RwDjbJfUqoAAAkiTgAAEIAABmwRMZMz27JhJTATwsyyzBGyztQd8LQQw4ORRdAhAAAKGBEy+ncPWV7OZyFgqAmjrmUPlxTOAho2d08wIIIBmnDgLAhCAQKgETOTP5lezIYAi7SsWi81nDhHAUO8+j8uNAHqcHIoGAQhAwAIB10LmOp4iMonpegnYZjwE0MKNwCV2JYAA0iIgAAEIxE3ARI5sLsm6jocAVtZ+eQawMl7Rno0ARptaKgYBCEAgI+BayFzHM62jzRk5kzrajMcMIDfzLgTWr18vjz32mKxevVouuugiOeaYY7Lfr1y5UubPny+bN2+W4cOHy7Rp02To0KFF6SGANCoIQAACcRMwkRVmAEVsvwYGAYz7vqpZ7TZs2CCzZs2SMWPGZD8DBgzIyrJp06bs38eNGyejRo2SBQsWSEdHRyaBdXV1u5UXAaxZCgkMAQhAwAkBBPCzTRk2hcyEqc14zAA6uVXCCLJw4UL55JNPZNKkSdKvX7+dhdbZQP1dU1OTDBo0SNrb27PZwObmZhkyZAgCGEZ6KSUEIAABawRMZKUWM4A2X5FiUkebQuY6HgJo7XYI+0Lbtm2TOXPmSHd3t6xZs0Z27NghZ599tpx22mny2muvydKlS6WlpSUTwM7OzuxcnQFsaGhAAMNOPaWHAAQgUDEBE1lxLYC2X5FiUkcE8LOmwyaQim8hfz7Q1dUlM2fOlH322Ue+9a1vZZI3e/ZsOe+880SXdBFAf3JFSSAAAQjUmoCJHLkWQJsypmU3qaPNmK7jMQNY67vIk/gqgHPnzpXx48dnmzz0ePDBB2X//feXgw46qNcCqJtK9IcDAhCAAATiIXD7soElK6PPx+nxfy89zUqlTeKZytipP/6JUZlcx3QdTyGMHDky++nrwQxgXwnW8POffvqp3HPPPdmS71FHHbVTAFX+VAh5BrCGySE0BCAAAc8ImMxWMQPILmDPmi3F6YnA888/nz3vd8kll2Q7f3VGUJeA99tvP5kxY4aMHTtWRo8ezS5gmhAEIACBxAkggOwCzr8FmAEMvEPQjR9tbW3ywgsvSP/+/WXChAnZjKDuCF61apW0trZmYsh7AANPNMWHAAQg0EcCCCACiAD28SaK8eO8BzDGrFInCEDAdwLL3twiy9ds7bGY9d2dMn18o5VqIIAIIAJo5VaK6yIIYFz5pDYQgID/BEzkr23BEpn3sxYrlUEAEUAE0MqtFNdFEMC48kltIAAB/wn4KGRKzaVwmu4Cnv5Qq1FCTZjajOk6nkJobLQzI8wzgEZNKv6TEMD4c0wNIQABvwiYyINrIdN4tr6Zw6R+NmVMy+46put4CKBf93AUpUEAo0gjlYAABAIiYCIPrgXQ5jdzmNQPAazstTMIYEA3eChFRQBDyRTlhAAEYiFgIkiuBdCmkJnUz2Y8ZgAruzNYAq6MV7RnI4DRppaKQQACnhIwESQEcG2WPZ4B/E8j5hlAT2/oUIuFAIaaOcoNAQiESgABXCzMALIEHOr9G025EcBoUklFIACBQAgggAigNtVF7ZXNcjIDGMgNHkoxEcBQMkU5IQCBWAgggAggAhjL3RxwPRDAgJNH0SEAASsETF7MbOtbObTACCACiABauXW5SF8IIIB9ocdnIQCB0AmYyJ/Nb+VAAO1/K4cpU5vPHZpIvM14WkeWgEPvbTwrPwLoWUIoDgQg4JSAyUCuBbL1LRmmsmIzpkkdbcqK63imTEOvIwLotGuIPxgCGH+OqSEEINAzARNZsSljprJiM6ZJHUOXoxTqiADSk1klgABaxcnFIACBwAiYiINNGUMAWQLO3SLsAg6ss4ituAhgbBmlPhCAQCUEEED7QmbC1OaMo6lU24xZizoyA1jJnc25ZQkggGURcQIEIBAxAZOBnBnAyt5ZZ8LUpowhgJXdoHwVXGW8oj0bAYw2tVQMAsESMNmZa+u1LCayUisBvG/qKOlavqzHPG6sr5cRTc1l82xSR5tC5joeAli2CexyAgJYGa9oz0YAo00tFYNAkARM5M/ma1lMZKUWAjh56DaZ3LCtpPwtaWsz+q5ckzoigP7PcrIEHGSX5m+hEUB/c0PJIJAiARNZsSlkruOlMFtlwtSmcKbAVOuIAKbYI1axzghgFeFyaQhAoGICJvKAAPo9W2WSQwSwshwigBV3JXygHAEEsBwhfg8BCLgkYCIPCGBl8mDC1KaQuY7HDGBldyjPAFbGK3/y4OoAABt1SURBVNqzEcBoU0vFIBAkARN5QAARwMLGbdJuQpdcloCD7NL8LTQC6G9uKBkEUiRgMpAjgAggAtj73oEZwN6zi+qTCGBU6aQyEKgKAZOduaG+lsW1cKawXGnC1OZsXApMtY7MAFale0v3oghgurmn5hAwIWAifyG/lsVEVmzOOKYgKyZMEcDKZnERQJPeinMqIoAAVoSLkyGQHAGTwdymIMUeDwG0/9VzKTBFAJPreqtfYQSw+oyJAIGQCcQuZK7rl4KsmDBlBpAZwJD7xSjKjgBGkUYqAYGqETAZzJkBrAy/CVObghR7vBSkmhnAyu4xzjYggAAaQOIUCCRMwEQeEMDKGogJUwRwbQZ1+kOtRnBjZ4oAGjUDTqqEAAJYCS3OhUB6BEwGVgSwsnZhwhQBRAALWxW7gCu7zzi7DAEEkCYCAQiUImAiKykI4H1TR0nX8mU9otpYXy8jmpqNGpMJUwQQAUQAjW4nTuotAQSwt+T4HATSIGAiK7EL4OSh22Ryw7aS8rekrY3lyn8TMmkzNgVXw7qO6Tqe1pEZwDT6XGe1RACdoSYQBIIkYDLQxS6AyEplO1ZN2gxMK2OKAAbZffpdaATQ7/xQOgjUmoDJYI4AslyZ305N2gwCiADWum9LPj4CmHwTAAAEShIwGcwRQAQQAdz1NmpfsVhsSy5LwHTWVgkggFZxcjEIREcAAbQ/kJswtSkPscfTmy6FOiKA0XWvta0QAlhb/kSHgO8ETAZWZgCZAWQGkBlA3/syyldAAAGkSUAAAqUI+CqAtl7LYlI/m7NxKcxWwbQ633fMDCB9tVUCCKBVnFwMAtERMBnMXc8A2nwti0n9EMDKNizAFAGMriOMsUIIYIxZpU4QsEfAZDB3LYA2hcykfjbjMQNYHTlynUfX8bTdMANor1/jSiKCANIMIAABG0vAoS7J1mIgdx0z9ngpSDUCSD9tnQACaB0pF4RAVARM5CHkJVmT+jEDyBJw4U1di3bDDGBUXWvtK4MA1j4HlAACPhNwPdDFHi+F2SrXOUyBKTOAPveSgZYNAQw0cRQbAo4IuB7MY4+Xgqy4zmEKTBFARx1eSmEQwJSyTV0hUDkB14N57PFSkBXXOUyBKQJYed/FJ8oQQABpIhCAQCkCrgfz2OOlICuuc5gCUwSQfto6AQTQOlIuCIGoCLgezGOPl4KsuM5hCkwRwKi6VT8qgwD6kQdKAQFfCbgezGOPl4KsuM5hCkwRQF97yIDLhQAGnDyKDgEHBFwP5rHHS0FWXOcwBaYIoIPOLrUQCGBqGae+EKiMgOvBPPZ4KciK6xymwBQBrKzf4mwDAgigASROgUDCBFwP5rHHS0FWXOcwBaYIYMKdcLWqjgBWiyzXhUAcBFwP5rHHS0FWXOcwBaYIYBz9qVe1QAC9SgeFgYB3BFwP5rHHS0FWXOcwBaYIoHddY/gFQgDDzyE1gEA1CbgezGOPl4KsuM5hCkwRwGr2coleGwFMNPFUGwKGBFwP5rHHS0FWXOcwBaYIoGGHxWnmBBBAc1acCYEUCbgezGOPl4KsuM5hCkwRwBR73yrXGQGsMmAuD4HACbgezGOPl4KsuM5hCkwRwMA7Uh+LjwD6mBXKBAF/CLgezGOPl4KsuM5hCkwRQH/6xGhKggBGk0oqAoGqEHA9mMceLwVZcZ3DFJgigFXp3sK+6NatW2XmzJkydOhQmTZtWlaZlStXyvz582Xz5s0yfPjw7N/198UOBDDs/FN6CFSbgOvBPPZ4KciK6xymwBQBrHZPF+D1n3/+eWlra5Ojjz46E71NmzbJrFmzZNy4cTJq1ChZsGCBdHR0ZL+rq6vbrYYIYIBJp8gQcEjA9WAee7wUZMV1DlNgigA67PRCCLVu3Tp55JFHZN9995VPP/00k7zVq1fLwoULpampSQYNGiTt7e3ZbGBzc7MMGTIEAQwhsZQRAh4RcD2Yxx4vBVlxncMUmCKAHnWKtS7Kjh075OGHH5bDDz88m/XLzfKtWLFCli5dKi0tLZkAdnZ2ypw5czI5bGhoQABrnTjiQyAwAq4H89jjpSArrnOYAlMEMLCOs5rFff311+XFF1/MxO7ZZ59FAKsJm2tDIGECrgfz2OOlICuuc5gCUwQw4U44v+q6uWP27NkyceJEGTFiRLbka2MGcP369aI/HBCAAARyBG5fNrAkjPYVi+Wm7a+WPGdR+9rs96f++CdlwcYeTwHEXkfX9UuBqdZx5MiR2U9fj37d3d3dfb0In68NAd3le99990lhClUGdfPHc889xzOAtUkNUSEQHQHXszmxx0thtsp1DlNgygxgdF2rnQrlzwDq84AzZsyQsWPHyujRo9kFbAcxV4FAsgRcD+axx0tBVlznMAWmCGCyXXDpiucLoJ65atUqaW1tzTaH8B5AGg0EINAXAq4H89jjpSArrnOYAlMEsC+9GJ8tSoD3ANIwIACBUgRcD+axx0tBVlznMAWmCCD9tHUCCKB1pFwQAlERcD2Yxx4vBVlxncMUmCKAUXWrflQGAfQjD5QCAr4ScD2Yxx4vBVlxncMUmCKAvvaQAZcLAQw4eRQdAg4IuB7MY4+Xgqy4zmEKTBFAB51daiEQwNQyTn0hUBkB14N57PFSkBXXOUyBKQJYWb/F2QYEEEADSJwCgYQJuB7MY4+Xgqy4zmEKTBHAhDvhalUdAawWWa4LgTgIuB7MY4+Xgqy4zmEKTBHAOPpTr2qBAHqVDgoDAe8IuB7MY4+Xgqy4zmEKTBFA77rG8AuEAIafQ2oAgWoScD2Yxx4vBVlxncMUmCKA1ezlEr02Apho4qk2BAwJuB7MY4+Xgqy4zmEKTBFAww6L08wJIIDmrDgTAikScD2Yxx4vBVlxncMUmCKAKfa+Va4zAlhlwFweAoETcD2Yxx4vBVlxncMUmCKAgXekPhYfAfQxK5QJAv4QcD2Yxx4vBVlxncMUmCKA/vSJ0ZQEAYwmlVQEAlUh4Howjz1eCrLiOocpMEUAq9K9pX1RBDDt/FN7CJQj4Howjz1eCrLiOocpMEUAy/VU/L5iAghgxcj4AASSIuB6MI89Xgqy4jqHKTBFAJPqdt1UFgF0w5koEAiVgOvBPPZ4KciK6xymwBQBDLUH9bjcCKDHyaFoEPCAgOvBPPZ4KciK6xymwBQB9KAzjK0ICGBsGaU+ELBLwPVgHnu8FGTFdQ5TYIoA2u3XuJqIIIA0AwhAoBQB14N57PFSkBXXOUyBKQJIP22dAAJoHSkXhEBUBFwP5rHHS0FWXOcwBaYIYFTdqh+VQQD9yAOlgICvBFwP5rHHS0FWXOcwBaYIoK89ZMDlQgADTh5Fh4ADAq4H89jjpSArrnOYAlME0EFnl1oIBDC1jFNfCFRGwPVgHnu8FGTFdQ5TYIoAVtZvcbYBAQTQABKnQMAjAsve3CLL12ztsUT13Z1yYcMH0rV8WY/nbKyvlxFNzUa1cj2Yxx4vBVlxncMUmCKARt0VJ1VCAAGshBbnQqC2BEzkr275ApncsK2k/C1pa5PpD7UaVcb1YB57vBRkxXUOU2CKABp1V5xUCQEEsBJanAuB2hJgYBVpX7FYbtr+aslELGpfm/3eRHJhCtNcY/K93TQ2NlrpgPp1d3d3W7kSFwmaAAIYdPoofGIEkBVkJQRZoZ3ab6fMACbW2buoLgLogjIxIGCHAAOr/YEVpjANQaoRQDt9KFfJI4AA0hwgEA4BZAVZCUFWaKf22ykCGE4/HUxJEcBgUkVBISAMrPYHVpjCNASpRgAZAKwTQACtI+WCiREw2Zk7fbydh7eRFWQlBFmhndpvpwhgYgOLi+oigC4oEyNWAiby17Zgicz7WYsVBAys9gdWmMI0BKlGAK10oVwknwACSHuAQO8JmMiDXh0B9Pe1LCY5tPnaGW0PrmPGHi8Fpghg7/tpPtkDAQSQpgGB3hMwGVgRQBGf369mkkME0O8cIoCV9WG8B7AyXtGejQBGm1oq5oCAiTxoMe6bOsrKV7OZxENWkJXCpu+63biOhwBW1tkhgJXxivZsBDDa1FIxBwRMBrrJQ7dZ+2o2k3gIIAKIAO5+88fwDTJ8E4iDTj2lEAhgStmmrrYJuBYy1/FSmFmBKZtAcv2Cz48qaBkRQNs9eOLXQwATbwARVt9kZ26or2VBVpCVEGSFdmq/nSKAEQ5Wta4SAljrDBDfJgET+Qv5tSwMrPYHVpjCNASpRgBtjhRcKyOAANIQYiJgMphrfUN9LYtJ/XgGkGcAeQaQZwBL9etsAolp1OtDXRDAPsDjo94RMBEkBND8nXw8A2h/dgymMO3NjCMzgN4NN+EXCAEMP4fU4D8ETAUw1NeymNSPGUBmAJkBZAaQGUBGxrIEEMCyiDghIAImghTya1lM6ocAIoAIIAKIAAY0cNWqqAhgrcgTtxoEXAtS7PFYrmS5sjfLla7vixTaKUvA1RgxEr8mAph4A6hy9U125dp6JUsKgwADq30hgylMQ5Fc3gNY5QErtcsjgKll3F19TeTP5itZEED7AzlMYRqKHLkWedfxmAF0N3YlEwkBTCbVzitq0kFqoWy9kgVZQVaQleK3ucm9aPPZUdfxUrj3EUDnQ1j8ARHA+HOcX0OTWTlbS7Img4CWzdaO3BQGAROmNgdymCLVSLUfUo0ApjVWO6ktAugEsxdBTOTP5pKsiazY3JGLrCAryIofsmJy7/OHSmW71RFAL4bRuAqBAMaVz1K1MemUbS7JmsRjEKhsEICpfcmFKUxD+cOBTSDpjNdOaooAOsHsRRCTgQ4B9FvITHKIVPudQ2aq7QtnCkyZAfRiGI2rEAhgXPm0MQNo65k8ZMX+QAdTmIYwW0U7td9OEcB0xmpnNUUAnaGueSCTTtnmM3km8ZitYraq8MZw3W5cx0thtgqmCGDNBzwKUJ4AAlieUSxnuO6UXcdjYK3OoOM6j7HHo53STnszi8sMYCwjsUf1QAA9SkaVi8LAan/ggSlM9bZd1L42u3unP9RqdBfH3m5c1y8FqUYAjW4tTqqEAAJYCa2wz3XdKbuOl8IgANPwhZN2aj+HKTBFAMMef70sPQLoZVqqUijX8uA6XgqDAEztywNMYdqbJdlatBteA1OVoTHdiyKA6eTedYflOh4CaH8ghylMQ5Ej1/2N63jMAKYzVjurKQLoDHXRQCbfznFhwwfStXxZjwXdWF8vI5qay1bEdYflOh6ygqwgK8W7Adf3out4Kdz7CGDZIS6dE9rb2+XBBx+UdevWSX19vZxzzjny1a9+Vfr16ycrV66U+fPny+bNm2X48OEybdo0GTp0aFE4CGDt2oyJ/NUtXyCTG7aVlL8lbW1GD5+77pRdx0thEICpfcmFKUxD+cOBJeDajdfeRN66davMnDlTTjrpJDnxxBNlzZo18vDDD0tTU5MMHjxYZs2aJePGjZNRo0bJggULpKOjI5PAurq63eqAANYura4HntjjIYD2B3KYwjQUOUqhf0MAazdeexP5ww8/lGXLlskZZ5whe+21l3R1dcncuXNl/Pjxsm3bNlm4cGEmg4MGDRKdKdTZwObmZhkyZAgC2Mcs6lKsjeVYBlYGVgZWlit76o7aVywWmy9JT0GOUqgjAtjHATzGj7/77rvy6KOPysUXXyxvv/22LF26VFpaWjIB7OzslDlz5mQzgA0NDQhgHxqAifyZLscigAggAogAIoA9d8i8W3F3NghgHwbwGD+qy8H33nuvHH/88XLyySfLihUrEMAqJfof1/9XySvTYe2Kx/Vf5Eg1Uo1UI9WxSrXWCwGs0uAe4mV37NiRLe8OHDhQJk+enD3j1xcBXL9+vegPR3ECe91xm5EAnvrjnxghvH3ZwJLnVbIMZBIz9ngKM/Y6uq4fTCuTapP7EKYwLfxDxbTdjBw5UvSnr0e/7u7u7r5ehM/XjoCmb9GiRbJhwwaZMmXKzg0eq1ev5hnAXqal3K7cc9t+bCSAfB3UZ5iYAaxsoDNpNzCFaQiznLRT++2UGcBeDuyxfUzl75lnnpE33nhDLrnkkmwjSO7YtGmTzJgxQ8aOHSujR49mF7Bh8svJX313p5z1+18hgBV85ymDgP1BAKYwRQCLd8Ou7w3X8RBAw8E89tN0Y8ett94qGzdu3KWqxx13XLbZY9WqVdLa2ioqg7wH0Kw11OJmdh0z9ni1mHWEafhC5jqHtFP7bSYFpgig2VjOWRUQCP09gCY7c338lowUOiwGVvsDHUxhygwgM4AVDPFFT+UZwL4SjOTzIQugifyZvpaFgZWBlYE1zYGVe597P4R7nxnASKTLp2qELIA2X8vCIMAgEMIgQDulndJO0/xDBQH0yZwiKQsC+FkiGVgZWBlY0xxYufe590O49xHASKTLp2r4LIDldubafC0LgwCDQAiDAO2Udko7TfMPFQTQJ3OKpCy+CmA5+bP9WhYGVgZWBtY0B1bufe79EO59BDAS6fKpGr4KoOtO2XW8Wiw7u66j63gwtT+QwxSmociR6/7GdTwE0CdziqQsCCDPAOaaciVfPce3VtSm3dRi0HEdM/Z4SDVS3RupRgAjkS6fqoEA1mYgZxBgEOjNIOBajmintFPaqR+PRiCAPplTJGVBABFAZgB3vZkXefx1dwigfSGDKUxDkdzGxkYr5sGLoK1gDP8iCCACiAAigKV6MteCFHs8ZlXtC2cKTJkBDN+3vKtBJQJosjP3woYPRL+ho6djY329+PjVbK4HnRQ6LJjaH+hgCtMQZqtop/bbKQLonT6FXyBTATSRv7rlC2Ryw7aS8ufrV7PRYdnvsGAKU2TFj+fHXN+LruOl8Ac1Ahi+b3lXA1MBdH1Dxx4vhQ7LdQ5hal84YQrTECQ+hXaKAHqnT+EXCAHkGUCeAeQZQJ4B7JmA7dcjpSAr/PFXnT8c2AQSvnN5VQMEEAFEABFABBABvGn7qyXHJp93x6cg1cwAeqVOcRQGAUQAEUAEEAFEABFAEd8llxnAOLzLm1o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ZSqEli5cqXMnz9fNm/eLMOHD5dp06bJ0KFDi8ZEABFABBABRAARQAQQAayqmHDx6hPYtGmTzJo1S8aNGyejRo2SBQsWSEdHRyaBdXV1uxUAAUQAEUAEEAFEABFABLD6hkKEqhJYvXq1LFy4UJqammTQoEHS3t6ezQY2NzfLkCFDEMAe6P/37LdK5qV9xWKx2UFqMNcxY48HUxHa6We38aL2tdn/Tn+otWx/6/q+oJ3STnONspJ2qp9pbGws255NTujX3d3dbXIi54RFYMWKFbJ06VJpaWnJBLCzs1PmzJmTzQA2NDQggAhgjw3atjwwsNof6GAK097Ig+t24zpeClKNAIblYjUpLQL4H+yV/HVFh8XAysBavMtyfW/EHi8FWXGdwxSYIoA1UaqwgvZFAO+8807Rn2LHGf/1cEkQprNHyzZ8KMs+3FgWauzxFEDsdXRdP5iaS7zpfQhTmOb/YWTabrj3q9NufvjDH4r+9PVgCbivBD39fF+eAdxrr716rNVVd/2/kjU+Y9jHcsLjM0qe03n61+Wki75jRC72eAoh9jq6rh9MRWzfhzCFaa7D9rn/TqGdah332Wef7NGuvh4IYF8Jevp53QU8Y8YMGTt2rIwePdpoF/CGDRtE5a9///6e1opiQQACEIAABNIksH37dtm6dWv2WjcbBwJog6Kn11i1apW0traKymC59wB2dXV5WguKBQEIQAACEICAjVm/fIoIIG0KAhCAAAQgAAEIJEYAAUws4VQXAhCAAAQgAAEIIIC0AQhAAAIQgAAEIJAYAQQwsYRTXQhAAAIQgAAEIIAA0gYgAAEIQAACEIBAYgQQwMQSTnUhAAEIQAACEIAAAkgbgAAEIAABCEAAAokRQAATSzjVhQAEIAABCEAAAgggbQACEIAABCAAAQgkRgABTCzhVBcCEIAABCAAAQgggLQBCEAAAhCAAAQgkBgBBDCxhFNdCEAAAhCAAAQggADSBiAAAQhAAAIQgEBiBBDAxBJOdSEAAQhAAAIQgAACSBuAAAQgAAEIQAACiRFAABNLONWFAAQgAAEIQAACCCBtAAIQgAAEIAABCCRGAAFMLOFUFwIQgAAEIAABCCCAtAEIQAACEIAABCCQGAEEMLGEU10IQAACEIAABCCAANIGIAABCEAAAhCAQGIEEMDEEk51IQABCEAAAhCAAAJIG4AABCAAAQhAAAKJEfj/LBd9hY03LS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86" name="AutoShape 6" descr="data:image/png;base64,iVBORw0KGgoAAAANSUhEUgAAAoAAAAFoCAYAAADHMkpRAAAgAElEQVR4Xu2de5BUxdnwH1xAZCOLdxMRcYNJVFTiDWOpAYVgUWI+A0YN0WXXS7zFevNqVf5I1fvHmy9VSRlNJVHjBcELoLKiJupGw0UUKxowKRXJZzCImsW4IsiiwCqQ/eo5ZsgwzM707Pb09OV3qrYS2TPn6f49fbp/2336TL/u7u5u4YAABCAAAQhAAAIQSIZAPwQwmVxTUQhAAAIQgAAEIJARQABpCBCAAAQgAAEIQCAxAghgYgmnuhCAAAQgAAEIQAABpA1AAAIQgAAEIACBxAgggIklnOpCAAIQgAAEIAABBJA2AAEIQAACEIAABBIjgAAmlnCqCwEIQAACEIAABBBA2gAEIAABCEAAAhBIjAACmFjCqS4EIAABCEAAAhBAAGkDEIAABCAAAQhAIDECCGBiCae6EIAABCAAAQhAAAGkDUAAAhCAAAQgAIHECCCAiSWc6kIAAhCAAAQgAAEEkDYAAQhAAAIQgAAEEiOAACaWcKoLAQhAAAIQgAAEEEDaAAQgAAEIQAACEEiMAAKYWMKpLgQgAAEIQAACEEAAaQMQgAAEIAABCEAgMQIIYGIJp7oQgAAEIAABCEAAAaQNQCAAAnPmzJFXXnlFBg0aJJdddpkMHz58Z6lffvllmTdvnmzfvl369+8v3/72t2X06NG71Grjxo3ym9/8Rj788EMZPHiwXHHFFfKFL3xht5rn4uT/Qq+53377yWmnnSbHH3+8DBgwYJfPLVy4UP7whz9k/3bxxRfLMccck/3/YtcqDPiNb3xDxo8fn/1zV1eXzJw5U9566y2pq6vLrnXUUUcZZWfFihVy//33Z+fmXzP34XK/z533zjvvyIwZM7KyHHfccTJt2rSSjHL17ezslFtvvVWU84gRI6SlpSXLVe7o6ff5jErVedu2bTJr1iz5+9//nl0yvx2Uq1up33d0dMiiRYvkb3/7m2zdulX69esnQ4cOla997WvZz5577rlbbvT311xzjTQ0NOysX37uiv3eKImcBAEIOCWAADrFTTAI9I5ATwK4fv16ueuuu2TDhg3Z4D1hwgQ566yzsv+ff/z5z3/OJLG7uzv753POOUfOOOOMknJTrKSHHHKINDU1ZZKQO2wJ4Jo1a+Tuu++WTz/9NLv0ySefLFOmTNmtLsXK1RcJyr9eLQWwVJ3fffddufPOO2XLli1WBFDbwdKlS+Wpp57K/nAodhx44IGZyO677767yDkC2Lt7mE9BwDcCCKBvGaE8EChCoJgA6ozNvffeK2+++Wb2iRNOOEGmTp2azZ7lHzp7dM8998gbb7yx85+HDRsml19+uey11167nJuLo7N848aNy2b+Pv74Y/nTn/4k77//fnZuY2NjJoG5z5YTwPxrFVbt85//vBx88MHZP8+fPz+Lkzt0hunKK6/MylDuiEUA99lnH7nqqqt2EWytez5j/e++zgDmC6XO8Grb0byqDP7xj3+UtWvXZshHjRqVzYJqG8rNziKA5Vojv4dAGAQQwDDyRCkTJ1AogDoT9/DDD4vO7BWTsnxc+YO9SpuKo0qZzu588YtfLCqAhUvNKgCtra2iy8165M8glhPAYsvWhenctGmT3HHHHbJu3bqsbP/6179kx44dcv7558tJJ51UNvuhC6BKmNZZZ+Z0CV+FLHdovnSWt729fee/9VUA83np0v7kyZN3zrTm5yIne7oUjACWbYacAIGgCCCAQaWLwqZKoFAAdany8ccfz4RBZ8h0Nk+X6oodbW1tsmTJkkysJk6cKIsXL86WEostsZZ61jB/eTT/OTcbApi/RK1l/Mtf/pLJ4MiRI6W5uXm35w4L6xm6ANbX14v+6CxrbtYtN5ObWxrXXB966KHZjG9fBXDlypVy3333Ze1HnyfVPwb02VA99N+0fehs4B577JGVS5flEcBUex/qHSsBBDDWzFKvqAjki5lumshJnM4cXXTRRTs3XhRWOn/2KPf8nj4LqJsJii03lhJAlQKdidLlwSFDhmTLs/vvv/8uy5PFNoGUmwHUmT6N+9prr2XX/d73vifPPvusLFu2rOiml2KJDV0AdaZtzJgx2WaavffeeydbresTTzwhzz33nOiy/eGHH549u9dXAfzoo4+yGdfcsr5eTzcOnXrqqaLP/qn45R/lNnmU+31UNyOVgUAkBBDASBJJNeImkBMz3dyhP7pcqIfOCF166aU7Z28KKfz1r3/NdseqZKlg6KYKlQmVCr1O4XJjKQHMH+TzBaTcDGBPmcnNIuoGltwGhyOOOEKmT5+ePa+YK/fYsWNl0qRJJRNcDQE0aVG2dgGrAF544YXywAMPiO4YPvfcc7Nd1/r85e23356Jmu5u1kMlsa8CqNd57733MsY605p/fO5zn5Ovf/3rmQzmdnyXE7xyvzdhyTkQgIBbAgigW95Eg0CvCJR6pYru/NVZwcKdv7qUpxsrdCZNlxN148ZXvvIVyV/KLVxirYUAavlUSPXIiU/+a2sOOOCAbFZQZwd7OkIXwMKZz1xeciKsz+Dpq3teeOGFbKOMDQFUlvqHgT7Xqa+C0R3luV3i+rv8Hd/lBK/c73vV6PkQBCBQVQIIYFXxcnEI2CGQL4AqerocqDM3OvCqDOgzXDqjln/ogK6zRzqjpMt6umSrszv5g3XhOwGrsQTc0y5gLYu+i1Bf/aIbHPRZMxU93RWsIqKzYSonJu8ErIYAHnbYYdksWOGhu2Tffvvt7J9tzQDmhE5n/HRWToVPn+vUpXBlkJsZ1eX7wvdB2qr75s2bs01F+ryolkMPdgHbuX+5CgR8JIAA+pgVygSBAgL5Aqg7RHUp9+mnn84EQQ+VFZXA/Ne6LF++PNu5W+7IX2J1vQlk9erV2eYC3WVc6ijcGFF4br4E6cuqdTk1/8hnUexF0blzbbwHUDfjXH311bvMWH7wwQeZjOsO2/wNNIW89bO5JV+t8z/+8Y9M4HO7oYvlp9K66+t9dCOJSp7Ktc425jaAKAf9w0KfD9SyFtsFrG1M5VT/CMkd+c+H8iLocnccv4eAHwQQQD/yQCkgUJJAsYFfZ2z0Wyty72zLXwou/OaIUhfXpT4d0FUCehLAarwGJn+Julz68zedFDs3X9y0PvptKTqjqIcuc86ePVt056sepV4t01sBzJ9VHThwYPYco4pV7tBlbl2O1zrrt5vozKHKVzHeuV3buhFDz8/VXXd7Fzu/0rqrIOssoz4fWmx2tZjMaRlyM7I6A61/gOgu8tyhm4r0XZO6Wzi/PZXLK7+HAARqRwABrB17IkPAmEBPYvb6669nr/PQV3bkLwXnv/tPZ2TOPPPMnV/rpUF1E8nzzz+fyWO+BFTjRdA97QLOf9+cnqPfYFL4nJ++Dka/pkyPnr69RH+XL2D637qMrF9lpjKm4qc/uVfm6LN0ugO6nEhW8lVweq38zTAq0xpfl951s4U+u6dlVNYXXHDBzq/qK5bXwm9E0d25utNbxavY+b2pu84aqtDl2o2WVZlpu9Al51WrVmW88l8Yrv/+0EMPZUKty/oqkvryaM2j7kzW/9Wj1AyrcYPnRAhAoOoEEMCqIyYABPpOoCcB1EH60UcflRdffDELklsKfuaZZ7JnufTQr3xTeSo8cruB9d9zkjF37tzsGbOejt58FVxPApj/7r/8WbH82Pm7mIt9x27+ufococqwbiApdmg5dNezLq32dPR2BlCvp6/cUUHSMhc7VOBUtPSly7l3/BXLa/7sbeEMXU/toNK6q+jpq4RUWnM7ygvLrBKr72DUNqWHip++e1JlNn+zSP7nNI8quIXfMNP3O4ArQAACtgkggLaJcj0IVIFAqWfzCt/ppq/w0Bmcf/7zn9kMmL4mRt8fV3jkP5eW+9o1/W7YQgHUdw3q7NDpp58uxx577G5fNVfuNTDFBFBlQr/GTmcwi72OJlfW/OXIUnXJna+zYSo2WgcVQRUVXQr+8pe/nL0Eu6eZv9zn+yKAeg2VqVdffTV71Y7O/OkMm86W6VfenX322dk3r+Tv1u4przk5z9+8o9cvt0u70rp3dHRkO4B1t7E+UqCHvofwyCOPzGZkC3kpT31uU+PoRhiVVW0fujytzxbqHxKF7xCswu3AJSEAAQsEEEALELkEBCAAAQhAAAIQCIkAAhhStigrBCAAAQhAAAIQsEAAAbQAkUtAAAIQgAAEIACBkAgggCFli7JCAAIQgAAEIAABCwQQQAsQuQQEIAABCEAAAhAIiQACGFK2KCsEIAABCEAAAhCwQAABtACRS0AAAhCAAAQgAIGQCCCAIWWLskIAAhCAAAQgAAELBBBACxC5BAQgAAEIQAACEAiJAAIYUrYoKwQgAAEIQAACELBAAAG0AJFLQAACEIAABCAAgZAIIIAhZYuyQgACEIAABCAAAQsEEEALELkEBCAAAQhAAAIQCIkAAhhStigrBCAAAQhAAAIQsEAAAbQAkUtAAAIQgAAEIACBkAgggCFli7JCAAIQgAAEIAABCwSsCeC1t70o7R9sMSrSsP0Hyy1Xn2J0rslJ3d3d8tRTT0m/fv1E/78eZ599dvbfHBCAAAQgAAEIQAACuxKwJoD/538XV8T2sf85s6Lzy528bds2ue2226ShoUEuvvhiqaurK/eRKH6/ceNGmTNnjrzzzjtSX18vU6ZMkaOPPjqr28qVK2X+/PmyefNmGT58uEybNk2GDh0aRb2pBAQgAAEIQAACvScQjQD2HkG4n9TZThW87du3Z+KnEvjYY4/J9OnTZcCAATJr1iwZN26cjBo1ShYsWCAdHR2ZBKYix+FmlpJDAAIQgAAEqkvAWwF866235P7775dBgwZlgjN16lR58skn5aqrrpI999xTXn75ZWlra5Prr79eBg4cKC+88ILcddddsmXLlkx6mpqaMuFpbW2VAw88MDv3gAMOkBtuuEFGjBghOmP46KOPym9/+9vs8xdccIFMmDAhKDnq6uqSmTNnyumnny7HHHOM6H/PnTtXxo8fn9Vv4cKFGQdl2N7enslic3OzDBkypLqtiqtDAAIQgAAEIOA1Aa8F8Oabb5bLL788m8F6++23s9mtYgKocqMidO2118r++++fieO+++4ro0ePlp/+9Kdy6aWXygknnCBPPPGErF27Vq644gp5+umn5ZVXXpHrrrtOPvnkE7nllltk4sSJMmbMGK8TVlg4FdtNmzbtnAH8/e9/n0mfCvTSpUulpaUlE8DOzs5sqVhnAHWZnAMCEIAABCAAgXQJeC2A+cKnQtOTAOryps5+6SyhHjr7pbOGOgNY7DPXXHNN9rzgN7/5TTnqqKOyz+gM4ksvvSRXX311ULOAH3/8sdx9992Z2Pbv31++853vZMK8YsUKBDDd+5qaQwACEIAABEoSiEIA7733Xhk2bJhMmjRpl8r2JI2XXXaZ/PKXv8xmF3U5WI/8JWVdYg7h2LFjR7bke/DBB8tZZ50l7777rjzyyCNy/vnnywcffFCRAKpIvv/++1m1169fn/1wQAACEIAABCDgF4GRI0eK/vT1CEoAVW50hk6XNPOFbdGiRdmzf5XMAN5xxx1y3nnnyRFHHBHsDKAu6+pyt8766ZK3HrrMe+yxx8rgwYMregYwXwD72qj4PAQgAAEIQAAC1SHQ2Nho5cLBCOC6devkxhtvlCuvvFIOPfTQTHzee++9bBNI4TOAuvFjjz32kFNOOaXHZWOVxtCfAdy6davMmDEjEz7dCKIzeLNnz86Wtg866KDsd2PHjs2ehSy3CxgBtHI/cREIQAACEIBAVQkkJ4D6yhOVGF3u1V27Knc666czgqV2Aff03KAKYui7gLWF6XOO8+bNyyRYl651J/Npp52WvQR71apV2S5o3SRS7j2ACGBV71cuDgEIQAACELBCIHoBtEKJixgTQACNUXEiBCAAAQhAoGYEvBPAWn4VXM2yEFFgBDCiZFIVCEAAAhCIloB3Ahgt6UQqhgAmkmiqCQEIQAACQRNAAINOn3+FRwD9ywklggAEIAABCBQSQABpE1YJIIBWcXIxCEAAAhCAQFUIIIBVwZruRRHAdHNPzSEAAQhAIBwCCGA4uQqipAhgEGmikBCAAAQgkDgBBDDxBmC7+gigbaJcDwIQgAAEIGCfAAJon2nSV0QAk04/lYcABCAAgUAIIICBJCqUYiKAoWSKckIAAhCAQMoEEMCUs1+FuiOAVYDKJSEAAQhAAAKWCSCAloGmfjkEMPUWQP0hAAEIQCAEAt4J4PLvXy1b2tuN2A0eNkxO+vVtRueanPTJJ59kp+25554mp1s7Z+vWrdK/f38ZMGCAtWvW6kIIYK3IExcCEIAABCBgTsA7AXz2vHPNSy8iX3/0dxWdX+rke+65R+rr6+X888+3ds3che688045+eSTZfTo0btcW6XzlltukVNOOUVOPPFEuemmm2TSpEm7nWe9QFW6IAJYJbBcFgIQgAAEIGCRAAJoEWapS/UkgPmfURlEAB0lhDAQgAAEIACBhAlEL4BvvfWWPPDAA7L33nvL0qVL5ZBDDpHp06fLU089JS+99JJ86Utfkh/84Aey3377SVtbW9YUdAZOZWzOnDny9NNPy+DBg+WSSy6RsWPHyiuvvCKPP/64dHd3y8EHHyyXX365vPrqq3L77bfLhg0b5IwzzpDvfve70tDQIDNnzsw+e+GFF4oK4KBBg2TZsmWybt06mTJlSvZTV1eX/e7oo4+WefPmydq1a7MytLS0ZOUI7WAGMLSMUV4IQAACEEiRQBICePPNN8u1114rI0eOlEceeUSefPJJ+dGPfiSHH364zJo1KxMzlbZ8AXzssceko6Mjk8XOzk759a9/nf3/jz76KPvMDTfcIIceeqioYP7qV7+Sq6++Wg477DD53e9+J++//75cccUVsn379qxN6TOFKnnr16+X6667TjZv3iw///nPMwEcM2ZM9jtdHj7yyCOZAUzxLqTOEIAABCAAAccEkhBAlbmrrroqE7GXX345E73rr79+53/rrJwKW04AzzzzzEzqzjvvPDniiCOylOQ2aqxcuTKbxdPz9XjiiSdk48aNmUDqobN7Kovf//735YADDtiZzsIlYI313nvvZTN9CKDjVk84CEAAAhCAgGcElr25RZav2dpjqeq7O2X6+EZrpUYAX355p9DlBPDUU0+VG2+8MVveHTFixC6wVSDzBVDlbdiwYTuXa1UGi322UADzr4MAWmvPXAgCEIAABCAQHAET+WtbsETm/azFWt0QwCICeNZZZ2U7c88991yjGcCuri6ZOnVqRTOAOnOoS8XMAFpry1wIAhCAAAQgECSB/579Vslyt69YnP0eAczDVO41MPqMXqVLwLr5Iv8ZQH3u79Zbb802c+hScP4MYG+fAdTnEvV1MyeccMIuS8C/+MUvZMKECdm/h3iwCSTErFFmCEAAAhCoJQEEUERsvwewtwJYahdwvgDqbuBSu4B197GKni7z6o5f3Xmsu4ULdwHn3hH47LPPym233ZbNDE6cOLGW7bFXsRHAXmHjQxCAAAQgkDABBLAKAphwe6pJ1RHAmmAnKAQgAAEIBEwAARSRWn4VXMBtx5uiI4DepIKCQAACEIBAIAQQwEASRTF7JoAA0jogAAEIQAAClRFAACvjxdkeEkAAPUwKRYIABCAAAa8JIIBep4fCmRBAAE0ocQ4EIAABCEDgPwQQQFpD8AQQwOBTSAUgAAEIQMAxAQTQMXDC2SeAANpnyhUhAAEIQCBuAghg3PlNonYIYBJpppIQgAAEIGCRAAJoESaXqg0BBLA23IkKAQhAAALhEkAAw80dJf83AQSQpgABCEAAAhCojAACWBkvzvaQAALoYVIoEgQgAAEIeE0AAfQ6PRTOhAACaEKJcyAAAQhAAAL/IYAA0hqCJ4AABp9CKgABCEAAAiKy7M0tsnzN1h5Z1Hd3yvTxjVZYIYBWMHKRWhJAAGtJn9gQgAAEIGCDgIn8tS1YIvN+1mIjnCCAVjBykVoSQABrSZ/YEIAABCBgg4BrIXMdTxk1NtqZvezX3d3dbQM61wibAAIYdv4oPQQgAAEIiPMZOQSQVhc8AQQw+BRSAQhAAALJE3AtZK7jMQOYfBO3DwABtM+UK0IAAhCAgFsCroXMdTwE0G17SiIaAphEmqkkBCAAgagJuBYy1/EQwKibb20qhwDWhjtRIQABCEDAHgHXQuY6HgJor61wpX8TQABpChCAAAQgEDoB10LmOh4CGHoL9bD8CKCHSaFIEIAABCBQEQHXQuY6HgJYUXPgZBMCCKAJJc6BAAQgAIFKCJi8mNnWt3JouVwLmet4CGAlrY9zjQgggEaYOAkCEIAABAwJmMifzW/lQAANE/Pv03gRdGW8oj0bAYw2tVQMAhCAQE0I1GJ2zHVM1/GYAaxJU447KAIYd36pHQQgAAHXBGohR65juo6HALpuxQnEQwATSDJVhAAEIOCQQC3kyHVM1/EQQIcNOJVQCGAqmaaeEIAABNwQqIUcuY7pOh4C6KbtJhUFAUwq3VQWAhCAQNUJ1EKOXMd0HQ8BrHqzTS8AAphezqkxBCAAgWoSqIUcmca8b+oo6Vq+rMfqb6yvlxFNzWXxmMab97OWstcyPaGxsdH01JLnsQvYCsbwL4IAhp9DagABCEDAJwK1kCOTmJOHbpPJDdtKyt+StjaZ/lBrWZwm8fQiCGBZlJxQKwIIYK3IExcCEIBAnARqIUcmMW/a/mpJ4Iva12a/RwDjbJfUqoAAAkiTgAAEIAABmwRMZMz27JhJTATwsyyzBGyztQd8LQQw4ORRdAhAAAKGBEy+ncPWV7OZyFgqAmjrmUPlxTOAho2d08wIIIBmnDgLAhCAQKgETOTP5lezIYAi7SsWi81nDhHAUO8+j8uNAHqcHIoGAQhAwAIB10LmOp4iMonpegnYZjwE0MKNwCV2JYAA0iIgAAEIxE3ARI5sLsm6jocAVtZ+eQawMl7Rno0ARptaKgYBCEAgI+BayFzHM62jzRk5kzrajMcMIDfzLgTWr18vjz32mKxevVouuugiOeaYY7Lfr1y5UubPny+bN2+W4cOHy7Rp02To0KFF6SGANCoIQAACcRMwkRVmAEVsvwYGAYz7vqpZ7TZs2CCzZs2SMWPGZD8DBgzIyrJp06bs38eNGyejRo2SBQsWSEdHRyaBdXV1u5UXAaxZCgkMAQhAwAkBBPCzTRk2hcyEqc14zAA6uVXCCLJw4UL55JNPZNKkSdKvX7+dhdbZQP1dU1OTDBo0SNrb27PZwObmZhkyZAgCGEZ6KSUEIAABawRMZKUWM4A2X5FiUkebQuY6HgJo7XYI+0Lbtm2TOXPmSHd3t6xZs0Z27NghZ599tpx22mny2muvydKlS6WlpSUTwM7OzuxcnQFsaGhAAMNOPaWHAAQgUDEBE1lxLYC2X5FiUkcE8LOmwyaQim8hfz7Q1dUlM2fOlH322Ue+9a1vZZI3e/ZsOe+880SXdBFAf3JFSSAAAQjUmoCJHLkWQJsypmU3qaPNmK7jMQNY67vIk/gqgHPnzpXx48dnmzz0ePDBB2X//feXgw46qNcCqJtK9IcDAhCAAATiIXD7soElK6PPx+nxfy89zUqlTeKZytipP/6JUZlcx3QdTyGMHDky++nrwQxgXwnW8POffvqp3HPPPdmS71FHHbVTAFX+VAh5BrCGySE0BCAAAc8ImMxWMQPILmDPmi3F6YnA888/nz3vd8kll2Q7f3VGUJeA99tvP5kxY4aMHTtWRo8ezS5gmhAEIACBxAkggOwCzr8FmAEMvEPQjR9tbW3ywgsvSP/+/WXChAnZjKDuCF61apW0trZmYsh7AANPNMWHAAQg0EcCCCACiAD28SaK8eO8BzDGrFInCEDAdwLL3twiy9ds7bGY9d2dMn18o5VqIIAIIAJo5VaK6yIIYFz5pDYQgID/BEzkr23BEpn3sxYrlUEAEUAE0MqtFNdFEMC48kltIAAB/wn4KGRKzaVwmu4Cnv5Qq1FCTZjajOk6nkJobLQzI8wzgEZNKv6TEMD4c0wNIQABvwiYyINrIdN4tr6Zw6R+NmVMy+46put4CKBf93AUpUEAo0gjlYAABAIiYCIPrgXQ5jdzmNQPAazstTMIYEA3eChFRQBDyRTlhAAEYiFgIkiuBdCmkJnUz2Y8ZgAruzNYAq6MV7RnI4DRppaKQQACnhIwESQEcG2WPZ4B/E8j5hlAT2/oUIuFAIaaOcoNAQiESgABXCzMALIEHOr9G025EcBoUklFIACBQAgggAigNtVF7ZXNcjIDGMgNHkoxEcBQMkU5IQCBWAgggAggAhjL3RxwPRDAgJNH0SEAASsETF7MbOtbObTACCACiABauXW5SF8IIIB9ocdnIQCB0AmYyJ/Nb+VAAO1/K4cpU5vPHZpIvM14WkeWgEPvbTwrPwLoWUIoDgQg4JSAyUCuBbL1LRmmsmIzpkkdbcqK63imTEOvIwLotGuIPxgCGH+OqSEEINAzARNZsSljprJiM6ZJHUOXoxTqiADSk1klgABaxcnFIACBwAiYiINNGUMAWQLO3SLsAg6ss4ituAhgbBmlPhCAQCUEEED7QmbC1OaMo6lU24xZizoyA1jJnc25ZQkggGURcQIEIBAxAZOBnBnAyt5ZZ8LUpowhgJXdoHwVXGW8oj0bAYw2tVQMAsESMNmZa+u1LCayUisBvG/qKOlavqzHPG6sr5cRTc1l82xSR5tC5joeAli2CexyAgJYGa9oz0YAo00tFYNAkARM5M/ma1lMZKUWAjh56DaZ3LCtpPwtaWsz+q5ckzoigP7PcrIEHGSX5m+hEUB/c0PJIJAiARNZsSlkruOlMFtlwtSmcKbAVOuIAKbYI1axzghgFeFyaQhAoGICJvKAAPo9W2WSQwSwshwigBV3JXygHAEEsBwhfg8BCLgkYCIPCGBl8mDC1KaQuY7HDGBldyjPAFbGK3/y4OoAABt1SURBVNqzEcBoU0vFIBAkARN5QAARwMLGbdJuQpdcloCD7NL8LTQC6G9uKBkEUiRgMpAjgAggAtj73oEZwN6zi+qTCGBU6aQyEKgKAZOduaG+lsW1cKawXGnC1OZsXApMtY7MAFale0v3oghgurmn5hAwIWAifyG/lsVEVmzOOKYgKyZMEcDKZnERQJPeinMqIoAAVoSLkyGQHAGTwdymIMUeDwG0/9VzKTBFAJPreqtfYQSw+oyJAIGQCcQuZK7rl4KsmDBlBpAZwJD7xSjKjgBGkUYqAYGqETAZzJkBrAy/CVObghR7vBSkmhnAyu4xzjYggAAaQOIUCCRMwEQeEMDKGogJUwRwbQZ1+kOtRnBjZ4oAGjUDTqqEAAJYCS3OhUB6BEwGVgSwsnZhwhQBRAALWxW7gCu7zzi7DAEEkCYCAQiUImAiKykI4H1TR0nX8mU9otpYXy8jmpqNGpMJUwQQAUQAjW4nTuotAQSwt+T4HATSIGAiK7EL4OSh22Ryw7aS8rekrY3lyn8TMmkzNgVXw7qO6Tqe1pEZwDT6XGe1RACdoSYQBIIkYDLQxS6AyEplO1ZN2gxMK2OKAAbZffpdaATQ7/xQOgjUmoDJYI4AslyZ305N2gwCiADWum9LPj4CmHwTAAAEShIwGcwRQAQQAdz1NmpfsVhsSy5LwHTWVgkggFZxcjEIREcAAbQ/kJswtSkPscfTmy6FOiKA0XWvta0QAlhb/kSHgO8ETAZWZgCZAWQGkBlA3/syyldAAAGkSUAAAqUI+CqAtl7LYlI/m7NxKcxWwbQ633fMDCB9tVUCCKBVnFwMAtERMBnMXc8A2nwti0n9EMDKNizAFAGMriOMsUIIYIxZpU4QsEfAZDB3LYA2hcykfjbjMQNYHTlynUfX8bTdMANor1/jSiKCANIMIAABG0vAoS7J1mIgdx0z9ngpSDUCSD9tnQACaB0pF4RAVARM5CHkJVmT+jEDyBJw4U1di3bDDGBUXWvtK4MA1j4HlAACPhNwPdDFHi+F2SrXOUyBKTOAPveSgZYNAQw0cRQbAo4IuB7MY4+Xgqy4zmEKTBFARx1eSmEQwJSyTV0hUDkB14N57PFSkBXXOUyBKQJYed/FJ8oQQABpIhCAQCkCrgfz2OOlICuuc5gCUwSQfto6AQTQOlIuCIGoCLgezGOPl4KsuM5hCkwRwKi6VT8qgwD6kQdKAQFfCbgezGOPl4KsuM5hCkwRQF97yIDLhQAGnDyKDgEHBFwP5rHHS0FWXOcwBaYIoIPOLrUQCGBqGae+EKiMgOvBPPZ4KciK6xymwBQBrKzf4mwDAgigASROgUDCBFwP5rHHS0FWXOcwBaYIYMKdcLWqjgBWiyzXhUAcBFwP5rHHS0FWXOcwBaYIYBz9qVe1QAC9SgeFgYB3BFwP5rHHS0FWXOcwBaYIoHddY/gFQgDDzyE1gEA1CbgezGOPl4KsuM5hCkwRwGr2coleGwFMNPFUGwKGBFwP5rHHS0FWXOcwBaYIoGGHxWnmBBBAc1acCYEUCbgezGOPl4KsuM5hCkwRwBR73yrXGQGsMmAuD4HACbgezGOPl4KsuM5hCkwRwMA7Uh+LjwD6mBXKBAF/CLgezGOPl4KsuM5hCkwRQH/6xGhKggBGk0oqAoGqEHA9mMceLwVZcZ3DFJgigFXp3sK+6NatW2XmzJkydOhQmTZtWlaZlStXyvz582Xz5s0yfPjw7N/198UOBDDs/FN6CFSbgOvBPPZ4KciK6xymwBQBrHZPF+D1n3/+eWlra5Ojjz46E71NmzbJrFmzZNy4cTJq1ChZsGCBdHR0ZL+rq6vbrYYIYIBJp8gQcEjA9WAee7wUZMV1DlNgigA67PRCCLVu3Tp55JFHZN9995VPP/00k7zVq1fLwoULpampSQYNGiTt7e3ZbGBzc7MMGTIEAQwhsZQRAh4RcD2Yxx4vBVlxncMUmCKAHnWKtS7Kjh075OGHH5bDDz88m/XLzfKtWLFCli5dKi0tLZkAdnZ2ypw5czI5bGhoQABrnTjiQyAwAq4H89jjpSArrnOYAlMEMLCOs5rFff311+XFF1/MxO7ZZ59FAKsJm2tDIGECrgfz2OOlICuuc5gCUwQw4U44v+q6uWP27NkyceJEGTFiRLbka2MGcP369aI/HBCAAARyBG5fNrAkjPYVi+Wm7a+WPGdR+9rs96f++CdlwcYeTwHEXkfX9UuBqdZx5MiR2U9fj37d3d3dfb0In68NAd3le99990lhClUGdfPHc889xzOAtUkNUSEQHQHXszmxx0thtsp1DlNgygxgdF2rnQrlzwDq84AzZsyQsWPHyujRo9kFbAcxV4FAsgRcD+axx0tBVlznMAWmCGCyXXDpiucLoJ65atUqaW1tzTaH8B5AGg0EINAXAq4H89jjpSArrnOYAlMEsC+9GJ8tSoD3ANIwIACBUgRcD+axx0tBVlznMAWmCCD9tHUCCKB1pFwQAlERcD2Yxx4vBVlxncMUmCKAUXWrflQGAfQjD5QCAr4ScD2Yxx4vBVlxncMUmCKAvvaQAZcLAQw4eRQdAg4IuB7MY4+Xgqy4zmEKTBFAB51daiEQwNQyTn0hUBkB14N57PFSkBXXOUyBKQJYWb/F2QYEEEADSJwCgYQJuB7MY4+Xgqy4zmEKTBHAhDvhalUdAawWWa4LgTgIuB7MY4+Xgqy4zmEKTBHAOPpTr2qBAHqVDgoDAe8IuB7MY4+Xgqy4zmEKTBFA77rG8AuEAIafQ2oAgWoScD2Yxx4vBVlxncMUmCKA1ezlEr02Apho4qk2BAwJuB7MY4+Xgqy4zmEKTBFAww6L08wJIIDmrDgTAikScD2Yxx4vBVlxncMUmCKAKfa+Va4zAlhlwFweAoETcD2Yxx4vBVlxncMUmCKAgXekPhYfAfQxK5QJAv4QcD2Yxx4vBVlxncMUmCKA/vSJ0ZQEAYwmlVQEAlUh4Howjz1eCrLiOocpMEUAq9K9pX1RBDDt/FN7CJQj4Howjz1eCrLiOocpMEUAy/VU/L5iAghgxcj4AASSIuB6MI89Xgqy4jqHKTBFAJPqdt1UFgF0w5koEAiVgOvBPPZ4KciK6xymwBQBDLUH9bjcCKDHyaFoEPCAgOvBPPZ4KciK6xymwBQB9KAzjK0ICGBsGaU+ELBLwPVgHnu8FGTFdQ5TYIoA2u3XuJqIIIA0AwhAoBQB14N57PFSkBXXOUyBKQJIP22dAAJoHSkXhEBUBFwP5rHHS0FWXOcwBaYIYFTdqh+VQQD9yAOlgICvBFwP5rHHS0FWXOcwBaYIoK89ZMDlQgADTh5Fh4ADAq4H89jjpSArrnOYAlME0EFnl1oIBDC1jFNfCFRGwPVgHnu8FGTFdQ5TYIoAVtZvcbYBAQTQABKnQMAjAsve3CLL12ztsUT13Z1yYcMH0rV8WY/nbKyvlxFNzUa1cj2Yxx4vBVlxncMUmCKARt0VJ1VCAAGshBbnQqC2BEzkr275ApncsK2k/C1pa5PpD7UaVcb1YB57vBRkxXUOU2CKABp1V5xUCQEEsBJanAuB2hJgYBVpX7FYbtr+aslELGpfm/3eRHJhCtNcY/K93TQ2NlrpgPp1d3d3W7kSFwmaAAIYdPoofGIEkBVkJQRZoZ3ab6fMACbW2buoLgLogjIxIGCHAAOr/YEVpjANQaoRQDt9KFfJI4AA0hwgEA4BZAVZCUFWaKf22ykCGE4/HUxJEcBgUkVBISAMrPYHVpjCNASpRgAZAKwTQACtI+WCiREw2Zk7fbydh7eRFWQlBFmhndpvpwhgYgOLi+oigC4oEyNWAiby17Zgicz7WYsVBAys9gdWmMI0BKlGAK10oVwknwACSHuAQO8JmMiDXh0B9Pe1LCY5tPnaGW0PrmPGHi8Fpghg7/tpPtkDAQSQpgGB3hMwGVgRQBGf369mkkME0O8cIoCV9WG8B7AyXtGejQBGm1oq5oCAiTxoMe6bOsrKV7OZxENWkJXCpu+63biOhwBW1tkhgJXxivZsBDDa1FIxBwRMBrrJQ7dZ+2o2k3gIIAKIAO5+88fwDTJ8E4iDTj2lEAhgStmmrrYJuBYy1/FSmFmBKZtAcv2Cz48qaBkRQNs9eOLXQwATbwARVt9kZ26or2VBVpCVEGSFdmq/nSKAEQ5Wta4SAljrDBDfJgET+Qv5tSwMrPYHVpjCNASpRgBtjhRcKyOAANIQYiJgMphrfUN9LYtJ/XgGkGcAeQaQZwBL9etsAolp1OtDXRDAPsDjo94RMBEkBND8nXw8A2h/dgymMO3NjCMzgN4NN+EXCAEMP4fU4D8ETAUw1NeymNSPGUBmAJkBZAaQGUBGxrIEEMCyiDghIAImghTya1lM6ocAIoAIIAKIAAY0cNWqqAhgrcgTtxoEXAtS7PFYrmS5sjfLla7vixTaKUvA1RgxEr8mAph4A6hy9U125dp6JUsKgwADq30hgylMQ5Fc3gNY5QErtcsjgKll3F19TeTP5itZEED7AzlMYRqKHLkWedfxmAF0N3YlEwkBTCbVzitq0kFqoWy9kgVZQVaQleK3ucm9aPPZUdfxUrj3EUDnQ1j8ARHA+HOcX0OTWTlbS7Img4CWzdaO3BQGAROmNgdymCLVSLUfUo0ApjVWO6ktAugEsxdBTOTP5pKsiazY3JGLrCAryIofsmJy7/OHSmW71RFAL4bRuAqBAMaVz1K1MemUbS7JmsRjEKhsEICpfcmFKUxD+cOBTSDpjNdOaooAOsHsRRCTgQ4B9FvITHKIVPudQ2aq7QtnCkyZAfRiGI2rEAhgXPm0MQNo65k8ZMX+QAdTmIYwW0U7td9OEcB0xmpnNUUAnaGueSCTTtnmM3km8ZitYraq8MZw3W5cx0thtgqmCGDNBzwKUJ4AAlieUSxnuO6UXcdjYK3OoOM6j7HHo53STnszi8sMYCwjsUf1QAA9SkaVi8LAan/ggSlM9bZd1L42u3unP9RqdBfH3m5c1y8FqUYAjW4tTqqEAAJYCa2wz3XdKbuOl8IgANPwhZN2aj+HKTBFAMMef70sPQLoZVqqUijX8uA6XgqDAEztywNMYdqbJdlatBteA1OVoTHdiyKA6eTedYflOh4CaH8ghylMQ5Ej1/2N63jMAKYzVjurKQLoDHXRQCbfznFhwwfStXxZjwXdWF8vI5qay1bEdYflOh6ygqwgK8W7Adf3out4Kdz7CGDZIS6dE9rb2+XBBx+UdevWSX19vZxzzjny1a9+Vfr16ycrV66U+fPny+bNm2X48OEybdo0GTp0aFE4CGDt2oyJ/NUtXyCTG7aVlL8lbW1GD5+77pRdx0thEICpfcmFKUxD+cOBJeDajdfeRN66davMnDlTTjrpJDnxxBNlzZo18vDDD0tTU5MMHjxYZs2aJePGjZNRo0bJggULpKOjI5PAurq63eqAANYura4HntjjIYD2B3KYwjQUOUqhf0MAazdeexP5ww8/lGXLlskZZ5whe+21l3R1dcncuXNl/Pjxsm3bNlm4cGEmg4MGDRKdKdTZwObmZhkyZAgC2Mcs6lKsjeVYBlYGVgZWlit76o7aVywWmy9JT0GOUqgjAtjHATzGj7/77rvy6KOPysUXXyxvv/22LF26VFpaWjIB7OzslDlz5mQzgA0NDQhgHxqAifyZLscigAggAogAIoA9d8i8W3F3NghgHwbwGD+qy8H33nuvHH/88XLyySfLihUrEMAqJfof1/9XySvTYe2Kx/Vf5Eg1Uo1UI9WxSrXWCwGs0uAe4mV37NiRLe8OHDhQJk+enD3j1xcBXL9+vegPR3ECe91xm5EAnvrjnxghvH3ZwJLnVbIMZBIz9ngKM/Y6uq4fTCuTapP7EKYwLfxDxbTdjBw5UvSnr0e/7u7u7r5ehM/XjoCmb9GiRbJhwwaZMmXKzg0eq1ev5hnAXqal3K7cc9t+bCSAfB3UZ5iYAaxsoDNpNzCFaQiznLRT++2UGcBeDuyxfUzl75lnnpE33nhDLrnkkmwjSO7YtGmTzJgxQ8aOHSujR49mF7Bh8svJX313p5z1+18hgBV85ymDgP1BAKYwRQCLd8Ou7w3X8RBAw8E89tN0Y8ett94qGzdu3KWqxx13XLbZY9WqVdLa2ioqg7wH0Kw11OJmdh0z9ni1mHWEafhC5jqHtFP7bSYFpgig2VjOWRUQCP09gCY7c338lowUOiwGVvsDHUxhygwgM4AVDPFFT+UZwL4SjOTzIQugifyZvpaFgZWBlYE1zYGVe597P4R7nxnASKTLp2qELIA2X8vCIMAgEMIgQDulndJO0/xDBQH0yZwiKQsC+FkiGVgZWBlY0xxYufe590O49xHASKTLp2r4LIDldubafC0LgwCDQAiDAO2Udko7TfMPFQTQJ3OKpCy+CmA5+bP9WhYGVgZWBtY0B1bufe79EO59BDAS6fKpGr4KoOtO2XW8Wiw7u66j63gwtT+QwxSmociR6/7GdTwE0CdziqQsCCDPAOaaciVfPce3VtSm3dRi0HEdM/Z4SDVS3RupRgAjkS6fqoEA1mYgZxBgEOjNIOBajmintFPaqR+PRiCAPplTJGVBABFAZgB3vZkXefx1dwigfSGDKUxDkdzGxkYr5sGLoK1gDP8iCCACiAAigKV6MteCFHs8ZlXtC2cKTJkBDN+3vKtBJQJosjP3woYPRL+ho6djY329+PjVbK4HnRQ6LJjaH+hgCtMQZqtop/bbKQLonT6FXyBTATSRv7rlC2Ryw7aS8ufrV7PRYdnvsGAKU2TFj+fHXN+LruOl8Ac1Ahi+b3lXA1MBdH1Dxx4vhQ7LdQ5hal84YQrTECQ+hXaKAHqnT+EXCAHkGUCeAeQZQJ4B7JmA7dcjpSAr/PFXnT8c2AQSvnN5VQMEEAFEABFABBABvGn7qyXHJp93x6cg1cwAeqVOcRQGAUQAEUAEEAFEABFAEd8llxnAOLzLm1o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ZSqEli5cqXMnz9fNm/eLMOHD5dp06bJ0KFDi8ZEABFABBABRAARQAQQAayqmHDx6hPYtGmTzJo1S8aNGyejRo2SBQsWSEdHRyaBdXV1uxUAAUQAEUAEEAFEABFABLD6hkKEqhJYvXq1LFy4UJqammTQoEHS3t6ezQY2NzfLkCFDEMAe6P/37LdK5qV9xWKx2UFqMNcxY48HUxHa6We38aL2tdn/Tn+otWx/6/q+oJ3STnONspJ2qp9pbGws255NTujX3d3dbXIi54RFYMWKFbJ06VJpaWnJBLCzs1PmzJmTzQA2NDQggAhgjw3atjwwsNof6GAK097Ig+t24zpeClKNAIblYjUpLQL4H+yV/HVFh8XAysBavMtyfW/EHi8FWXGdwxSYIoA1UaqwgvZFAO+8807Rn2LHGf/1cEkQprNHyzZ8KMs+3FgWauzxFEDsdXRdP5iaS7zpfQhTmOb/YWTabrj3q9NufvjDH4r+9PVgCbivBD39fF+eAdxrr716rNVVd/2/kjU+Y9jHcsLjM0qe03n61+Wki75jRC72eAoh9jq6rh9MRWzfhzCFaa7D9rn/TqGdah332Wef7NGuvh4IYF8Jevp53QU8Y8YMGTt2rIwePdpoF/CGDRtE5a9///6e1opiQQACEIAABNIksH37dtm6dWv2WjcbBwJog6Kn11i1apW0traKymC59wB2dXV5WguKBQEIQAACEICAjVm/fIoIIG0KAhCAAAQgAAEIJEYAAUws4VQXAhCAAAQgAAEIIIC0AQhAAAIQgAAEIJAYAQQwsYRTXQhAAAIQgAAEIIAA0gYgAAEIQAACEIBAYgQQwMQSTnUhAAEIQAACEIAAAkgbgAAEIAABCEAAAokRQAATSzjVhQAEIAABCEAAAgggbQACEIAABCAAAQgkRgABTCzhVBcCEIAABCAAAQgggLQBCEAAAhCAAAQgkBgBBDCxhFNdCEAAAhCAAAQggADSBiAAAQhAAAIQgEBiBBDAxBJOdSEAAQhAAAIQgAACSBuAAAQgAAEIQAACiRFAABNLONWFAAQgAAEIQAACCCBtAAIQgAAEIAABCCRGAAFMLOFUFwIQgAAEIAABCCCAtAEIQAACEIAABCCQGAEEMLGEU10IQAACEIAABCCAANIGIAABCEAAAhCAQGIEEMDEEk51IQABCEAAAhCAAAJIG4AABCAAAQhAAAKJEfj/LBd9hY03LS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88" name="AutoShape 8" descr="data:image/png;base64,iVBORw0KGgoAAAANSUhEUgAAAoAAAAFoCAYAAADHMkpRAAAgAElEQVR4Xu2de5BUxdnwH1xAZCOLdxMRcYNJVFTiDWOpAYVgUWI+A0YN0WXXS7zFevNqVf5I1fvHmy9VSRlNJVHjBcELoLKiJupGw0UUKxowKRXJZzCImsW4IsiiwCqQ/eo5ZsgwzM707Pb09OV3qrYS2TPn6f49fbp/2336TL/u7u5u4YAABCAAAQhAAAIQSIZAPwQwmVxTUQhAAAIQgAAEIJARQABpCBCAAAQgAAEIQCAxAghgYgmnuhCAAAQgAAEIQAABpA1AAAIQgAAEIACBxAgggIklnOpCAAIQgAAEIAABBJA2AAEIQAACEIAABBIjgAAmlnCqCwEIQAACEIAABBBA2gAEIAABCEAAAhBIjAACmFjCqS4EIAABCEAAAhBAAGkDEIAABCAAAQhAIDECCGBiCae6EIAABCAAAQhAAAGkDUAAAhCAAAQgAIHECCCAiSWc6kIAAhCAAAQgAAEEkDYAAQhAAAIQgAAEEiOAACaWcKoLAQhAAAIQgAAEEEDaAAQgAAEIQAACEEiMAAKYWMKpLgQgAAEIQAACEEAAaQMQgAAEIAABCEAgMQIIYGIJp7oQgAAEIAABCEAAAaQNQCAAAnPmzJFXXnlFBg0aJJdddpkMHz58Z6lffvllmTdvnmzfvl369+8v3/72t2X06NG71Grjxo3ym9/8Rj788EMZPHiwXHHFFfKFL3xht5rn4uT/Qq+53377yWmnnSbHH3+8DBgwYJfPLVy4UP7whz9k/3bxxRfLMccck/3/YtcqDPiNb3xDxo8fn/1zV1eXzJw5U9566y2pq6vLrnXUUUcZZWfFihVy//33Z+fmXzP34XK/z533zjvvyIwZM7KyHHfccTJt2rSSjHL17ezslFtvvVWU84gRI6SlpSXLVe7o6ff5jErVedu2bTJr1iz5+9//nl0yvx2Uq1up33d0dMiiRYvkb3/7m2zdulX69esnQ4cOla997WvZz5577rlbbvT311xzjTQ0NOysX37uiv3eKImcBAEIOCWAADrFTTAI9I5ATwK4fv16ueuuu2TDhg3Z4D1hwgQ566yzsv+ff/z5z3/OJLG7uzv753POOUfOOOOMknJTrKSHHHKINDU1ZZKQO2wJ4Jo1a+Tuu++WTz/9NLv0ySefLFOmTNmtLsXK1RcJyr9eLQWwVJ3fffddufPOO2XLli1WBFDbwdKlS+Wpp57K/nAodhx44IGZyO677767yDkC2Lt7mE9BwDcCCKBvGaE8EChCoJgA6ozNvffeK2+++Wb2iRNOOEGmTp2azZ7lHzp7dM8998gbb7yx85+HDRsml19+uey11167nJuLo7N848aNy2b+Pv74Y/nTn/4k77//fnZuY2NjJoG5z5YTwPxrFVbt85//vBx88MHZP8+fPz+Lkzt0hunKK6/MylDuiEUA99lnH7nqqqt2EWytez5j/e++zgDmC6XO8Grb0byqDP7xj3+UtWvXZshHjRqVzYJqG8rNziKA5Vojv4dAGAQQwDDyRCkTJ1AogDoT9/DDD4vO7BWTsnxc+YO9SpuKo0qZzu588YtfLCqAhUvNKgCtra2iy8165M8glhPAYsvWhenctGmT3HHHHbJu3bqsbP/6179kx44dcv7558tJJ51UNvuhC6BKmNZZZ+Z0CV+FLHdovnSWt729fee/9VUA83np0v7kyZN3zrTm5yIne7oUjACWbYacAIGgCCCAQaWLwqZKoFAAdany8ccfz4RBZ8h0Nk+X6oodbW1tsmTJkkysJk6cKIsXL86WEostsZZ61jB/eTT/OTcbApi/RK1l/Mtf/pLJ4MiRI6W5uXm35w4L6xm6ANbX14v+6CxrbtYtN5ObWxrXXB966KHZjG9fBXDlypVy3333Ze1HnyfVPwb02VA99N+0fehs4B577JGVS5flEcBUex/qHSsBBDDWzFKvqAjki5lumshJnM4cXXTRRTs3XhRWOn/2KPf8nj4LqJsJii03lhJAlQKdidLlwSFDhmTLs/vvv/8uy5PFNoGUmwHUmT6N+9prr2XX/d73vifPPvusLFu2rOiml2KJDV0AdaZtzJgx2WaavffeeydbresTTzwhzz33nOiy/eGHH549u9dXAfzoo4+yGdfcsr5eTzcOnXrqqaLP/qn45R/lNnmU+31UNyOVgUAkBBDASBJJNeImkBMz3dyhP7pcqIfOCF166aU7Z28KKfz1r3/NdseqZKlg6KYKlQmVCr1O4XJjKQHMH+TzBaTcDGBPmcnNIuoGltwGhyOOOEKmT5+ePa+YK/fYsWNl0qRJJRNcDQE0aVG2dgGrAF544YXywAMPiO4YPvfcc7Nd1/r85e23356Jmu5u1kMlsa8CqNd57733MsY605p/fO5zn5Ovf/3rmQzmdnyXE7xyvzdhyTkQgIBbAgigW95Eg0CvCJR6pYru/NVZwcKdv7qUpxsrdCZNlxN148ZXvvIVyV/KLVxirYUAavlUSPXIiU/+a2sOOOCAbFZQZwd7OkIXwMKZz1xeciKsz+Dpq3teeOGFbKOMDQFUlvqHgT7Xqa+C0R3luV3i+rv8Hd/lBK/c73vV6PkQBCBQVQIIYFXxcnEI2CGQL4AqerocqDM3OvCqDOgzXDqjln/ogK6zRzqjpMt6umSrszv5g3XhOwGrsQTc0y5gLYu+i1Bf/aIbHPRZMxU93RWsIqKzYSonJu8ErIYAHnbYYdksWOGhu2Tffvvt7J9tzQDmhE5n/HRWToVPn+vUpXBlkJsZ1eX7wvdB2qr75s2bs01F+ryolkMPdgHbuX+5CgR8JIAA+pgVygSBAgL5Aqg7RHUp9+mnn84EQQ+VFZXA/Ne6LF++PNu5W+7IX2J1vQlk9erV2eYC3WVc6ijcGFF4br4E6cuqdTk1/8hnUexF0blzbbwHUDfjXH311bvMWH7wwQeZjOsO2/wNNIW89bO5JV+t8z/+8Y9M4HO7oYvlp9K66+t9dCOJSp7Ktc425jaAKAf9w0KfD9SyFtsFrG1M5VT/CMkd+c+H8iLocnccv4eAHwQQQD/yQCkgUJJAsYFfZ2z0Wyty72zLXwou/OaIUhfXpT4d0FUCehLAarwGJn+Julz68zedFDs3X9y0PvptKTqjqIcuc86ePVt056sepV4t01sBzJ9VHThwYPYco4pV7tBlbl2O1zrrt5vozKHKVzHeuV3buhFDz8/VXXd7Fzu/0rqrIOssoz4fWmx2tZjMaRlyM7I6A61/gOgu8tyhm4r0XZO6Wzi/PZXLK7+HAARqRwABrB17IkPAmEBPYvb6669nr/PQV3bkLwXnv/tPZ2TOPPPMnV/rpUF1E8nzzz+fyWO+BFTjRdA97QLOf9+cnqPfYFL4nJ++Dka/pkyPnr69RH+XL2D637qMrF9lpjKm4qc/uVfm6LN0ugO6nEhW8lVweq38zTAq0xpfl951s4U+u6dlVNYXXHDBzq/qK5bXwm9E0d25utNbxavY+b2pu84aqtDl2o2WVZlpu9Al51WrVmW88l8Yrv/+0EMPZUKty/oqkvryaM2j7kzW/9Wj1AyrcYPnRAhAoOoEEMCqIyYABPpOoCcB1EH60UcflRdffDELklsKfuaZZ7JnufTQr3xTeSo8cruB9d9zkjF37tzsGbOejt58FVxPApj/7r/8WbH82Pm7mIt9x27+ufococqwbiApdmg5dNezLq32dPR2BlCvp6/cUUHSMhc7VOBUtPSly7l3/BXLa/7sbeEMXU/toNK6q+jpq4RUWnM7ygvLrBKr72DUNqWHip++e1JlNn+zSP7nNI8quIXfMNP3O4ArQAACtgkggLaJcj0IVIFAqWfzCt/ppq/w0Bmcf/7zn9kMmL4mRt8fV3jkP5eW+9o1/W7YQgHUdw3q7NDpp58uxx577G5fNVfuNTDFBFBlQr/GTmcwi72OJlfW/OXIUnXJna+zYSo2WgcVQRUVXQr+8pe/nL0Eu6eZv9zn+yKAeg2VqVdffTV71Y7O/OkMm86W6VfenX322dk3r+Tv1u4przk5z9+8o9cvt0u70rp3dHRkO4B1t7E+UqCHvofwyCOPzGZkC3kpT31uU+PoRhiVVW0fujytzxbqHxKF7xCswu3AJSEAAQsEEEALELkEBCAAAQhAAAIQCIkAAhhStigrBCAAAQhAAAIQsEAAAbQAkUtAAAIQgAAEIACBkAgggCFli7JCAAIQgAAEIAABCwQQQAsQuQQEIAABCEAAAhAIiQACGFK2KCsEIAABCEAAAhCwQAABtACRS0AAAhCAAAQgAIGQCCCAIWWLskIAAhCAAAQgAAELBBBACxC5BAQgAAEIQAACEAiJAAIYUrYoKwQgAAEIQAACELBAAAG0AJFLQAACEIAABCAAgZAIIIAhZYuyQgACEIAABCAAAQsEEEALELkEBCAAAQhAAAIQCIkAAhhStigrBCAAAQhAAAIQsEAAAbQAkUtAAAIQgAAEIACBkAgggCFli7JCAAIQgAAEIAABCwSsCeC1t70o7R9sMSrSsP0Hyy1Xn2J0rslJ3d3d8tRTT0m/fv1E/78eZ599dvbfHBCAAAQgAAEIQAACuxKwJoD/538XV8T2sf85s6Lzy528bds2ue2226ShoUEuvvhiqaurK/eRKH6/ceNGmTNnjrzzzjtSX18vU6ZMkaOPPjqr28qVK2X+/PmyefNmGT58uEybNk2GDh0aRb2pBAQgAAEIQAACvScQjQD2HkG4n9TZThW87du3Z+KnEvjYY4/J9OnTZcCAATJr1iwZN26cjBo1ShYsWCAdHR2ZBKYix+FmlpJDAAIQgAAEqkvAWwF866235P7775dBgwZlgjN16lR58skn5aqrrpI999xTXn75ZWlra5Prr79eBg4cKC+88ILcddddsmXLlkx6mpqaMuFpbW2VAw88MDv3gAMOkBtuuEFGjBghOmP46KOPym9/+9vs8xdccIFMmDAhKDnq6uqSmTNnyumnny7HHHOM6H/PnTtXxo8fn9Vv4cKFGQdl2N7enslic3OzDBkypLqtiqtDAAIQgAAEIOA1Aa8F8Oabb5bLL788m8F6++23s9mtYgKocqMidO2118r++++fieO+++4ro0ePlp/+9Kdy6aWXygknnCBPPPGErF27Vq644gp5+umn5ZVXXpHrrrtOPvnkE7nllltk4sSJMmbMGK8TVlg4FdtNmzbtnAH8/e9/n0mfCvTSpUulpaUlE8DOzs5sqVhnAHWZnAMCEIAABCAAgXQJeC2A+cKnQtOTAOryps5+6SyhHjr7pbOGOgNY7DPXXHNN9rzgN7/5TTnqqKOyz+gM4ksvvSRXX311ULOAH3/8sdx9992Z2Pbv31++853vZMK8YsUKBDDd+5qaQwACEIAABEoSiEIA7733Xhk2bJhMmjRpl8r2JI2XXXaZ/PKXv8xmF3U5WI/8JWVdYg7h2LFjR7bke/DBB8tZZ50l7777rjzyyCNy/vnnywcffFCRAKpIvv/++1m1169fn/1wQAACEIAABCDgF4GRI0eK/vT1CEoAVW50hk6XNPOFbdGiRdmzf5XMAN5xxx1y3nnnyRFHHBHsDKAu6+pyt8766ZK3HrrMe+yxx8rgwYMregYwXwD72qj4PAQgAAEIQAAC1SHQ2Nho5cLBCOC6devkxhtvlCuvvFIOPfTQTHzee++9bBNI4TOAuvFjjz32kFNOOaXHZWOVxtCfAdy6davMmDEjEz7dCKIzeLNnz86Wtg866KDsd2PHjs2ehSy3CxgBtHI/cREIQAACEIBAVQkkJ4D6yhOVGF3u1V27Knc666czgqV2Aff03KAKYui7gLWF6XOO8+bNyyRYl651J/Npp52WvQR71apV2S5o3SRS7j2ACGBV71cuDgEIQAACELBCIHoBtEKJixgTQACNUXEiBCAAAQhAoGYEvBPAWn4VXM2yEFFgBDCiZFIVCEAAAhCIloB3Ahgt6UQqhgAmkmiqCQEIQAACQRNAAINOn3+FRwD9ywklggAEIAABCBQSQABpE1YJIIBWcXIxCEAAAhCAQFUIIIBVwZruRRHAdHNPzSEAAQhAIBwCCGA4uQqipAhgEGmikBCAAAQgkDgBBDDxBmC7+gigbaJcDwIQgAAEIGCfAAJon2nSV0QAk04/lYcABCAAgUAIIICBJCqUYiKAoWSKckIAAhCAQMoEEMCUs1+FuiOAVYDKJSEAAQhAAAKWCSCAloGmfjkEMPUWQP0hAAEIQCAEAt4J4PLvXy1b2tuN2A0eNkxO+vVtRueanPTJJ59kp+25554mp1s7Z+vWrdK/f38ZMGCAtWvW6kIIYK3IExcCEIAABCBgTsA7AXz2vHPNSy8iX3/0dxWdX+rke+65R+rr6+X888+3ds3che688045+eSTZfTo0btcW6XzlltukVNOOUVOPPFEuemmm2TSpEm7nWe9QFW6IAJYJbBcFgIQgAAEIGCRAAJoEWapS/UkgPmfURlEAB0lhDAQgAAEIACBhAlEL4BvvfWWPPDAA7L33nvL0qVL5ZBDDpHp06fLU089JS+99JJ86Utfkh/84Aey3377SVtbW9YUdAZOZWzOnDny9NNPy+DBg+WSSy6RsWPHyiuvvCKPP/64dHd3y8EHHyyXX365vPrqq3L77bfLhg0b5IwzzpDvfve70tDQIDNnzsw+e+GFF4oK4KBBg2TZsmWybt06mTJlSvZTV1eX/e7oo4+WefPmydq1a7MytLS0ZOUI7WAGMLSMUV4IQAACEEiRQBICePPNN8u1114rI0eOlEceeUSefPJJ+dGPfiSHH364zJo1KxMzlbZ8AXzssceko6Mjk8XOzk759a9/nf3/jz76KPvMDTfcIIceeqioYP7qV7+Sq6++Wg477DD53e9+J++//75cccUVsn379qxN6TOFKnnr16+X6667TjZv3iw///nPMwEcM2ZM9jtdHj7yyCOZAUzxLqTOEIAABCAAAccEkhBAlbmrrroqE7GXX345E73rr79+53/rrJwKW04AzzzzzEzqzjvvPDniiCOylOQ2aqxcuTKbxdPz9XjiiSdk48aNmUDqobN7Kovf//735YADDtiZzsIlYI313nvvZTN9CKDjVk84CEAAAhCAgGcElr25RZav2dpjqeq7O2X6+EZrpUYAX355p9DlBPDUU0+VG2+8MVveHTFixC6wVSDzBVDlbdiwYTuXa1UGi322UADzr4MAWmvPXAgCEIAABCAQHAET+WtbsETm/azFWt0QwCICeNZZZ2U7c88991yjGcCuri6ZOnVqRTOAOnOoS8XMAFpry1wIAhCAAAQgECSB/579Vslyt69YnP0eAczDVO41MPqMXqVLwLr5Iv8ZQH3u79Zbb802c+hScP4MYG+fAdTnEvV1MyeccMIuS8C/+MUvZMKECdm/h3iwCSTErFFmCEAAAhCoJQEEUERsvwewtwJYahdwvgDqbuBSu4B197GKni7z6o5f3Xmsu4ULdwHn3hH47LPPym233ZbNDE6cOLGW7bFXsRHAXmHjQxCAAAQgkDABBLAKAphwe6pJ1RHAmmAnKAQgAAEIBEwAARSRWn4VXMBtx5uiI4DepIKCQAACEIBAIAQQwEASRTF7JoAA0jogAAEIQAAClRFAACvjxdkeEkAAPUwKRYIABCAAAa8JIIBep4fCmRBAAE0ocQ4EIAABCEDgPwQQQFpD8AQQwOBTSAUgAAEIQMAxAQTQMXDC2SeAANpnyhUhAAEIQCBuAghg3PlNonYIYBJpppIQgAAEIGCRAAJoESaXqg0BBLA23IkKAQhAAALhEkAAw80dJf83AQSQpgABCEAAAhCojAACWBkvzvaQAALoYVIoEgQgAAEIeE0AAfQ6PRTOhAACaEKJcyAAAQhAAAL/IYAA0hqCJ4AABp9CKgABCEAAAiKy7M0tsnzN1h5Z1Hd3yvTxjVZYIYBWMHKRWhJAAGtJn9gQgAAEIGCDgIn8tS1YIvN+1mIjnCCAVjBykVoSQABrSZ/YEIAABCBgg4BrIXMdTxk1NtqZvezX3d3dbQM61wibAAIYdv4oPQQgAAEIiPMZOQSQVhc8AQQw+BRSAQhAAALJE3AtZK7jMQOYfBO3DwABtM+UK0IAAhCAgFsCroXMdTwE0G17SiIaAphEmqkkBCAAgagJuBYy1/EQwKibb20qhwDWhjtRIQABCEDAHgHXQuY6HgJor61wpX8TQABpChCAAAQgEDoB10LmOh4CGHoL9bD8CKCHSaFIEIAABCBQEQHXQuY6HgJYUXPgZBMCCKAJJc6BAAQgAIFKCJi8mNnWt3JouVwLmet4CGAlrY9zjQgggEaYOAkCEIAABAwJmMifzW/lQAANE/Pv03gRdGW8oj0bAYw2tVQMAhCAQE0I1GJ2zHVM1/GYAaxJU447KAIYd36pHQQgAAHXBGohR65juo6HALpuxQnEQwATSDJVhAAEIOCQQC3kyHVM1/EQQIcNOJVQCGAqmaaeEIAABNwQqIUcuY7pOh4C6KbtJhUFAUwq3VQWAhCAQNUJ1EKOXMd0HQ8BrHqzTS8AAphezqkxBCAAgWoSqIUcmca8b+oo6Vq+rMfqb6yvlxFNzWXxmMab97OWstcyPaGxsdH01JLnsQvYCsbwL4IAhp9DagABCEDAJwK1kCOTmJOHbpPJDdtKyt+StjaZ/lBrWZwm8fQiCGBZlJxQKwIIYK3IExcCEIBAnARqIUcmMW/a/mpJ4Iva12a/RwDjbJfUqoAAAkiTgAAEIAABmwRMZMz27JhJTATwsyyzBGyztQd8LQQw4ORRdAhAAAKGBEy+ncPWV7OZyFgqAmjrmUPlxTOAho2d08wIIIBmnDgLAhCAQKgETOTP5lezIYAi7SsWi81nDhHAUO8+j8uNAHqcHIoGAQhAwAIB10LmOp4iMonpegnYZjwE0MKNwCV2JYAA0iIgAAEIxE3ARI5sLsm6jocAVtZ+eQawMl7Rno0ARptaKgYBCEAgI+BayFzHM62jzRk5kzrajMcMIDfzLgTWr18vjz32mKxevVouuugiOeaYY7Lfr1y5UubPny+bN2+W4cOHy7Rp02To0KFF6SGANCoIQAACcRMwkRVmAEVsvwYGAYz7vqpZ7TZs2CCzZs2SMWPGZD8DBgzIyrJp06bs38eNGyejRo2SBQsWSEdHRyaBdXV1u5UXAaxZCgkMAQhAwAkBBPCzTRk2hcyEqc14zAA6uVXCCLJw4UL55JNPZNKkSdKvX7+dhdbZQP1dU1OTDBo0SNrb27PZwObmZhkyZAgCGEZ6KSUEIAABawRMZKUWM4A2X5FiUkebQuY6HgJo7XYI+0Lbtm2TOXPmSHd3t6xZs0Z27NghZ599tpx22mny2muvydKlS6WlpSUTwM7OzuxcnQFsaGhAAMNOPaWHAAQgUDEBE1lxLYC2X5FiUkcE8LOmwyaQim8hfz7Q1dUlM2fOlH322Ue+9a1vZZI3e/ZsOe+880SXdBFAf3JFSSAAAQjUmoCJHLkWQJsypmU3qaPNmK7jMQNY67vIk/gqgHPnzpXx48dnmzz0ePDBB2X//feXgw46qNcCqJtK9IcDAhCAAATiIXD7soElK6PPx+nxfy89zUqlTeKZytipP/6JUZlcx3QdTyGMHDky++nrwQxgXwnW8POffvqp3HPPPdmS71FHHbVTAFX+VAh5BrCGySE0BCAAAc8ImMxWMQPILmDPmi3F6YnA888/nz3vd8kll2Q7f3VGUJeA99tvP5kxY4aMHTtWRo8ezS5gmhAEIACBxAkggOwCzr8FmAEMvEPQjR9tbW3ywgsvSP/+/WXChAnZjKDuCF61apW0trZmYsh7AANPNMWHAAQg0EcCCCACiAD28SaK8eO8BzDGrFInCEDAdwLL3twiy9ds7bGY9d2dMn18o5VqIIAIIAJo5VaK6yIIYFz5pDYQgID/BEzkr23BEpn3sxYrlUEAEUAE0MqtFNdFEMC48kltIAAB/wn4KGRKzaVwmu4Cnv5Qq1FCTZjajOk6nkJobLQzI8wzgEZNKv6TEMD4c0wNIQABvwiYyINrIdN4tr6Zw6R+NmVMy+46put4CKBf93AUpUEAo0gjlYAABAIiYCIPrgXQ5jdzmNQPAazstTMIYEA3eChFRQBDyRTlhAAEYiFgIkiuBdCmkJnUz2Y8ZgAruzNYAq6MV7RnI4DRppaKQQACnhIwESQEcG2WPZ4B/E8j5hlAT2/oUIuFAIaaOcoNAQiESgABXCzMALIEHOr9G025EcBoUklFIACBQAgggAigNtVF7ZXNcjIDGMgNHkoxEcBQMkU5IQCBWAgggAggAhjL3RxwPRDAgJNH0SEAASsETF7MbOtbObTACCACiABauXW5SF8IIIB9ocdnIQCB0AmYyJ/Nb+VAAO1/K4cpU5vPHZpIvM14WkeWgEPvbTwrPwLoWUIoDgQg4JSAyUCuBbL1LRmmsmIzpkkdbcqK63imTEOvIwLotGuIPxgCGH+OqSEEINAzARNZsSljprJiM6ZJHUOXoxTqiADSk1klgABaxcnFIACBwAiYiINNGUMAWQLO3SLsAg6ss4ituAhgbBmlPhCAQCUEEED7QmbC1OaMo6lU24xZizoyA1jJnc25ZQkggGURcQIEIBAxAZOBnBnAyt5ZZ8LUpowhgJXdoHwVXGW8oj0bAYw2tVQMAsESMNmZa+u1LCayUisBvG/qKOlavqzHPG6sr5cRTc1l82xSR5tC5joeAli2CexyAgJYGa9oz0YAo00tFYNAkARM5M/ma1lMZKUWAjh56DaZ3LCtpPwtaWsz+q5ckzoigP7PcrIEHGSX5m+hEUB/c0PJIJAiARNZsSlkruOlMFtlwtSmcKbAVOuIAKbYI1axzghgFeFyaQhAoGICJvKAAPo9W2WSQwSwshwigBV3JXygHAEEsBwhfg8BCLgkYCIPCGBl8mDC1KaQuY7HDGBldyjPAFbGK3/y4OoAABt1SURBVNqzEcBoU0vFIBAkARN5QAARwMLGbdJuQpdcloCD7NL8LTQC6G9uKBkEUiRgMpAjgAggAtj73oEZwN6zi+qTCGBU6aQyEKgKAZOduaG+lsW1cKawXGnC1OZsXApMtY7MAFale0v3oghgurmn5hAwIWAifyG/lsVEVmzOOKYgKyZMEcDKZnERQJPeinMqIoAAVoSLkyGQHAGTwdymIMUeDwG0/9VzKTBFAJPreqtfYQSw+oyJAIGQCcQuZK7rl4KsmDBlBpAZwJD7xSjKjgBGkUYqAYGqETAZzJkBrAy/CVObghR7vBSkmhnAyu4xzjYggAAaQOIUCCRMwEQeEMDKGogJUwRwbQZ1+kOtRnBjZ4oAGjUDTqqEAAJYCS3OhUB6BEwGVgSwsnZhwhQBRAALWxW7gCu7zzi7DAEEkCYCAQiUImAiKykI4H1TR0nX8mU9otpYXy8jmpqNGpMJUwQQAUQAjW4nTuotAQSwt+T4HATSIGAiK7EL4OSh22Ryw7aS8rekrY3lyn8TMmkzNgVXw7qO6Tqe1pEZwDT6XGe1RACdoSYQBIIkYDLQxS6AyEplO1ZN2gxMK2OKAAbZffpdaATQ7/xQOgjUmoDJYI4AslyZ305N2gwCiADWum9LPj4CmHwTAAAEShIwGcwRQAQQAdz1NmpfsVhsSy5LwHTWVgkggFZxcjEIREcAAbQ/kJswtSkPscfTmy6FOiKA0XWvta0QAlhb/kSHgO8ETAZWZgCZAWQGkBlA3/syyldAAAGkSUAAAqUI+CqAtl7LYlI/m7NxKcxWwbQ633fMDCB9tVUCCKBVnFwMAtERMBnMXc8A2nwti0n9EMDKNizAFAGMriOMsUIIYIxZpU4QsEfAZDB3LYA2hcykfjbjMQNYHTlynUfX8bTdMANor1/jSiKCANIMIAABG0vAoS7J1mIgdx0z9ngpSDUCSD9tnQACaB0pF4RAVARM5CHkJVmT+jEDyBJw4U1di3bDDGBUXWvtK4MA1j4HlAACPhNwPdDFHi+F2SrXOUyBKTOAPveSgZYNAQw0cRQbAo4IuB7MY4+Xgqy4zmEKTBFARx1eSmEQwJSyTV0hUDkB14N57PFSkBXXOUyBKQJYed/FJ8oQQABpIhCAQCkCrgfz2OOlICuuc5gCUwSQfto6AQTQOlIuCIGoCLgezGOPl4KsuM5hCkwRwKi6VT8qgwD6kQdKAQFfCbgezGOPl4KsuM5hCkwRQF97yIDLhQAGnDyKDgEHBFwP5rHHS0FWXOcwBaYIoIPOLrUQCGBqGae+EKiMgOvBPPZ4KciK6xymwBQBrKzf4mwDAgigASROgUDCBFwP5rHHS0FWXOcwBaYIYMKdcLWqjgBWiyzXhUAcBFwP5rHHS0FWXOcwBaYIYBz9qVe1QAC9SgeFgYB3BFwP5rHHS0FWXOcwBaYIoHddY/gFQgDDzyE1gEA1CbgezGOPl4KsuM5hCkwRwGr2coleGwFMNPFUGwKGBFwP5rHHS0FWXOcwBaYIoGGHxWnmBBBAc1acCYEUCbgezGOPl4KsuM5hCkwRwBR73yrXGQGsMmAuD4HACbgezGOPl4KsuM5hCkwRwMA7Uh+LjwD6mBXKBAF/CLgezGOPl4KsuM5hCkwRQH/6xGhKggBGk0oqAoGqEHA9mMceLwVZcZ3DFJgigFXp3sK+6NatW2XmzJkydOhQmTZtWlaZlStXyvz582Xz5s0yfPjw7N/198UOBDDs/FN6CFSbgOvBPPZ4KciK6xymwBQBrHZPF+D1n3/+eWlra5Ojjz46E71NmzbJrFmzZNy4cTJq1ChZsGCBdHR0ZL+rq6vbrYYIYIBJp8gQcEjA9WAee7wUZMV1DlNgigA67PRCCLVu3Tp55JFHZN9995VPP/00k7zVq1fLwoULpampSQYNGiTt7e3ZbGBzc7MMGTIEAQwhsZQRAh4RcD2Yxx4vBVlxncMUmCKAHnWKtS7Kjh075OGHH5bDDz88m/XLzfKtWLFCli5dKi0tLZkAdnZ2ypw5czI5bGhoQABrnTjiQyAwAq4H89jjpSArrnOYAlMEMLCOs5rFff311+XFF1/MxO7ZZ59FAKsJm2tDIGECrgfz2OOlICuuc5gCUwQw4U44v+q6uWP27NkyceJEGTFiRLbka2MGcP369aI/HBCAAARyBG5fNrAkjPYVi+Wm7a+WPGdR+9rs96f++CdlwcYeTwHEXkfX9UuBqdZx5MiR2U9fj37d3d3dfb0In68NAd3le99990lhClUGdfPHc889xzOAtUkNUSEQHQHXszmxx0thtsp1DlNgygxgdF2rnQrlzwDq84AzZsyQsWPHyujRo9kFbAcxV4FAsgRcD+axx0tBVlznMAWmCGCyXXDpiucLoJ65atUqaW1tzTaH8B5AGg0EINAXAq4H89jjpSArrnOYAlMEsC+9GJ8tSoD3ANIwIACBUgRcD+axx0tBVlznMAWmCCD9tHUCCKB1pFwQAlERcD2Yxx4vBVlxncMUmCKAUXWrflQGAfQjD5QCAr4ScD2Yxx4vBVlxncMUmCKAvvaQAZcLAQw4eRQdAg4IuB7MY4+Xgqy4zmEKTBFAB51daiEQwNQyTn0hUBkB14N57PFSkBXXOUyBKQJYWb/F2QYEEEADSJwCgYQJuB7MY4+Xgqy4zmEKTBHAhDvhalUdAawWWa4LgTgIuB7MY4+Xgqy4zmEKTBHAOPpTr2qBAHqVDgoDAe8IuB7MY4+Xgqy4zmEKTBFA77rG8AuEAIafQ2oAgWoScD2Yxx4vBVlxncMUmCKA1ezlEr02Apho4qk2BAwJuB7MY4+Xgqy4zmEKTBFAww6L08wJIIDmrDgTAikScD2Yxx4vBVlxncMUmCKAKfa+Va4zAlhlwFweAoETcD2Yxx4vBVlxncMUmCKAgXekPhYfAfQxK5QJAv4QcD2Yxx4vBVlxncMUmCKA/vSJ0ZQEAYwmlVQEAlUh4Howjz1eCrLiOocpMEUAq9K9pX1RBDDt/FN7CJQj4Howjz1eCrLiOocpMEUAy/VU/L5iAghgxcj4AASSIuB6MI89Xgqy4jqHKTBFAJPqdt1UFgF0w5koEAiVgOvBPPZ4KciK6xymwBQBDLUH9bjcCKDHyaFoEPCAgOvBPPZ4KciK6xymwBQB9KAzjK0ICGBsGaU+ELBLwPVgHnu8FGTFdQ5TYIoA2u3XuJqIIIA0AwhAoBQB14N57PFSkBXXOUyBKQJIP22dAAJoHSkXhEBUBFwP5rHHS0FWXOcwBaYIYFTdqh+VQQD9yAOlgICvBFwP5rHHS0FWXOcwBaYIoK89ZMDlQgADTh5Fh4ADAq4H89jjpSArrnOYAlME0EFnl1oIBDC1jFNfCFRGwPVgHnu8FGTFdQ5TYIoAVtZvcbYBAQTQABKnQMAjAsve3CLL12ztsUT13Z1yYcMH0rV8WY/nbKyvlxFNzUa1cj2Yxx4vBVlxncMUmCKARt0VJ1VCAAGshBbnQqC2BEzkr275ApncsK2k/C1pa5PpD7UaVcb1YB57vBRkxXUOU2CKABp1V5xUCQEEsBJanAuB2hJgYBVpX7FYbtr+aslELGpfm/3eRHJhCtNcY/K93TQ2NlrpgPp1d3d3W7kSFwmaAAIYdPoofGIEkBVkJQRZoZ3ab6fMACbW2buoLgLogjIxIGCHAAOr/YEVpjANQaoRQDt9KFfJI4AA0hwgEA4BZAVZCUFWaKf22ykCGE4/HUxJEcBgUkVBISAMrPYHVpjCNASpRgAZAKwTQACtI+WCiREw2Zk7fbydh7eRFWQlBFmhndpvpwhgYgOLi+oigC4oEyNWAiby17Zgicz7WYsVBAys9gdWmMI0BKlGAK10oVwknwACSHuAQO8JmMiDXh0B9Pe1LCY5tPnaGW0PrmPGHi8Fpghg7/tpPtkDAQSQpgGB3hMwGVgRQBGf369mkkME0O8cIoCV9WG8B7AyXtGejQBGm1oq5oCAiTxoMe6bOsrKV7OZxENWkJXCpu+63biOhwBW1tkhgJXxivZsBDDa1FIxBwRMBrrJQ7dZ+2o2k3gIIAKIAO5+88fwDTJ8E4iDTj2lEAhgStmmrrYJuBYy1/FSmFmBKZtAcv2Cz48qaBkRQNs9eOLXQwATbwARVt9kZ26or2VBVpCVEGSFdmq/nSKAEQ5Wta4SAljrDBDfJgET+Qv5tSwMrPYHVpjCNASpRgBtjhRcKyOAANIQYiJgMphrfUN9LYtJ/XgGkGcAeQaQZwBL9etsAolp1OtDXRDAPsDjo94RMBEkBND8nXw8A2h/dgymMO3NjCMzgN4NN+EXCAEMP4fU4D8ETAUw1NeymNSPGUBmAJkBZAaQGUBGxrIEEMCyiDghIAImghTya1lM6ocAIoAIIAKIAAY0cNWqqAhgrcgTtxoEXAtS7PFYrmS5sjfLla7vixTaKUvA1RgxEr8mAph4A6hy9U125dp6JUsKgwADq30hgylMQ5Fc3gNY5QErtcsjgKll3F19TeTP5itZEED7AzlMYRqKHLkWedfxmAF0N3YlEwkBTCbVzitq0kFqoWy9kgVZQVaQleK3ucm9aPPZUdfxUrj3EUDnQ1j8ARHA+HOcX0OTWTlbS7Img4CWzdaO3BQGAROmNgdymCLVSLUfUo0ApjVWO6ktAugEsxdBTOTP5pKsiazY3JGLrCAryIofsmJy7/OHSmW71RFAL4bRuAqBAMaVz1K1MemUbS7JmsRjEKhsEICpfcmFKUxD+cOBTSDpjNdOaooAOsHsRRCTgQ4B9FvITHKIVPudQ2aq7QtnCkyZAfRiGI2rEAhgXPm0MQNo65k8ZMX+QAdTmIYwW0U7td9OEcB0xmpnNUUAnaGueSCTTtnmM3km8ZitYraq8MZw3W5cx0thtgqmCGDNBzwKUJ4AAlieUSxnuO6UXcdjYK3OoOM6j7HHo53STnszi8sMYCwjsUf1QAA9SkaVi8LAan/ggSlM9bZd1L42u3unP9RqdBfH3m5c1y8FqUYAjW4tTqqEAAJYCa2wz3XdKbuOl8IgANPwhZN2aj+HKTBFAMMef70sPQLoZVqqUijX8uA6XgqDAEztywNMYdqbJdlatBteA1OVoTHdiyKA6eTedYflOh4CaH8ghylMQ5Ej1/2N63jMAKYzVjurKQLoDHXRQCbfznFhwwfStXxZjwXdWF8vI5qay1bEdYflOh6ygqwgK8W7Adf3out4Kdz7CGDZIS6dE9rb2+XBBx+UdevWSX19vZxzzjny1a9+Vfr16ycrV66U+fPny+bNm2X48OEybdo0GTp0aFE4CGDt2oyJ/NUtXyCTG7aVlL8lbW1GD5+77pRdx0thEICpfcmFKUxD+cOBJeDajdfeRN66davMnDlTTjrpJDnxxBNlzZo18vDDD0tTU5MMHjxYZs2aJePGjZNRo0bJggULpKOjI5PAurq63eqAANYura4HntjjIYD2B3KYwjQUOUqhf0MAazdeexP5ww8/lGXLlskZZ5whe+21l3R1dcncuXNl/Pjxsm3bNlm4cGEmg4MGDRKdKdTZwObmZhkyZAgC2Mcs6lKsjeVYBlYGVgZWlit76o7aVywWmy9JT0GOUqgjAtjHATzGj7/77rvy6KOPysUXXyxvv/22LF26VFpaWjIB7OzslDlz5mQzgA0NDQhgHxqAifyZLscigAggAogAIoA9d8i8W3F3NghgHwbwGD+qy8H33nuvHH/88XLyySfLihUrEMAqJfof1/9XySvTYe2Kx/Vf5Eg1Uo1UI9WxSrXWCwGs0uAe4mV37NiRLe8OHDhQJk+enD3j1xcBXL9+vegPR3ECe91xm5EAnvrjnxghvH3ZwJLnVbIMZBIz9ngKM/Y6uq4fTCuTapP7EKYwLfxDxbTdjBw5UvSnr0e/7u7u7r5ehM/XjoCmb9GiRbJhwwaZMmXKzg0eq1ev5hnAXqal3K7cc9t+bCSAfB3UZ5iYAaxsoDNpNzCFaQiznLRT++2UGcBeDuyxfUzl75lnnpE33nhDLrnkkmwjSO7YtGmTzJgxQ8aOHSujR49mF7Bh8svJX313p5z1+18hgBV85ymDgP1BAKYwRQCLd8Ou7w3X8RBAw8E89tN0Y8ett94qGzdu3KWqxx13XLbZY9WqVdLa2ioqg7wH0Kw11OJmdh0z9ni1mHWEafhC5jqHtFP7bSYFpgig2VjOWRUQCP09gCY7c338lowUOiwGVvsDHUxhygwgM4AVDPFFT+UZwL4SjOTzIQugifyZvpaFgZWBlYE1zYGVe597P4R7nxnASKTLp2qELIA2X8vCIMAgEMIgQDulndJO0/xDBQH0yZwiKQsC+FkiGVgZWBlY0xxYufe590O49xHASKTLp2r4LIDldubafC0LgwCDQAiDAO2Udko7TfMPFQTQJ3OKpCy+CmA5+bP9WhYGVgZWBtY0B1bufe79EO59BDAS6fKpGr4KoOtO2XW8Wiw7u66j63gwtT+QwxSmociR6/7GdTwE0CdziqQsCCDPAOaaciVfPce3VtSm3dRi0HEdM/Z4SDVS3RupRgAjkS6fqoEA1mYgZxBgEOjNIOBajmintFPaqR+PRiCAPplTJGVBABFAZgB3vZkXefx1dwigfSGDKUxDkdzGxkYr5sGLoK1gDP8iCCACiAAigKV6MteCFHs8ZlXtC2cKTJkBDN+3vKtBJQJosjP3woYPRL+ho6djY329+PjVbK4HnRQ6LJjaH+hgCtMQZqtop/bbKQLonT6FXyBTATSRv7rlC2Ryw7aS8ufrV7PRYdnvsGAKU2TFj+fHXN+LruOl8Ac1Ahi+b3lXA1MBdH1Dxx4vhQ7LdQ5hal84YQrTECQ+hXaKAHqnT+EXCAHkGUCeAeQZQJ4B7JmA7dcjpSAr/PFXnT8c2AQSvnN5VQMEEAFEABFABBABvGn7qyXHJp93x6cg1cwAeqVOcRQGAUQAEUAEEAFEABFAEd8llxnAOLzLm1o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ZSqEli5cqXMnz9fNm/eLMOHD5dp06bJ0KFDi8ZEABFABBABRAARQAQQAayqmHDx6hPYtGmTzJo1S8aNGyejRo2SBQsWSEdHRyaBdXV1uxUAAUQAEUAEEAFEABFABLD6hkKEqhJYvXq1LFy4UJqammTQoEHS3t6ezQY2NzfLkCFDEMAe6P/37LdK5qV9xWKx2UFqMNcxY48HUxHa6We38aL2tdn/Tn+otWx/6/q+oJ3STnONspJ2qp9pbGws255NTujX3d3dbXIi54RFYMWKFbJ06VJpaWnJBLCzs1PmzJmTzQA2NDQggAhgjw3atjwwsNof6GAK097Ig+t24zpeClKNAIblYjUpLQL4H+yV/HVFh8XAysBavMtyfW/EHi8FWXGdwxSYIoA1UaqwgvZFAO+8807Rn2LHGf/1cEkQprNHyzZ8KMs+3FgWauzxFEDsdXRdP5iaS7zpfQhTmOb/YWTabrj3q9NufvjDH4r+9PVgCbivBD39fF+eAdxrr716rNVVd/2/kjU+Y9jHcsLjM0qe03n61+Wki75jRC72eAoh9jq6rh9MRWzfhzCFaa7D9rn/TqGdah332Wef7NGuvh4IYF8Jevp53QU8Y8YMGTt2rIwePdpoF/CGDRtE5a9///6e1opiQQACEIAABNIksH37dtm6dWv2WjcbBwJog6Kn11i1apW0traKymC59wB2dXV5WguKBQEIQAACEICAjVm/fIoIIG0KAhCAAAQgAAEIJEYAAUws4VQXAhCAAAQgAAEIIIC0AQhAAAIQgAAEIJAYAQQwsYRTXQhAAAIQgAAEIIAA0gYgAAEIQAACEIBAYgQQwMQSTnUhAAEIQAACEIAAAkgbgAAEIAABCEAAAokRQAATSzjVhQAEIAABCEAAAgggbQACEIAABCAAAQgkRgABTCzhVBcCEIAABCAAAQgggLQBCEAAAhCAAAQgkBgBBDCxhFNdCEAAAhCAAAQggADSBiAAAQhAAAIQgEBiBBDAxBJOdSEAAQhAAAIQgAACSBuAAAQgAAEIQAACiRFAABNLONWFAAQgAAEIQAACCCBtAAIQgAAEIAABCCRGAAFMLOFUFwIQgAAEIAABCCCAtAEIQAACEIAABCCQGAEEMLGEU10IQAACEIAABCCAANIGIAABCEAAAhCAQGIEEMDEEk51IQABCEAAAhCAAAJIG4AABCAAAQhAAAKJEfj/LBd9hY03LS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90" name="AutoShape 10" descr="data:image/png;base64,iVBORw0KGgoAAAANSUhEUgAAAoAAAAFoCAYAAADHMkpRAAAgAElEQVR4Xu2de5BUxdnwH1xAZCOLdxMRcYNJVFTiDWOpAYVgUWI+A0YN0WXXS7zFevNqVf5I1fvHmy9VSRlNJVHjBcELoLKiJupGw0UUKxowKRXJZzCImsW4IsiiwCqQ/eo5ZsgwzM707Pb09OV3qrYS2TPn6f49fbp/2336TL/u7u5u4YAABCAAAQhAAAIQSIZAPwQwmVxTUQhAAAIQgAAEIJARQABpCBCAAAQgAAEIQCAxAghgYgmnuhCAAAQgAAEIQAABpA1AAAIQgAAEIACBxAgggIklnOpCAAIQgAAEIAABBJA2AAEIQAACEIAABBIjgAAmlnCqCwEIQAACEIAABBBA2gAEIAABCEAAAhBIjAACmFjCqS4EIAABCEAAAhBAAGkDEIAABCAAAQhAIDECCGBiCae6EIAABCAAAQhAAAGkDUAAAhCAAAQgAIHECCCAiSWc6kIAAhCAAAQgAAEEkDYAAQhAAAIQgAAEEiOAACaWcKoLAQhAAAIQgAAEEEDaAAQgAAEIQAACEEiMAAKYWMKpLgQgAAEIQAACEEAAaQMQgAAEIAABCEAgMQIIYGIJp7oQgAAEIAABCEAAAaQNQCAAAnPmzJFXXnlFBg0aJJdddpkMHz58Z6lffvllmTdvnmzfvl369+8v3/72t2X06NG71Grjxo3ym9/8Rj788EMZPHiwXHHFFfKFL3xht5rn4uT/Qq+53377yWmnnSbHH3+8DBgwYJfPLVy4UP7whz9k/3bxxRfLMccck/3/YtcqDPiNb3xDxo8fn/1zV1eXzJw5U9566y2pq6vLrnXUUUcZZWfFihVy//33Z+fmXzP34XK/z533zjvvyIwZM7KyHHfccTJt2rSSjHL17ezslFtvvVWU84gRI6SlpSXLVe7o6ff5jErVedu2bTJr1iz5+9//nl0yvx2Uq1up33d0dMiiRYvkb3/7m2zdulX69esnQ4cOla997WvZz5577rlbbvT311xzjTQ0NOysX37uiv3eKImcBAEIOCWAADrFTTAI9I5ATwK4fv16ueuuu2TDhg3Z4D1hwgQ566yzsv+ff/z5z3/OJLG7uzv753POOUfOOOOMknJTrKSHHHKINDU1ZZKQO2wJ4Jo1a+Tuu++WTz/9NLv0ySefLFOmTNmtLsXK1RcJyr9eLQWwVJ3fffddufPOO2XLli1WBFDbwdKlS+Wpp57K/nAodhx44IGZyO677767yDkC2Lt7mE9BwDcCCKBvGaE8EChCoJgA6ozNvffeK2+++Wb2iRNOOEGmTp2azZ7lHzp7dM8998gbb7yx85+HDRsml19+uey11167nJuLo7N848aNy2b+Pv74Y/nTn/4k77//fnZuY2NjJoG5z5YTwPxrFVbt85//vBx88MHZP8+fPz+Lkzt0hunKK6/MylDuiEUA99lnH7nqqqt2EWytez5j/e++zgDmC6XO8Grb0byqDP7xj3+UtWvXZshHjRqVzYJqG8rNziKA5Vojv4dAGAQQwDDyRCkTJ1AogDoT9/DDD4vO7BWTsnxc+YO9SpuKo0qZzu588YtfLCqAhUvNKgCtra2iy8165M8glhPAYsvWhenctGmT3HHHHbJu3bqsbP/6179kx44dcv7558tJJ51UNvuhC6BKmNZZZ+Z0CV+FLHdovnSWt729fee/9VUA83np0v7kyZN3zrTm5yIne7oUjACWbYacAIGgCCCAQaWLwqZKoFAAdany8ccfz4RBZ8h0Nk+X6oodbW1tsmTJkkysJk6cKIsXL86WEostsZZ61jB/eTT/OTcbApi/RK1l/Mtf/pLJ4MiRI6W5uXm35w4L6xm6ANbX14v+6CxrbtYtN5ObWxrXXB966KHZjG9fBXDlypVy3333Ze1HnyfVPwb02VA99N+0fehs4B577JGVS5flEcBUex/qHSsBBDDWzFKvqAjki5lumshJnM4cXXTRRTs3XhRWOn/2KPf8nj4LqJsJii03lhJAlQKdidLlwSFDhmTLs/vvv/8uy5PFNoGUmwHUmT6N+9prr2XX/d73vifPPvusLFu2rOiml2KJDV0AdaZtzJgx2WaavffeeydbresTTzwhzz33nOiy/eGHH549u9dXAfzoo4+yGdfcsr5eTzcOnXrqqaLP/qn45R/lNnmU+31UNyOVgUAkBBDASBJJNeImkBMz3dyhP7pcqIfOCF166aU7Z28KKfz1r3/NdseqZKlg6KYKlQmVCr1O4XJjKQHMH+TzBaTcDGBPmcnNIuoGltwGhyOOOEKmT5+ePa+YK/fYsWNl0qRJJRNcDQE0aVG2dgGrAF544YXywAMPiO4YPvfcc7Nd1/r85e23356Jmu5u1kMlsa8CqNd57733MsY605p/fO5zn5Ovf/3rmQzmdnyXE7xyvzdhyTkQgIBbAgigW95Eg0CvCJR6pYru/NVZwcKdv7qUpxsrdCZNlxN148ZXvvIVyV/KLVxirYUAavlUSPXIiU/+a2sOOOCAbFZQZwd7OkIXwMKZz1xeciKsz+Dpq3teeOGFbKOMDQFUlvqHgT7Xqa+C0R3luV3i+rv8Hd/lBK/c73vV6PkQBCBQVQIIYFXxcnEI2CGQL4AqerocqDM3OvCqDOgzXDqjln/ogK6zRzqjpMt6umSrszv5g3XhOwGrsQTc0y5gLYu+i1Bf/aIbHPRZMxU93RWsIqKzYSonJu8ErIYAHnbYYdksWOGhu2Tffvvt7J9tzQDmhE5n/HRWToVPn+vUpXBlkJsZ1eX7wvdB2qr75s2bs01F+ryolkMPdgHbuX+5CgR8JIAA+pgVygSBAgL5Aqg7RHUp9+mnn84EQQ+VFZXA/Ne6LF++PNu5W+7IX2J1vQlk9erV2eYC3WVc6ijcGFF4br4E6cuqdTk1/8hnUexF0blzbbwHUDfjXH311bvMWH7wwQeZjOsO2/wNNIW89bO5JV+t8z/+8Y9M4HO7oYvlp9K66+t9dCOJSp7Ktc425jaAKAf9w0KfD9SyFtsFrG1M5VT/CMkd+c+H8iLocnccv4eAHwQQQD/yQCkgUJJAsYFfZ2z0Wyty72zLXwou/OaIUhfXpT4d0FUCehLAarwGJn+Julz68zedFDs3X9y0PvptKTqjqIcuc86ePVt056sepV4t01sBzJ9VHThwYPYco4pV7tBlbl2O1zrrt5vozKHKVzHeuV3buhFDz8/VXXd7Fzu/0rqrIOssoz4fWmx2tZjMaRlyM7I6A61/gOgu8tyhm4r0XZO6Wzi/PZXLK7+HAARqRwABrB17IkPAmEBPYvb6669nr/PQV3bkLwXnv/tPZ2TOPPPMnV/rpUF1E8nzzz+fyWO+BFTjRdA97QLOf9+cnqPfYFL4nJ++Dka/pkyPnr69RH+XL2D637qMrF9lpjKm4qc/uVfm6LN0ugO6nEhW8lVweq38zTAq0xpfl951s4U+u6dlVNYXXHDBzq/qK5bXwm9E0d25utNbxavY+b2pu84aqtDl2o2WVZlpu9Al51WrVmW88l8Yrv/+0EMPZUKty/oqkvryaM2j7kzW/9Wj1AyrcYPnRAhAoOoEEMCqIyYABPpOoCcB1EH60UcflRdffDELklsKfuaZZ7JnufTQr3xTeSo8cruB9d9zkjF37tzsGbOejt58FVxPApj/7r/8WbH82Pm7mIt9x27+ufococqwbiApdmg5dNezLq32dPR2BlCvp6/cUUHSMhc7VOBUtPSly7l3/BXLa/7sbeEMXU/toNK6q+jpq4RUWnM7ygvLrBKr72DUNqWHip++e1JlNn+zSP7nNI8quIXfMNP3O4ArQAACtgkggLaJcj0IVIFAqWfzCt/ppq/w0Bmcf/7zn9kMmL4mRt8fV3jkP5eW+9o1/W7YQgHUdw3q7NDpp58uxx577G5fNVfuNTDFBFBlQr/GTmcwi72OJlfW/OXIUnXJna+zYSo2WgcVQRUVXQr+8pe/nL0Eu6eZv9zn+yKAeg2VqVdffTV71Y7O/OkMm86W6VfenX322dk3r+Tv1u4przk5z9+8o9cvt0u70rp3dHRkO4B1t7E+UqCHvofwyCOPzGZkC3kpT31uU+PoRhiVVW0fujytzxbqHxKF7xCswu3AJSEAAQsEEEALELkEBCAAAQhAAAIQCIkAAhhStigrBCAAAQhAAAIQsEAAAbQAkUtAAAIQgAAEIACBkAgggCFli7JCAAIQgAAEIAABCwQQQAsQuQQEIAABCEAAAhAIiQACGFK2KCsEIAABCEAAAhCwQAABtACRS0AAAhCAAAQgAIGQCCCAIWWLskIAAhCAAAQgAAELBBBACxC5BAQgAAEIQAACEAiJAAIYUrYoKwQgAAEIQAACELBAAAG0AJFLQAACEIAABCAAgZAIIIAhZYuyQgACEIAABCAAAQsEEEALELkEBCAAAQhAAAIQCIkAAhhStigrBCAAAQhAAAIQsEAAAbQAkUtAAAIQgAAEIACBkAgggCFli7JCAAIQgAAEIAABCwSsCeC1t70o7R9sMSrSsP0Hyy1Xn2J0rslJ3d3d8tRTT0m/fv1E/78eZ599dvbfHBCAAAQgAAEIQAACuxKwJoD/538XV8T2sf85s6Lzy528bds2ue2226ShoUEuvvhiqaurK/eRKH6/ceNGmTNnjrzzzjtSX18vU6ZMkaOPPjqr28qVK2X+/PmyefNmGT58uEybNk2GDh0aRb2pBAQgAAEIQAACvScQjQD2HkG4n9TZThW87du3Z+KnEvjYY4/J9OnTZcCAATJr1iwZN26cjBo1ShYsWCAdHR2ZBKYix+FmlpJDAAIQgAAEqkvAWwF866235P7775dBgwZlgjN16lR58skn5aqrrpI999xTXn75ZWlra5Prr79eBg4cKC+88ILcddddsmXLlkx6mpqaMuFpbW2VAw88MDv3gAMOkBtuuEFGjBghOmP46KOPym9/+9vs8xdccIFMmDAhKDnq6uqSmTNnyumnny7HHHOM6H/PnTtXxo8fn9Vv4cKFGQdl2N7enslic3OzDBkypLqtiqtDAAIQgAAEIOA1Aa8F8Oabb5bLL788m8F6++23s9mtYgKocqMidO2118r++++fieO+++4ro0ePlp/+9Kdy6aWXygknnCBPPPGErF27Vq644gp5+umn5ZVXXpHrrrtOPvnkE7nllltk4sSJMmbMGK8TVlg4FdtNmzbtnAH8/e9/n0mfCvTSpUulpaUlE8DOzs5sqVhnAHWZnAMCEIAABCAAgXQJeC2A+cKnQtOTAOryps5+6SyhHjr7pbOGOgNY7DPXXHNN9rzgN7/5TTnqqKOyz+gM4ksvvSRXX311ULOAH3/8sdx9992Z2Pbv31++853vZMK8YsUKBDDd+5qaQwACEIAABEoSiEIA7733Xhk2bJhMmjRpl8r2JI2XXXaZ/PKXv8xmF3U5WI/8JWVdYg7h2LFjR7bke/DBB8tZZ50l7777rjzyyCNy/vnnywcffFCRAKpIvv/++1m1169fn/1wQAACEIAABCDgF4GRI0eK/vT1CEoAVW50hk6XNPOFbdGiRdmzf5XMAN5xxx1y3nnnyRFHHBHsDKAu6+pyt8766ZK3HrrMe+yxx8rgwYMregYwXwD72qj4PAQgAAEIQAAC1SHQ2Nho5cLBCOC6devkxhtvlCuvvFIOPfTQTHzee++9bBNI4TOAuvFjjz32kFNOOaXHZWOVxtCfAdy6davMmDEjEz7dCKIzeLNnz86Wtg866KDsd2PHjs2ehSy3CxgBtHI/cREIQAACEIBAVQkkJ4D6yhOVGF3u1V27Knc666czgqV2Aff03KAKYui7gLWF6XOO8+bNyyRYl651J/Npp52WvQR71apV2S5o3SRS7j2ACGBV71cuDgEIQAACELBCIHoBtEKJixgTQACNUXEiBCAAAQhAoGYEvBPAWn4VXM2yEFFgBDCiZFIVCEAAAhCIloB3Ahgt6UQqhgAmkmiqCQEIQAACQRNAAINOn3+FRwD9ywklggAEIAABCBQSQABpE1YJIIBWcXIxCEAAAhCAQFUIIIBVwZruRRHAdHNPzSEAAQhAIBwCCGA4uQqipAhgEGmikBCAAAQgkDgBBDDxBmC7+gigbaJcDwIQgAAEIGCfAAJon2nSV0QAk04/lYcABCAAgUAIIICBJCqUYiKAoWSKckIAAhCAQMoEEMCUs1+FuiOAVYDKJSEAAQhAAAKWCSCAloGmfjkEMPUWQP0hAAEIQCAEAt4J4PLvXy1b2tuN2A0eNkxO+vVtRueanPTJJ59kp+25554mp1s7Z+vWrdK/f38ZMGCAtWvW6kIIYK3IExcCEIAABCBgTsA7AXz2vHPNSy8iX3/0dxWdX+rke+65R+rr6+X888+3ds3che688045+eSTZfTo0btcW6XzlltukVNOOUVOPPFEuemmm2TSpEm7nWe9QFW6IAJYJbBcFgIQgAAEIGCRAAJoEWapS/UkgPmfURlEAB0lhDAQgAAEIACBhAlEL4BvvfWWPPDAA7L33nvL0qVL5ZBDDpHp06fLU089JS+99JJ86Utfkh/84Aey3377SVtbW9YUdAZOZWzOnDny9NNPy+DBg+WSSy6RsWPHyiuvvCKPP/64dHd3y8EHHyyXX365vPrqq3L77bfLhg0b5IwzzpDvfve70tDQIDNnzsw+e+GFF4oK4KBBg2TZsmWybt06mTJlSvZTV1eX/e7oo4+WefPmydq1a7MytLS0ZOUI7WAGMLSMUV4IQAACEEiRQBICePPNN8u1114rI0eOlEceeUSefPJJ+dGPfiSHH364zJo1KxMzlbZ8AXzssceko6Mjk8XOzk759a9/nf3/jz76KPvMDTfcIIceeqioYP7qV7+Sq6++Wg477DD53e9+J++//75cccUVsn379qxN6TOFKnnr16+X6667TjZv3iw///nPMwEcM2ZM9jtdHj7yyCOZAUzxLqTOEIAABCAAAccEkhBAlbmrrroqE7GXX345E73rr79+53/rrJwKW04AzzzzzEzqzjvvPDniiCOylOQ2aqxcuTKbxdPz9XjiiSdk48aNmUDqobN7Kovf//735YADDtiZzsIlYI313nvvZTN9CKDjVk84CEAAAhCAgGcElr25RZav2dpjqeq7O2X6+EZrpUYAX355p9DlBPDUU0+VG2+8MVveHTFixC6wVSDzBVDlbdiwYTuXa1UGi322UADzr4MAWmvPXAgCEIAABCAQHAET+WtbsETm/azFWt0QwCICeNZZZ2U7c88991yjGcCuri6ZOnVqRTOAOnOoS8XMAFpry1wIAhCAAAQgECSB/579Vslyt69YnP0eAczDVO41MPqMXqVLwLr5Iv8ZQH3u79Zbb802c+hScP4MYG+fAdTnEvV1MyeccMIuS8C/+MUvZMKECdm/h3iwCSTErFFmCEAAAhCoJQEEUERsvwewtwJYahdwvgDqbuBSu4B197GKni7z6o5f3Xmsu4ULdwHn3hH47LPPym233ZbNDE6cOLGW7bFXsRHAXmHjQxCAAAQgkDABBLAKAphwe6pJ1RHAmmAnKAQgAAEIBEwAARSRWn4VXMBtx5uiI4DepIKCQAACEIBAIAQQwEASRTF7JoAA0jogAAEIQAAClRFAACvjxdkeEkAAPUwKRYIABCAAAa8JIIBep4fCmRBAAE0ocQ4EIAABCEDgPwQQQFpD8AQQwOBTSAUgAAEIQMAxAQTQMXDC2SeAANpnyhUhAAEIQCBuAghg3PlNonYIYBJpppIQgAAEIGCRAAJoESaXqg0BBLA23IkKAQhAAALhEkAAw80dJf83AQSQpgABCEAAAhCojAACWBkvzvaQAALoYVIoEgQgAAEIeE0AAfQ6PRTOhAACaEKJcyAAAQhAAAL/IYAA0hqCJ4AABp9CKgABCEAAAiKy7M0tsnzN1h5Z1Hd3yvTxjVZYIYBWMHKRWhJAAGtJn9gQgAAEIGCDgIn8tS1YIvN+1mIjnCCAVjBykVoSQABrSZ/YEIAABCBgg4BrIXMdTxk1NtqZvezX3d3dbQM61wibAAIYdv4oPQQgAAEIiPMZOQSQVhc8AQQw+BRSAQhAAALJE3AtZK7jMQOYfBO3DwABtM+UK0IAAhCAgFsCroXMdTwE0G17SiIaAphEmqkkBCAAgagJuBYy1/EQwKibb20qhwDWhjtRIQABCEDAHgHXQuY6HgJor61wpX8TQABpChCAAAQgEDoB10LmOh4CGHoL9bD8CKCHSaFIEIAABCBQEQHXQuY6HgJYUXPgZBMCCKAJJc6BAAQgAIFKCJi8mNnWt3JouVwLmet4CGAlrY9zjQgggEaYOAkCEIAABAwJmMifzW/lQAANE/Pv03gRdGW8oj0bAYw2tVQMAhCAQE0I1GJ2zHVM1/GYAaxJU447KAIYd36pHQQgAAHXBGohR65juo6HALpuxQnEQwATSDJVhAAEIOCQQC3kyHVM1/EQQIcNOJVQCGAqmaaeEIAABNwQqIUcuY7pOh4C6KbtJhUFAUwq3VQWAhCAQNUJ1EKOXMd0HQ8BrHqzTS8AAphezqkxBCAAgWoSqIUcmca8b+oo6Vq+rMfqb6yvlxFNzWXxmMab97OWstcyPaGxsdH01JLnsQvYCsbwL4IAhp9DagABCEDAJwK1kCOTmJOHbpPJDdtKyt+StjaZ/lBrWZwm8fQiCGBZlJxQKwIIYK3IExcCEIBAnARqIUcmMW/a/mpJ4Iva12a/RwDjbJfUqoAAAkiTgAAEIAABmwRMZMz27JhJTATwsyyzBGyztQd8LQQw4ORRdAhAAAKGBEy+ncPWV7OZyFgqAmjrmUPlxTOAho2d08wIIIBmnDgLAhCAQKgETOTP5lezIYAi7SsWi81nDhHAUO8+j8uNAHqcHIoGAQhAwAIB10LmOp4iMonpegnYZjwE0MKNwCV2JYAA0iIgAAEIxE3ARI5sLsm6jocAVtZ+eQawMl7Rno0ARptaKgYBCEAgI+BayFzHM62jzRk5kzrajMcMIDfzLgTWr18vjz32mKxevVouuugiOeaYY7Lfr1y5UubPny+bN2+W4cOHy7Rp02To0KFF6SGANCoIQAACcRMwkRVmAEVsvwYGAYz7vqpZ7TZs2CCzZs2SMWPGZD8DBgzIyrJp06bs38eNGyejRo2SBQsWSEdHRyaBdXV1u5UXAaxZCgkMAQhAwAkBBPCzTRk2hcyEqc14zAA6uVXCCLJw4UL55JNPZNKkSdKvX7+dhdbZQP1dU1OTDBo0SNrb27PZwObmZhkyZAgCGEZ6KSUEIAABawRMZKUWM4A2X5FiUkebQuY6HgJo7XYI+0Lbtm2TOXPmSHd3t6xZs0Z27NghZ599tpx22mny2muvydKlS6WlpSUTwM7OzuxcnQFsaGhAAMNOPaWHAAQgUDEBE1lxLYC2X5FiUkcE8LOmwyaQim8hfz7Q1dUlM2fOlH322Ue+9a1vZZI3e/ZsOe+880SXdBFAf3JFSSAAAQjUmoCJHLkWQJsypmU3qaPNmK7jMQNY67vIk/gqgHPnzpXx48dnmzz0ePDBB2X//feXgw46qNcCqJtK9IcDAhCAAATiIXD7soElK6PPx+nxfy89zUqlTeKZytipP/6JUZlcx3QdTyGMHDky++nrwQxgXwnW8POffvqp3HPPPdmS71FHHbVTAFX+VAh5BrCGySE0BCAAAc8ImMxWMQPILmDPmi3F6YnA888/nz3vd8kll2Q7f3VGUJeA99tvP5kxY4aMHTtWRo8ezS5gmhAEIACBxAkggOwCzr8FmAEMvEPQjR9tbW3ywgsvSP/+/WXChAnZjKDuCF61apW0trZmYsh7AANPNMWHAAQg0EcCCCACiAD28SaK8eO8BzDGrFInCEDAdwLL3twiy9ds7bGY9d2dMn18o5VqIIAIIAJo5VaK6yIIYFz5pDYQgID/BEzkr23BEpn3sxYrlUEAEUAE0MqtFNdFEMC48kltIAAB/wn4KGRKzaVwmu4Cnv5Qq1FCTZjajOk6nkJobLQzI8wzgEZNKv6TEMD4c0wNIQABvwiYyINrIdN4tr6Zw6R+NmVMy+46put4CKBf93AUpUEAo0gjlYAABAIiYCIPrgXQ5jdzmNQPAazstTMIYEA3eChFRQBDyRTlhAAEYiFgIkiuBdCmkJnUz2Y8ZgAruzNYAq6MV7RnI4DRppaKQQACnhIwESQEcG2WPZ4B/E8j5hlAT2/oUIuFAIaaOcoNAQiESgABXCzMALIEHOr9G025EcBoUklFIACBQAgggAigNtVF7ZXNcjIDGMgNHkoxEcBQMkU5IQCBWAgggAggAhjL3RxwPRDAgJNH0SEAASsETF7MbOtbObTACCACiABauXW5SF8IIIB9ocdnIQCB0AmYyJ/Nb+VAAO1/K4cpU5vPHZpIvM14WkeWgEPvbTwrPwLoWUIoDgQg4JSAyUCuBbL1LRmmsmIzpkkdbcqK63imTEOvIwLotGuIPxgCGH+OqSEEINAzARNZsSljprJiM6ZJHUOXoxTqiADSk1klgABaxcnFIACBwAiYiINNGUMAWQLO3SLsAg6ss4ituAhgbBmlPhCAQCUEEED7QmbC1OaMo6lU24xZizoyA1jJnc25ZQkggGURcQIEIBAxAZOBnBnAyt5ZZ8LUpowhgJXdoHwVXGW8oj0bAYw2tVQMAsESMNmZa+u1LCayUisBvG/qKOlavqzHPG6sr5cRTc1l82xSR5tC5joeAli2CexyAgJYGa9oz0YAo00tFYNAkARM5M/ma1lMZKUWAjh56DaZ3LCtpPwtaWsz+q5ckzoigP7PcrIEHGSX5m+hEUB/c0PJIJAiARNZsSlkruOlMFtlwtSmcKbAVOuIAKbYI1axzghgFeFyaQhAoGICJvKAAPo9W2WSQwSwshwigBV3JXygHAEEsBwhfg8BCLgkYCIPCGBl8mDC1KaQuY7HDGBldyjPAFbGK3/y4OoAABt1SURBVNqzEcBoU0vFIBAkARN5QAARwMLGbdJuQpdcloCD7NL8LTQC6G9uKBkEUiRgMpAjgAggAtj73oEZwN6zi+qTCGBU6aQyEKgKAZOduaG+lsW1cKawXGnC1OZsXApMtY7MAFale0v3oghgurmn5hAwIWAifyG/lsVEVmzOOKYgKyZMEcDKZnERQJPeinMqIoAAVoSLkyGQHAGTwdymIMUeDwG0/9VzKTBFAJPreqtfYQSw+oyJAIGQCcQuZK7rl4KsmDBlBpAZwJD7xSjKjgBGkUYqAYGqETAZzJkBrAy/CVObghR7vBSkmhnAyu4xzjYggAAaQOIUCCRMwEQeEMDKGogJUwRwbQZ1+kOtRnBjZ4oAGjUDTqqEAAJYCS3OhUB6BEwGVgSwsnZhwhQBRAALWxW7gCu7zzi7DAEEkCYCAQiUImAiKykI4H1TR0nX8mU9otpYXy8jmpqNGpMJUwQQAUQAjW4nTuotAQSwt+T4HATSIGAiK7EL4OSh22Ryw7aS8rekrY3lyn8TMmkzNgVXw7qO6Tqe1pEZwDT6XGe1RACdoSYQBIIkYDLQxS6AyEplO1ZN2gxMK2OKAAbZffpdaATQ7/xQOgjUmoDJYI4AslyZ305N2gwCiADWum9LPj4CmHwTAAAEShIwGcwRQAQQAdz1NmpfsVhsSy5LwHTWVgkggFZxcjEIREcAAbQ/kJswtSkPscfTmy6FOiKA0XWvta0QAlhb/kSHgO8ETAZWZgCZAWQGkBlA3/syyldAAAGkSUAAAqUI+CqAtl7LYlI/m7NxKcxWwbQ633fMDCB9tVUCCKBVnFwMAtERMBnMXc8A2nwti0n9EMDKNizAFAGMriOMsUIIYIxZpU4QsEfAZDB3LYA2hcykfjbjMQNYHTlynUfX8bTdMANor1/jSiKCANIMIAABG0vAoS7J1mIgdx0z9ngpSDUCSD9tnQACaB0pF4RAVARM5CHkJVmT+jEDyBJw4U1di3bDDGBUXWvtK4MA1j4HlAACPhNwPdDFHi+F2SrXOUyBKTOAPveSgZYNAQw0cRQbAo4IuB7MY4+Xgqy4zmEKTBFARx1eSmEQwJSyTV0hUDkB14N57PFSkBXXOUyBKQJYed/FJ8oQQABpIhCAQCkCrgfz2OOlICuuc5gCUwSQfto6AQTQOlIuCIGoCLgezGOPl4KsuM5hCkwRwKi6VT8qgwD6kQdKAQFfCbgezGOPl4KsuM5hCkwRQF97yIDLhQAGnDyKDgEHBFwP5rHHS0FWXOcwBaYIoIPOLrUQCGBqGae+EKiMgOvBPPZ4KciK6xymwBQBrKzf4mwDAgigASROgUDCBFwP5rHHS0FWXOcwBaYIYMKdcLWqjgBWiyzXhUAcBFwP5rHHS0FWXOcwBaYIYBz9qVe1QAC9SgeFgYB3BFwP5rHHS0FWXOcwBaYIoHddY/gFQgDDzyE1gEA1CbgezGOPl4KsuM5hCkwRwGr2coleGwFMNPFUGwKGBFwP5rHHS0FWXOcwBaYIoGGHxWnmBBBAc1acCYEUCbgezGOPl4KsuM5hCkwRwBR73yrXGQGsMmAuD4HACbgezGOPl4KsuM5hCkwRwMA7Uh+LjwD6mBXKBAF/CLgezGOPl4KsuM5hCkwRQH/6xGhKggBGk0oqAoGqEHA9mMceLwVZcZ3DFJgigFXp3sK+6NatW2XmzJkydOhQmTZtWlaZlStXyvz582Xz5s0yfPjw7N/198UOBDDs/FN6CFSbgOvBPPZ4KciK6xymwBQBrHZPF+D1n3/+eWlra5Ojjz46E71NmzbJrFmzZNy4cTJq1ChZsGCBdHR0ZL+rq6vbrYYIYIBJp8gQcEjA9WAee7wUZMV1DlNgigA67PRCCLVu3Tp55JFHZN9995VPP/00k7zVq1fLwoULpampSQYNGiTt7e3ZbGBzc7MMGTIEAQwhsZQRAh4RcD2Yxx4vBVlxncMUmCKAHnWKtS7Kjh075OGHH5bDDz88m/XLzfKtWLFCli5dKi0tLZkAdnZ2ypw5czI5bGhoQABrnTjiQyAwAq4H89jjpSArrnOYAlMEMLCOs5rFff311+XFF1/MxO7ZZ59FAKsJm2tDIGECrgfz2OOlICuuc5gCUwQw4U44v+q6uWP27NkyceJEGTFiRLbka2MGcP369aI/HBCAAARyBG5fNrAkjPYVi+Wm7a+WPGdR+9rs96f++CdlwcYeTwHEXkfX9UuBqdZx5MiR2U9fj37d3d3dfb0In68NAd3le99990lhClUGdfPHc889xzOAtUkNUSEQHQHXszmxx0thtsp1DlNgygxgdF2rnQrlzwDq84AzZsyQsWPHyujRo9kFbAcxV4FAsgRcD+axx0tBVlznMAWmCGCyXXDpiucLoJ65atUqaW1tzTaH8B5AGg0EINAXAq4H89jjpSArrnOYAlMEsC+9GJ8tSoD3ANIwIACBUgRcD+axx0tBVlznMAWmCCD9tHUCCKB1pFwQAlERcD2Yxx4vBVlxncMUmCKAUXWrflQGAfQjD5QCAr4ScD2Yxx4vBVlxncMUmCKAvvaQAZcLAQw4eRQdAg4IuB7MY4+Xgqy4zmEKTBFAB51daiEQwNQyTn0hUBkB14N57PFSkBXXOUyBKQJYWb/F2QYEEEADSJwCgYQJuB7MY4+Xgqy4zmEKTBHAhDvhalUdAawWWa4LgTgIuB7MY4+Xgqy4zmEKTBHAOPpTr2qBAHqVDgoDAe8IuB7MY4+Xgqy4zmEKTBFA77rG8AuEAIafQ2oAgWoScD2Yxx4vBVlxncMUmCKA1ezlEr02Apho4qk2BAwJuB7MY4+Xgqy4zmEKTBFAww6L08wJIIDmrDgTAikScD2Yxx4vBVlxncMUmCKAKfa+Va4zAlhlwFweAoETcD2Yxx4vBVlxncMUmCKAgXekPhYfAfQxK5QJAv4QcD2Yxx4vBVlxncMUmCKA/vSJ0ZQEAYwmlVQEAlUh4Howjz1eCrLiOocpMEUAq9K9pX1RBDDt/FN7CJQj4Howjz1eCrLiOocpMEUAy/VU/L5iAghgxcj4AASSIuB6MI89Xgqy4jqHKTBFAJPqdt1UFgF0w5koEAiVgOvBPPZ4KciK6xymwBQBDLUH9bjcCKDHyaFoEPCAgOvBPPZ4KciK6xymwBQB9KAzjK0ICGBsGaU+ELBLwPVgHnu8FGTFdQ5TYIoA2u3XuJqIIIA0AwhAoBQB14N57PFSkBXXOUyBKQJIP22dAAJoHSkXhEBUBFwP5rHHS0FWXOcwBaYIYFTdqh+VQQD9yAOlgICvBFwP5rHHS0FWXOcwBaYIoK89ZMDlQgADTh5Fh4ADAq4H89jjpSArrnOYAlME0EFnl1oIBDC1jFNfCFRGwPVgHnu8FGTFdQ5TYIoAVtZvcbYBAQTQABKnQMAjAsve3CLL12ztsUT13Z1yYcMH0rV8WY/nbKyvlxFNzUa1cj2Yxx4vBVlxncMUmCKARt0VJ1VCAAGshBbnQqC2BEzkr275ApncsK2k/C1pa5PpD7UaVcb1YB57vBRkxXUOU2CKABp1V5xUCQEEsBJanAuB2hJgYBVpX7FYbtr+aslELGpfm/3eRHJhCtNcY/K93TQ2NlrpgPp1d3d3W7kSFwmaAAIYdPoofGIEkBVkJQRZoZ3ab6fMACbW2buoLgLogjIxIGCHAAOr/YEVpjANQaoRQDt9KFfJI4AA0hwgEA4BZAVZCUFWaKf22ykCGE4/HUxJEcBgUkVBISAMrPYHVpjCNASpRgAZAKwTQACtI+WCiREw2Zk7fbydh7eRFWQlBFmhndpvpwhgYgOLi+oigC4oEyNWAiby17Zgicz7WYsVBAys9gdWmMI0BKlGAK10oVwknwACSHuAQO8JmMiDXh0B9Pe1LCY5tPnaGW0PrmPGHi8Fpghg7/tpPtkDAQSQpgGB3hMwGVgRQBGf369mkkME0O8cIoCV9WG8B7AyXtGejQBGm1oq5oCAiTxoMe6bOsrKV7OZxENWkJXCpu+63biOhwBW1tkhgJXxivZsBDDa1FIxBwRMBrrJQ7dZ+2o2k3gIIAKIAO5+88fwDTJ8E4iDTj2lEAhgStmmrrYJuBYy1/FSmFmBKZtAcv2Cz48qaBkRQNs9eOLXQwATbwARVt9kZ26or2VBVpCVEGSFdmq/nSKAEQ5Wta4SAljrDBDfJgET+Qv5tSwMrPYHVpjCNASpRgBtjhRcKyOAANIQYiJgMphrfUN9LYtJ/XgGkGcAeQaQZwBL9etsAolp1OtDXRDAPsDjo94RMBEkBND8nXw8A2h/dgymMO3NjCMzgN4NN+EXCAEMP4fU4D8ETAUw1NeymNSPGUBmAJkBZAaQGUBGxrIEEMCyiDghIAImghTya1lM6ocAIoAIIAKIAAY0cNWqqAhgrcgTtxoEXAtS7PFYrmS5sjfLla7vixTaKUvA1RgxEr8mAph4A6hy9U125dp6JUsKgwADq30hgylMQ5Fc3gNY5QErtcsjgKll3F19TeTP5itZEED7AzlMYRqKHLkWedfxmAF0N3YlEwkBTCbVzitq0kFqoWy9kgVZQVaQleK3ucm9aPPZUdfxUrj3EUDnQ1j8ARHA+HOcX0OTWTlbS7Img4CWzdaO3BQGAROmNgdymCLVSLUfUo0ApjVWO6ktAugEsxdBTOTP5pKsiazY3JGLrCAryIofsmJy7/OHSmW71RFAL4bRuAqBAMaVz1K1MemUbS7JmsRjEKhsEICpfcmFKUxD+cOBTSDpjNdOaooAOsHsRRCTgQ4B9FvITHKIVPudQ2aq7QtnCkyZAfRiGI2rEAhgXPm0MQNo65k8ZMX+QAdTmIYwW0U7td9OEcB0xmpnNUUAnaGueSCTTtnmM3km8ZitYraq8MZw3W5cx0thtgqmCGDNBzwKUJ4AAlieUSxnuO6UXcdjYK3OoOM6j7HHo53STnszi8sMYCwjsUf1QAA9SkaVi8LAan/ggSlM9bZd1L42u3unP9RqdBfH3m5c1y8FqUYAjW4tTqqEAAJYCa2wz3XdKbuOl8IgANPwhZN2aj+HKTBFAMMef70sPQLoZVqqUijX8uA6XgqDAEztywNMYdqbJdlatBteA1OVoTHdiyKA6eTedYflOh4CaH8ghylMQ5Ej1/2N63jMAKYzVjurKQLoDHXRQCbfznFhwwfStXxZjwXdWF8vI5qay1bEdYflOh6ygqwgK8W7Adf3out4Kdz7CGDZIS6dE9rb2+XBBx+UdevWSX19vZxzzjny1a9+Vfr16ycrV66U+fPny+bNm2X48OEybdo0GTp0aFE4CGDt2oyJ/NUtXyCTG7aVlL8lbW1GD5+77pRdx0thEICpfcmFKUxD+cOBJeDajdfeRN66davMnDlTTjrpJDnxxBNlzZo18vDDD0tTU5MMHjxYZs2aJePGjZNRo0bJggULpKOjI5PAurq63eqAANYura4HntjjIYD2B3KYwjQUOUqhf0MAazdeexP5ww8/lGXLlskZZ5whe+21l3R1dcncuXNl/Pjxsm3bNlm4cGEmg4MGDRKdKdTZwObmZhkyZAgC2Mcs6lKsjeVYBlYGVgZWlit76o7aVywWmy9JT0GOUqgjAtjHATzGj7/77rvy6KOPysUXXyxvv/22LF26VFpaWjIB7OzslDlz5mQzgA0NDQhgHxqAifyZLscigAggAogAIoA9d8i8W3F3NghgHwbwGD+qy8H33nuvHH/88XLyySfLihUrEMAqJfof1/9XySvTYe2Kx/Vf5Eg1Uo1UI9WxSrXWCwGs0uAe4mV37NiRLe8OHDhQJk+enD3j1xcBXL9+vegPR3ECe91xm5EAnvrjnxghvH3ZwJLnVbIMZBIz9ngKM/Y6uq4fTCuTapP7EKYwLfxDxbTdjBw5UvSnr0e/7u7u7r5ehM/XjoCmb9GiRbJhwwaZMmXKzg0eq1ev5hnAXqal3K7cc9t+bCSAfB3UZ5iYAaxsoDNpNzCFaQiznLRT++2UGcBeDuyxfUzl75lnnpE33nhDLrnkkmwjSO7YtGmTzJgxQ8aOHSujR49mF7Bh8svJX313p5z1+18hgBV85ymDgP1BAKYwRQCLd8Ou7w3X8RBAw8E89tN0Y8ett94qGzdu3KWqxx13XLbZY9WqVdLa2ioqg7wH0Kw11OJmdh0z9ni1mHWEafhC5jqHtFP7bSYFpgig2VjOWRUQCP09gCY7c338lowUOiwGVvsDHUxhygwgM4AVDPFFT+UZwL4SjOTzIQugifyZvpaFgZWBlYE1zYGVe597P4R7nxnASKTLp2qELIA2X8vCIMAgEMIgQDulndJO0/xDBQH0yZwiKQsC+FkiGVgZWBlY0xxYufe590O49xHASKTLp2r4LIDldubafC0LgwCDQAiDAO2Udko7TfMPFQTQJ3OKpCy+CmA5+bP9WhYGVgZWBtY0B1bufe79EO59BDAS6fKpGr4KoOtO2XW8Wiw7u66j63gwtT+QwxSmociR6/7GdTwE0CdziqQsCCDPAOaaciVfPce3VtSm3dRi0HEdM/Z4SDVS3RupRgAjkS6fqoEA1mYgZxBgEOjNIOBajmintFPaqR+PRiCAPplTJGVBABFAZgB3vZkXefx1dwigfSGDKUxDkdzGxkYr5sGLoK1gDP8iCCACiAAigKV6MteCFHs8ZlXtC2cKTJkBDN+3vKtBJQJosjP3woYPRL+ho6djY329+PjVbK4HnRQ6LJjaH+hgCtMQZqtop/bbKQLonT6FXyBTATSRv7rlC2Ryw7aS8ufrV7PRYdnvsGAKU2TFj+fHXN+LruOl8Ac1Ahi+b3lXA1MBdH1Dxx4vhQ7LdQ5hal84YQrTECQ+hXaKAHqnT+EXCAHkGUCeAeQZQJ4B7JmA7dcjpSAr/PFXnT8c2AQSvnN5VQMEEAFEABFABBABvGn7qyXHJp93x6cg1cwAeqVOcRQGAUQAEUAEEAFEABFAEd8llxnAOLzLm1o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RRvCCCACCACiAAigAggAogAeiMmFMQNAQQQAUQAEUAEEAFEABFAN9ZBFG8IIIAIIAKIACKACCACiAB6IyYUxA0BBBABRAARQAQQAUQAEUA31kEUbwgggAggAogAIoAIIAKIAHojJhTEDQEEEAFEABFABBABRAARQDfWQZSqEli5cqXMnz9fNm/eLMOHD5dp06bJ0KFDi8ZEABFABBABRAARQAQQAayqmHDx6hPYtGmTzJo1S8aNGyejRo2SBQsWSEdHRyaBdXV1uxUAAUQAEUAEEAFEABFABLD6hkKEqhJYvXq1LFy4UJqammTQoEHS3t6ezQY2NzfLkCFDEMAe6P/37LdK5qV9xWKx2UFqMNcxY48HUxHa6We38aL2tdn/Tn+otWx/6/q+oJ3STnONspJ2qp9pbGws255NTujX3d3dbXIi54RFYMWKFbJ06VJpaWnJBLCzs1PmzJmTzQA2NDQggAhgjw3atjwwsNof6GAK097Ig+t24zpeClKNAIblYjUpLQL4H+yV/HVFh8XAysBavMtyfW/EHi8FWXGdwxSYIoA1UaqwgvZFAO+8807Rn2LHGf/1cEkQprNHyzZ8KMs+3FgWauzxFEDsdXRdP5iaS7zpfQhTmOb/YWTabrj3q9NufvjDH4r+9PVgCbivBD39fF+eAdxrr716rNVVd/2/kjU+Y9jHcsLjM0qe03n61+Wki75jRC72eAoh9jq6rh9MRWzfhzCFaa7D9rn/TqGdah332Wef7NGuvh4IYF8Jevp53QU8Y8YMGTt2rIwePdpoF/CGDRtE5a9///6e1opiQQACEIAABNIksH37dtm6dWv2WjcbBwJog6Kn11i1apW0traKymC59wB2dXV5WguKBQEIQAACEICAjVm/fIoIIG0KAhCAAAQgAAEIJEYAAUws4VQXAhCAAAQgAAEIIIC0AQhAAAIQgAAEIJAYAQQwsYRTXQhAAAIQgAAEIIAA0gYgAAEIQAACEIBAYgQQwMQSTnUhAAEIQAACEIAAAkgbgAAEIAABCEAAAokRQAATSzjVhQAEIAABCEAAAgggbQACEIAABCAAAQgkRgABTCzhVBcCEIAABCAAAQgggLQBCEAAAhCAAAQgkBgBBDCxhFNdCEAAAhCAAAQggADSBiAAAQhAAAIQgEBiBBDAxBJOdSEAAQhAAAIQgAACSBuAAAQgAAEIQAACiRFAABNLONWFAAQgAAEIQAACCCBtAAIQgAAEIAABCCRGAAFMLOFUFwIQgAAEIAABCCCAtAEIQAACEIAABCCQGAEEMLGEU10IQAACEIAABCCAANIGIAABCEAAAhCAQGIEEMDEEk51IQABCEAAAhCAAAJIG4AABCAAAQhAAAKJEfj/LBd9hY03LS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9" name="Chart 8"/>
          <p:cNvGraphicFramePr/>
          <p:nvPr/>
        </p:nvGraphicFramePr>
        <p:xfrm>
          <a:off x="1259632" y="1916832"/>
          <a:ext cx="7200800" cy="39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07704" y="5943600"/>
            <a:ext cx="56886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Kadife zalijevane ručno su rasle brže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Rast triju biljaka: kadife, lijepe kate i žabica u smeđem tlu koje su zalijevali učenici </a:t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55576" y="1700808"/>
          <a:ext cx="724812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23728" y="5805264"/>
            <a:ext cx="4320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Najbrže su rasle kadife </a:t>
            </a:r>
            <a:endParaRPr lang="hr-H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2162671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1. Učenici su dobili jasne upute što će se raditi unutar projekta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Usporedba rasta i razvoja biljaka u sve tri posude</a:t>
            </a:r>
            <a:endParaRPr lang="hr-HR" dirty="0"/>
          </a:p>
        </p:txBody>
      </p:sp>
      <p:pic>
        <p:nvPicPr>
          <p:cNvPr id="4" name="Content Placeholder 3" descr="image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73227" y="1600200"/>
            <a:ext cx="3197546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Sastav tla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329641" cy="25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505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HUMUS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SMEĐE TLO</a:t>
                      </a:r>
                    </a:p>
                  </a:txBody>
                  <a:tcPr marL="68580" marR="68580" marT="0" marB="0"/>
                </a:tc>
              </a:tr>
              <a:tr h="50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latin typeface="Calibri"/>
                          <a:ea typeface="Calibri"/>
                          <a:cs typeface="Times New Roman"/>
                        </a:rPr>
                        <a:t>Nitrati (NO</a:t>
                      </a:r>
                      <a:r>
                        <a:rPr lang="hr-HR" sz="2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r-HR" sz="2400" baseline="30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hr-HR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</a:tr>
              <a:tr h="50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Nitriti (NO</a:t>
                      </a:r>
                      <a:r>
                        <a:rPr lang="hr-HR" sz="24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r-HR" sz="2400" baseline="300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50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Karbonati (CO</a:t>
                      </a:r>
                      <a:r>
                        <a:rPr lang="hr-HR" sz="24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r-HR" sz="2400" baseline="30000"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50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400" dirty="0" smtClean="0"/>
              <a:t>12. Prikaz </a:t>
            </a:r>
            <a:r>
              <a:rPr lang="hr-HR" sz="5400" dirty="0" smtClean="0"/>
              <a:t>rezultata istraživanja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3858511"/>
          </a:xfrm>
        </p:spPr>
        <p:txBody>
          <a:bodyPr/>
          <a:lstStyle/>
          <a:p>
            <a:r>
              <a:rPr lang="hr-HR" dirty="0" smtClean="0"/>
              <a:t>Uz pomoć učiteljice Jusup, učenici su napravili prezentaciju projekta u ppt i </a:t>
            </a:r>
            <a:r>
              <a:rPr lang="hr-HR" dirty="0" err="1" smtClean="0"/>
              <a:t>poster</a:t>
            </a:r>
            <a:r>
              <a:rPr lang="hr-HR" dirty="0" smtClean="0"/>
              <a:t> 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13. Provjera ishoda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hr-HR" dirty="0" smtClean="0"/>
              <a:t>Učenici su provjerili naučeno tijekom provedbe projekta rješavajući kviz napravljen u Kahoot-u od strane uključenih učitelja.</a:t>
            </a:r>
            <a:endParaRPr lang="hr-HR" dirty="0"/>
          </a:p>
        </p:txBody>
      </p:sp>
      <p:pic>
        <p:nvPicPr>
          <p:cNvPr id="4" name="Picture 3" descr="kahoo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2132855"/>
            <a:ext cx="2264252" cy="1273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88840"/>
            <a:ext cx="3840426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 descr="C:\Users\Marko\Desktop\projekt\IMG_86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717032"/>
            <a:ext cx="364840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5517232"/>
            <a:ext cx="4156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Bilo nam je jako zabavno </a:t>
            </a:r>
            <a:r>
              <a:rPr lang="hr-HR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ZAKLJUČAK-razredna nastava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Zahvaljujući suradnji s obiteljima učenika, prikupili smo sjeme različitih starih vrsta biljaka koje su se nekad  sijale i uzgajale na našem području.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Naučili smo koje su to biljke, istražili o njima na internetu  te izradili plakate koje smo prezentirali učenicima od 5. do 8. razreda.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Naučili smo izrađivati klijališta od otpadnih materijala, recikliranjem.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Uzgojem spomenutih biljaka te njihovom prezentacijom i prodajom za Dan škole, nastojimo upoznati i lokalnu zajednicu s našim projektom, poticati uzgoj i očuvanje starih vrsta biljaka, iz vrtova naših baka, život u skladu s prirodom te održiv razvoj.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ZAKLJUČAK-predmetna nastava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600" dirty="0" smtClean="0"/>
              <a:t>Naučili smo kako programirati Micro:Bit.</a:t>
            </a:r>
          </a:p>
          <a:p>
            <a:r>
              <a:rPr lang="hr-HR" sz="3600" dirty="0" smtClean="0"/>
              <a:t>Naučili smo kako reciklirati i ponovno koristiti otpadni materijal.</a:t>
            </a:r>
          </a:p>
          <a:p>
            <a:r>
              <a:rPr lang="hr-HR" sz="3600" dirty="0" smtClean="0"/>
              <a:t>Zahvaljujući učiteljicama upoznali smo se s etapama istraživačkog rada, autohtonim hrvatskim cjetnjačama, procesom klijanja, vrstama tla.</a:t>
            </a:r>
          </a:p>
          <a:p>
            <a:r>
              <a:rPr lang="hr-HR" sz="3600" dirty="0" smtClean="0"/>
              <a:t>Naučli smo odrediti pH vrijednost i količinu karbonata uzoraka zemlje te smo </a:t>
            </a:r>
            <a:r>
              <a:rPr lang="hr-HR" sz="3600" smtClean="0"/>
              <a:t>se upoznali </a:t>
            </a:r>
            <a:r>
              <a:rPr lang="hr-HR" sz="3600" dirty="0" smtClean="0"/>
              <a:t>s brzinom i silama koje djeluju u biljkama.</a:t>
            </a:r>
          </a:p>
          <a:p>
            <a:r>
              <a:rPr lang="hr-HR" sz="3600" dirty="0" smtClean="0"/>
              <a:t>Biljke su najbrže narasle u smeđem tlu, a Kadife su biljke koje rastu brže od Žabica i Lijepih Kata.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Zahvala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ovom projektu sudjelovalo je preko 30 učenika predmetne nastave matične i područne škole,  10-ak učenika razredne nastave te 7 učiteljica predmetne nastave i 2 učiteljice razredne nastave.</a:t>
            </a:r>
          </a:p>
          <a:p>
            <a:r>
              <a:rPr lang="hr-HR" dirty="0" smtClean="0"/>
              <a:t>Zahvaljujemo svima na velikom odazivu, suradnji i ugodnom učenju</a:t>
            </a:r>
            <a:endParaRPr lang="hr-H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HVALA NA PAŽNJI!</a:t>
            </a:r>
            <a:endParaRPr lang="hr-HR" sz="5400" dirty="0"/>
          </a:p>
        </p:txBody>
      </p:sp>
      <p:pic>
        <p:nvPicPr>
          <p:cNvPr id="3" name="Picture 2" descr="zelimstabl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11760" y="2204864"/>
            <a:ext cx="4248472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5040560" cy="5526376"/>
          </a:xfrm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</a:rPr>
              <a:t>      </a:t>
            </a:r>
            <a:r>
              <a:rPr lang="hr-HR" sz="3600" b="1" dirty="0" smtClean="0">
                <a:solidFill>
                  <a:schemeClr val="bg1"/>
                </a:solidFill>
              </a:rPr>
              <a:t>Učiteljica Kranjčević, voditeljica projekta, objasnila je učenicima predmetne nastave što će raditi tijekom projekta</a:t>
            </a:r>
            <a:r>
              <a:rPr lang="hr-HR" sz="3600" dirty="0" smtClean="0">
                <a:solidFill>
                  <a:schemeClr val="bg1"/>
                </a:solidFill>
              </a:rPr>
              <a:t>:</a:t>
            </a:r>
            <a:endParaRPr lang="hr-HR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Programiranje micro bita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bg1"/>
                </a:solidFill>
              </a:rPr>
              <a:t>poznavanje  s etapama istraživačkog rada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bg1"/>
                </a:solidFill>
              </a:rPr>
              <a:t>poznavanje s autohtonim hrvatskim cvjetnjačama 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bg1"/>
                </a:solidFill>
              </a:rPr>
              <a:t>poznavanje s procesom klijanja i uvjetima klijanja biljaka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bg1"/>
                </a:solidFill>
              </a:rPr>
              <a:t>poznavanje s vrstama tla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</a:t>
            </a:r>
            <a:r>
              <a:rPr lang="hr-HR" dirty="0" smtClean="0">
                <a:solidFill>
                  <a:schemeClr val="bg1"/>
                </a:solidFill>
              </a:rPr>
              <a:t>dređivanje pH vrijednosti i </a:t>
            </a:r>
            <a:r>
              <a:rPr lang="hr-HR" dirty="0" smtClean="0">
                <a:solidFill>
                  <a:schemeClr val="bg1"/>
                </a:solidFill>
              </a:rPr>
              <a:t>količine nitrata, </a:t>
            </a:r>
            <a:r>
              <a:rPr lang="hr-HR" dirty="0" err="1" smtClean="0">
                <a:solidFill>
                  <a:schemeClr val="bg1"/>
                </a:solidFill>
              </a:rPr>
              <a:t>nitrita</a:t>
            </a:r>
            <a:r>
              <a:rPr lang="hr-HR" dirty="0" smtClean="0">
                <a:solidFill>
                  <a:schemeClr val="bg1"/>
                </a:solidFill>
              </a:rPr>
              <a:t> te karbonata </a:t>
            </a:r>
            <a:r>
              <a:rPr lang="hr-HR" dirty="0" smtClean="0">
                <a:solidFill>
                  <a:schemeClr val="bg1"/>
                </a:solidFill>
              </a:rPr>
              <a:t>uzoraka zemlje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bg1"/>
                </a:solidFill>
              </a:rPr>
              <a:t>poznavanje s brzinom kao fizikalnom veličinom i silama koje djeluju u biljkama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</a:t>
            </a:r>
            <a:r>
              <a:rPr lang="hr-HR" dirty="0" smtClean="0">
                <a:solidFill>
                  <a:schemeClr val="bg1"/>
                </a:solidFill>
              </a:rPr>
              <a:t>ostavljanje hipoteze istraživačkog rada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Izvođenje eksperimentalnog dijela istraživačkog rada i prikupljanje podataka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M</a:t>
            </a:r>
            <a:r>
              <a:rPr lang="hr-HR" dirty="0" smtClean="0">
                <a:solidFill>
                  <a:schemeClr val="bg1"/>
                </a:solidFill>
              </a:rPr>
              <a:t>atematička obrada dobivenih podataka i </a:t>
            </a:r>
            <a:r>
              <a:rPr lang="hr-HR" dirty="0" smtClean="0"/>
              <a:t>izrada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infografike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Izrada prezentacije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</a:t>
            </a:r>
            <a:r>
              <a:rPr lang="hr-HR" dirty="0" smtClean="0">
                <a:solidFill>
                  <a:schemeClr val="bg1"/>
                </a:solidFill>
              </a:rPr>
              <a:t>ješavanje kviza 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060848"/>
            <a:ext cx="3624064" cy="2718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60648"/>
            <a:ext cx="5436096" cy="640871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r-HR" sz="2000" b="1" dirty="0" smtClean="0">
                <a:solidFill>
                  <a:schemeClr val="bg1"/>
                </a:solidFill>
              </a:rPr>
              <a:t>      Učiteljice razredne </a:t>
            </a:r>
            <a:r>
              <a:rPr lang="hr-HR" sz="2000" b="1" dirty="0" smtClean="0">
                <a:solidFill>
                  <a:schemeClr val="bg1"/>
                </a:solidFill>
              </a:rPr>
              <a:t>nastave objasnile </a:t>
            </a:r>
            <a:r>
              <a:rPr lang="hr-HR" sz="2000" b="1" dirty="0" smtClean="0">
                <a:solidFill>
                  <a:schemeClr val="bg1"/>
                </a:solidFill>
              </a:rPr>
              <a:t>su učenicima razredne nastave što će raditi tijekom projekta:</a:t>
            </a:r>
            <a:endParaRPr lang="hr-HR" sz="2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/>
              <a:t>P</a:t>
            </a:r>
            <a:r>
              <a:rPr lang="hr-HR" sz="1800" dirty="0" smtClean="0">
                <a:solidFill>
                  <a:schemeClr val="bg1"/>
                </a:solidFill>
              </a:rPr>
              <a:t>rezentiranje autohtonih hrvatskih biljaka i optimalnih životnih uvjeta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>
                <a:solidFill>
                  <a:schemeClr val="bg1"/>
                </a:solidFill>
              </a:rPr>
              <a:t>Samostalno sađenje biljaka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/>
              <a:t>P</a:t>
            </a:r>
            <a:r>
              <a:rPr lang="hr-HR" sz="1800" dirty="0" smtClean="0">
                <a:solidFill>
                  <a:schemeClr val="bg1"/>
                </a:solidFill>
              </a:rPr>
              <a:t>raćenje rada micro:bita i rasta biljaka tijekom automatiziranog zalijevanja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/>
              <a:t>P</a:t>
            </a:r>
            <a:r>
              <a:rPr lang="hr-HR" sz="1800" dirty="0" smtClean="0">
                <a:solidFill>
                  <a:schemeClr val="bg1"/>
                </a:solidFill>
              </a:rPr>
              <a:t>rikupljanje otpadne ambalaže (kartoni za jaja, papirnate čaše, plastične posude od voća i povrća) i ukrašavanje decoupage tehnikom (salvetna tehnika)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/>
              <a:t>P</a:t>
            </a:r>
            <a:r>
              <a:rPr lang="hr-HR" sz="1800" dirty="0" smtClean="0">
                <a:solidFill>
                  <a:schemeClr val="bg1"/>
                </a:solidFill>
              </a:rPr>
              <a:t>resađivanje biljke  u veće posude ukrašene prethodno navedenom tehnikom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>
                <a:solidFill>
                  <a:schemeClr val="bg1"/>
                </a:solidFill>
              </a:rPr>
              <a:t>Korištenje štapića od sladoleda, drvenih štapića za ražnjiće, plutenih čepova kao označivače imena biljaka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smtClean="0"/>
              <a:t>P</a:t>
            </a:r>
            <a:r>
              <a:rPr lang="hr-HR" sz="1800" dirty="0" smtClean="0">
                <a:solidFill>
                  <a:schemeClr val="bg1"/>
                </a:solidFill>
              </a:rPr>
              <a:t>rodavanje biljaka na sajmu za </a:t>
            </a:r>
            <a:r>
              <a:rPr lang="hr-HR" sz="1800" i="1" dirty="0" smtClean="0">
                <a:solidFill>
                  <a:schemeClr val="bg1"/>
                </a:solidFill>
              </a:rPr>
              <a:t>Dan škole</a:t>
            </a:r>
            <a:r>
              <a:rPr lang="hr-HR" sz="1800" dirty="0" smtClean="0">
                <a:solidFill>
                  <a:schemeClr val="bg1"/>
                </a:solidFill>
              </a:rPr>
              <a:t>, u okviru Učeničke zadruge</a:t>
            </a:r>
            <a:r>
              <a:rPr lang="hr-HR" sz="1800" i="1" dirty="0" smtClean="0">
                <a:solidFill>
                  <a:schemeClr val="bg1"/>
                </a:solidFill>
              </a:rPr>
              <a:t> Imper</a:t>
            </a:r>
            <a:r>
              <a:rPr lang="hr-HR" sz="1800" dirty="0" smtClean="0">
                <a:solidFill>
                  <a:schemeClr val="bg1"/>
                </a:solidFill>
              </a:rPr>
              <a:t>, kao njena članica imena </a:t>
            </a:r>
            <a:r>
              <a:rPr lang="hr-HR" sz="1800" i="1" dirty="0" smtClean="0">
                <a:solidFill>
                  <a:schemeClr val="bg1"/>
                </a:solidFill>
              </a:rPr>
              <a:t>Pokreni krug 3R - Reduce!Reuse!Recycle!</a:t>
            </a:r>
            <a:endParaRPr lang="hr-HR" sz="1800" dirty="0" smtClean="0">
              <a:solidFill>
                <a:schemeClr val="bg1"/>
              </a:solidFill>
            </a:endParaRPr>
          </a:p>
          <a:p>
            <a:endParaRPr lang="hr-H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3096344" cy="2322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861048"/>
            <a:ext cx="3151674" cy="1772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dirty="0" smtClean="0"/>
              <a:t>2. Programiranje micro bita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332656"/>
            <a:ext cx="44644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u="sng" dirty="0" smtClean="0">
                <a:solidFill>
                  <a:schemeClr val="bg1"/>
                </a:solidFill>
              </a:rPr>
              <a:t>Opis problema:</a:t>
            </a:r>
            <a:r>
              <a:rPr lang="hr-HR" sz="2000" b="1" dirty="0" smtClean="0">
                <a:solidFill>
                  <a:schemeClr val="bg1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Bilo je potrebno izraditi sustav za automatizirano zalijevanje biljaka korištenjem micro:bita.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1772816"/>
            <a:ext cx="44644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u="sng" dirty="0" smtClean="0">
                <a:solidFill>
                  <a:schemeClr val="bg1"/>
                </a:solidFill>
              </a:rPr>
              <a:t>Razrada:</a:t>
            </a:r>
            <a:r>
              <a:rPr lang="hr-HR" sz="2000" b="1" dirty="0" smtClean="0">
                <a:solidFill>
                  <a:schemeClr val="bg1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Sustav za automatizirano zalijevanje trebao je u pravilnim vremenskim razmacima mjeriti vlažnost tla. Ako je izmjerena vrijednost vlage u pojedinom mjerenju bila manja od granične, bilo je potrebno uključiti pumpu i dopojiti vodu.</a:t>
            </a:r>
            <a:r>
              <a:rPr lang="hr-HR" sz="2000" b="1" u="sng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536" y="4293096"/>
            <a:ext cx="453650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b="1" i="1" dirty="0" smtClean="0">
                <a:solidFill>
                  <a:schemeClr val="bg1"/>
                </a:solidFill>
              </a:rPr>
              <a:t>Bilo nam je potrebno: </a:t>
            </a:r>
            <a:endParaRPr lang="hr-H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000" i="1" dirty="0" smtClean="0">
                <a:solidFill>
                  <a:schemeClr val="bg1"/>
                </a:solidFill>
              </a:rPr>
              <a:t>micro:bit</a:t>
            </a:r>
            <a:endParaRPr lang="hr-H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000" i="1" dirty="0" smtClean="0">
                <a:solidFill>
                  <a:schemeClr val="bg1"/>
                </a:solidFill>
              </a:rPr>
              <a:t>osjetnik (senzor) vlažnosti  tla</a:t>
            </a:r>
            <a:endParaRPr lang="hr-H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000" i="1" dirty="0" smtClean="0">
                <a:solidFill>
                  <a:schemeClr val="bg1"/>
                </a:solidFill>
              </a:rPr>
              <a:t>vodna pumpa</a:t>
            </a:r>
            <a:endParaRPr lang="hr-H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000" i="1" dirty="0" smtClean="0">
                <a:solidFill>
                  <a:schemeClr val="bg1"/>
                </a:solidFill>
              </a:rPr>
              <a:t>posuda s vodom</a:t>
            </a:r>
            <a:endParaRPr lang="hr-HR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000" i="1" dirty="0" smtClean="0">
                <a:solidFill>
                  <a:schemeClr val="bg1"/>
                </a:solidFill>
              </a:rPr>
              <a:t>biljka u posudi s tlom</a:t>
            </a:r>
            <a:endParaRPr lang="hr-HR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420888"/>
            <a:ext cx="2640000" cy="19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653136"/>
            <a:ext cx="2640000" cy="19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88640"/>
            <a:ext cx="2639999" cy="19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Određivanje granične vrijednosti za željenu vlažnost tla: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5184576"/>
          </a:xfrm>
        </p:spPr>
        <p:txBody>
          <a:bodyPr>
            <a:normAutofit fontScale="70000" lnSpcReduction="20000"/>
          </a:bodyPr>
          <a:lstStyle/>
          <a:p>
            <a:endParaRPr lang="hr-HR" b="1" i="1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Mjerili smo vlažnost tla uzoraka zemlje različitih  vlažnosti. Željeli smo pronaći koliko iznosi izmjerena vlažnost zemlje koja je idealna za rast biljke. 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Za vrlo suhu zemlju izmjerena vlažnost je oko 1000, za vrlo vlažnu oko 50. Mjerenjima smo došli do zaključka da je izmjerena vrijednost vlažnost tla koje ne zahtijeva zalijevanje oko 150. 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Na slici, za izmjerenu vlažnost manju od granične, na pločici micro:bita prikazuje se kvačica.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5220072" y="2204864"/>
            <a:ext cx="3781425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1476</Words>
  <Application>Microsoft Office PowerPoint</Application>
  <PresentationFormat>On-screen Show (4:3)</PresentationFormat>
  <Paragraphs>172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Upotreba IKT-a u nastavi -kako upotrijebiti micro-bit i set za zalijevanje </vt:lpstr>
      <vt:lpstr>PROVEDBA PROJEKTA U 13 ETAPA</vt:lpstr>
      <vt:lpstr>1. Učenici su dobili jasne upute što će se raditi unutar projekta</vt:lpstr>
      <vt:lpstr>Slide 5</vt:lpstr>
      <vt:lpstr>Slide 6</vt:lpstr>
      <vt:lpstr>2. Programiranje micro bita</vt:lpstr>
      <vt:lpstr>Slide 8</vt:lpstr>
      <vt:lpstr>Određivanje granične vrijednosti za željenu vlažnost tla:</vt:lpstr>
      <vt:lpstr>Slide 10</vt:lpstr>
      <vt:lpstr>Programsko rješenje</vt:lpstr>
      <vt:lpstr>Programsko rješenje</vt:lpstr>
      <vt:lpstr>Sustav za automatizirano zalijevanje – priključivanje na micro:bit </vt:lpstr>
      <vt:lpstr>Cjelokupni sustav za automatizirano zalijevanje biljke</vt:lpstr>
      <vt:lpstr>3. Upoznavanje s etapama istraživačkog rada</vt:lpstr>
      <vt:lpstr>Slide 16</vt:lpstr>
      <vt:lpstr>4. Upoznavanje s autohtonim hrvatskim cvjetnjačama</vt:lpstr>
      <vt:lpstr>Slide 18</vt:lpstr>
      <vt:lpstr>Slide 19</vt:lpstr>
      <vt:lpstr>5. Upoznavanje s procesom klijanja i uvjetima klijanja biljaka</vt:lpstr>
      <vt:lpstr>Slide 21</vt:lpstr>
      <vt:lpstr>6. Upoznavanje s vrstama tla</vt:lpstr>
      <vt:lpstr>Slide 23</vt:lpstr>
      <vt:lpstr>7.  Određivanje pH vrijednosti i količine karbonata uzoraka zemlje </vt:lpstr>
      <vt:lpstr>Slide 25</vt:lpstr>
      <vt:lpstr>8.  Upoznavanje s brzinom kao fizikalnom veličinom i silama koje djeluju u biljkama</vt:lpstr>
      <vt:lpstr>Slide 27</vt:lpstr>
      <vt:lpstr>9.  Postavljanje hipoteze istraživačkog rada</vt:lpstr>
      <vt:lpstr>Slide 29</vt:lpstr>
      <vt:lpstr>Hipoteze</vt:lpstr>
      <vt:lpstr>10. Izvođenje eksperimentalnog dijela istraživačkog rada i prikupljanje podataka</vt:lpstr>
      <vt:lpstr>Slide 32</vt:lpstr>
      <vt:lpstr>Slide 33</vt:lpstr>
      <vt:lpstr>Kadife u humusu, zalijevanje micro:bitom</vt:lpstr>
      <vt:lpstr>Slide 35</vt:lpstr>
      <vt:lpstr>Kadife u smeđem tlu, ručno zalijevanje</vt:lpstr>
      <vt:lpstr>11.  Obrada dobivenih podataka</vt:lpstr>
      <vt:lpstr>Slide 38</vt:lpstr>
      <vt:lpstr>Rast triju biljaka: kadife, lijepe kate i žabica u smeđem tlu koje su zalijevali učenici  </vt:lpstr>
      <vt:lpstr>Usporedba rasta i razvoja biljaka u sve tri posude</vt:lpstr>
      <vt:lpstr>Sastav tla </vt:lpstr>
      <vt:lpstr>12. Prikaz rezultata istraživanja</vt:lpstr>
      <vt:lpstr>Slide 43</vt:lpstr>
      <vt:lpstr>13. Provjera ishoda</vt:lpstr>
      <vt:lpstr>Slide 45</vt:lpstr>
      <vt:lpstr>ZAKLJUČAK-razredna nastava</vt:lpstr>
      <vt:lpstr>ZAKLJUČAK-predmetna nastava</vt:lpstr>
      <vt:lpstr>Zahvala</vt:lpstr>
      <vt:lpstr>HVALA NA PAŽNJI!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Nina</cp:lastModifiedBy>
  <cp:revision>89</cp:revision>
  <dcterms:created xsi:type="dcterms:W3CDTF">2018-04-30T11:19:57Z</dcterms:created>
  <dcterms:modified xsi:type="dcterms:W3CDTF">2018-05-02T18:52:29Z</dcterms:modified>
</cp:coreProperties>
</file>