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60" r:id="rId4"/>
    <p:sldId id="276" r:id="rId5"/>
    <p:sldId id="259" r:id="rId6"/>
    <p:sldId id="261" r:id="rId7"/>
    <p:sldId id="264" r:id="rId8"/>
    <p:sldId id="272" r:id="rId9"/>
    <p:sldId id="273" r:id="rId10"/>
    <p:sldId id="274" r:id="rId11"/>
    <p:sldId id="270" r:id="rId12"/>
    <p:sldId id="27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Duljina</a:t>
            </a:r>
            <a:r>
              <a:rPr lang="hr-HR" baseline="0"/>
              <a:t> stabljike bosiljka</a:t>
            </a:r>
            <a:endParaRPr lang="hr-HR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biljka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List1!$B$1:$E$1</c:f>
              <c:strCache>
                <c:ptCount val="4"/>
                <c:pt idx="0">
                  <c:v>dan 4.</c:v>
                </c:pt>
                <c:pt idx="1">
                  <c:v>dan 8.</c:v>
                </c:pt>
                <c:pt idx="2">
                  <c:v>dan 12.</c:v>
                </c:pt>
                <c:pt idx="3">
                  <c:v>dan 16.</c:v>
                </c:pt>
              </c:strCache>
            </c:strRef>
          </c:cat>
          <c:val>
            <c:numRef>
              <c:f>List1!$B$2:$E$2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6-44EF-B1AD-CF18CE030DE5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biljka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List1!$B$1:$E$1</c:f>
              <c:strCache>
                <c:ptCount val="4"/>
                <c:pt idx="0">
                  <c:v>dan 4.</c:v>
                </c:pt>
                <c:pt idx="1">
                  <c:v>dan 8.</c:v>
                </c:pt>
                <c:pt idx="2">
                  <c:v>dan 12.</c:v>
                </c:pt>
                <c:pt idx="3">
                  <c:v>dan 16.</c:v>
                </c:pt>
              </c:strCache>
            </c:strRef>
          </c:cat>
          <c:val>
            <c:numRef>
              <c:f>List1!$B$3:$E$3</c:f>
              <c:numCache>
                <c:formatCode>General</c:formatCode>
                <c:ptCount val="4"/>
                <c:pt idx="0">
                  <c:v>18.5</c:v>
                </c:pt>
                <c:pt idx="1">
                  <c:v>19.7</c:v>
                </c:pt>
                <c:pt idx="2">
                  <c:v>22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A6-44EF-B1AD-CF18CE030DE5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biljka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List1!$B$1:$E$1</c:f>
              <c:strCache>
                <c:ptCount val="4"/>
                <c:pt idx="0">
                  <c:v>dan 4.</c:v>
                </c:pt>
                <c:pt idx="1">
                  <c:v>dan 8.</c:v>
                </c:pt>
                <c:pt idx="2">
                  <c:v>dan 12.</c:v>
                </c:pt>
                <c:pt idx="3">
                  <c:v>dan 16.</c:v>
                </c:pt>
              </c:strCache>
            </c:strRef>
          </c:cat>
          <c:val>
            <c:numRef>
              <c:f>List1!$B$4:$E$4</c:f>
              <c:numCache>
                <c:formatCode>General</c:formatCode>
                <c:ptCount val="4"/>
                <c:pt idx="0">
                  <c:v>16</c:v>
                </c:pt>
                <c:pt idx="1">
                  <c:v>17.8</c:v>
                </c:pt>
                <c:pt idx="2">
                  <c:v>20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A6-44EF-B1AD-CF18CE030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565888"/>
        <c:axId val="92568192"/>
        <c:axId val="0"/>
      </c:bar3DChart>
      <c:catAx>
        <c:axId val="92565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dani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2568192"/>
        <c:crosses val="autoZero"/>
        <c:auto val="1"/>
        <c:lblAlgn val="ctr"/>
        <c:lblOffset val="100"/>
        <c:noMultiLvlLbl val="0"/>
      </c:catAx>
      <c:valAx>
        <c:axId val="9256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duljina</a:t>
                </a:r>
                <a:r>
                  <a:rPr lang="hr-HR" baseline="0"/>
                  <a:t> stabljike bosiljka /cm/</a:t>
                </a:r>
                <a:endParaRPr lang="hr-H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256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Duljina</a:t>
            </a:r>
            <a:r>
              <a:rPr lang="hr-HR" baseline="0"/>
              <a:t> lista bosiljka</a:t>
            </a:r>
            <a:endParaRPr lang="hr-HR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biljka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List1!$B$1:$E$1</c:f>
              <c:strCache>
                <c:ptCount val="4"/>
                <c:pt idx="0">
                  <c:v>dan 4.</c:v>
                </c:pt>
                <c:pt idx="1">
                  <c:v>dan 8.</c:v>
                </c:pt>
                <c:pt idx="2">
                  <c:v>dan 12.</c:v>
                </c:pt>
                <c:pt idx="3">
                  <c:v>dan 16.</c:v>
                </c:pt>
              </c:strCache>
            </c:strRef>
          </c:cat>
          <c:val>
            <c:numRef>
              <c:f>List1!$B$2:$E$2</c:f>
              <c:numCache>
                <c:formatCode>General</c:formatCode>
                <c:ptCount val="4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7-452B-BF48-2449D4D410B2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biljka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List1!$B$1:$E$1</c:f>
              <c:strCache>
                <c:ptCount val="4"/>
                <c:pt idx="0">
                  <c:v>dan 4.</c:v>
                </c:pt>
                <c:pt idx="1">
                  <c:v>dan 8.</c:v>
                </c:pt>
                <c:pt idx="2">
                  <c:v>dan 12.</c:v>
                </c:pt>
                <c:pt idx="3">
                  <c:v>dan 16.</c:v>
                </c:pt>
              </c:strCache>
            </c:strRef>
          </c:cat>
          <c:val>
            <c:numRef>
              <c:f>List1!$B$3:$E$3</c:f>
              <c:numCache>
                <c:formatCode>General</c:formatCode>
                <c:ptCount val="4"/>
                <c:pt idx="0">
                  <c:v>4</c:v>
                </c:pt>
                <c:pt idx="1">
                  <c:v>4.4000000000000004</c:v>
                </c:pt>
                <c:pt idx="2">
                  <c:v>5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C7-452B-BF48-2449D4D410B2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biljka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List1!$B$1:$E$1</c:f>
              <c:strCache>
                <c:ptCount val="4"/>
                <c:pt idx="0">
                  <c:v>dan 4.</c:v>
                </c:pt>
                <c:pt idx="1">
                  <c:v>dan 8.</c:v>
                </c:pt>
                <c:pt idx="2">
                  <c:v>dan 12.</c:v>
                </c:pt>
                <c:pt idx="3">
                  <c:v>dan 16.</c:v>
                </c:pt>
              </c:strCache>
            </c:strRef>
          </c:cat>
          <c:val>
            <c:numRef>
              <c:f>List1!$B$4:$E$4</c:f>
              <c:numCache>
                <c:formatCode>General</c:formatCode>
                <c:ptCount val="4"/>
                <c:pt idx="0">
                  <c:v>3.5</c:v>
                </c:pt>
                <c:pt idx="1">
                  <c:v>4</c:v>
                </c:pt>
                <c:pt idx="2">
                  <c:v>5</c:v>
                </c:pt>
                <c:pt idx="3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C7-452B-BF48-2449D4D41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685312"/>
        <c:axId val="104928000"/>
        <c:axId val="0"/>
      </c:bar3DChart>
      <c:catAx>
        <c:axId val="102685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dani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928000"/>
        <c:crosses val="autoZero"/>
        <c:auto val="1"/>
        <c:lblAlgn val="ctr"/>
        <c:lblOffset val="100"/>
        <c:noMultiLvlLbl val="0"/>
      </c:catAx>
      <c:valAx>
        <c:axId val="10492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duljina</a:t>
                </a:r>
                <a:r>
                  <a:rPr lang="hr-HR" baseline="0"/>
                  <a:t> lista bosiljka /cm/</a:t>
                </a:r>
                <a:endParaRPr lang="hr-H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68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657B9C1-E88B-4908-B376-4CA195D8F8B2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C657B9C1-E88B-4908-B376-4CA195D8F8B2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57B9C1-E88B-4908-B376-4CA195D8F8B2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57B9C1-E88B-4908-B376-4CA195D8F8B2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9C1-E88B-4908-B376-4CA195D8F8B2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C657B9C1-E88B-4908-B376-4CA195D8F8B2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57B9C1-E88B-4908-B376-4CA195D8F8B2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84AA55-4272-4FC8-8CE0-271A4380DD0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3C092-30C7-4C23-942B-0BB6D3F7A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58129"/>
            <a:ext cx="10363200" cy="3530991"/>
          </a:xfrm>
        </p:spPr>
        <p:txBody>
          <a:bodyPr>
            <a:normAutofit fontScale="90000"/>
          </a:bodyPr>
          <a:lstStyle/>
          <a:p>
            <a:r>
              <a:rPr lang="hr-HR" sz="1700" b="1" dirty="0"/>
              <a:t>                                                       </a:t>
            </a: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r>
              <a:rPr lang="hr-HR" sz="3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hr-HR" sz="1700" b="1" dirty="0"/>
            </a:br>
            <a:br>
              <a:rPr lang="hr-HR" sz="1700" b="1" dirty="0"/>
            </a:br>
            <a:br>
              <a:rPr lang="hr-HR" sz="1700" b="1" dirty="0"/>
            </a:br>
            <a:br>
              <a:rPr lang="hr-HR" b="1" dirty="0"/>
            </a:br>
            <a:r>
              <a:rPr lang="hr-HR" b="1" dirty="0"/>
              <a:t>        </a:t>
            </a:r>
            <a:br>
              <a:rPr lang="hr-HR" b="1" dirty="0"/>
            </a:br>
            <a:br>
              <a:rPr lang="hr-HR" b="1" dirty="0"/>
            </a:br>
            <a:br>
              <a:rPr lang="hr-HR" b="1" dirty="0"/>
            </a:br>
            <a:br>
              <a:rPr lang="hr-HR" b="1" dirty="0"/>
            </a:br>
            <a:r>
              <a:rPr lang="hr-HR" b="1" dirty="0"/>
              <a:t>                     </a:t>
            </a:r>
            <a:r>
              <a:rPr lang="hr-HR" sz="3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– ŽELIM STABLO</a:t>
            </a:r>
            <a:br>
              <a:rPr lang="hr-HR" sz="3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sz="3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MICRO:BIT: Programiranje i praćenje razvoja biljaka</a:t>
            </a:r>
            <a:br>
              <a:rPr lang="hr-HR" b="1" dirty="0"/>
            </a:br>
            <a:r>
              <a:rPr lang="hr-HR" b="1" dirty="0"/>
              <a:t>                         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79B35-EB5A-4A82-B434-3861A65DE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665307"/>
            <a:ext cx="10058400" cy="438538"/>
          </a:xfrm>
        </p:spPr>
        <p:txBody>
          <a:bodyPr>
            <a:noAutofit/>
          </a:bodyPr>
          <a:lstStyle/>
          <a:p>
            <a:pPr algn="ctr"/>
            <a:r>
              <a:rPr lang="hr-HR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OŠ “ Retfala” Osijek</a:t>
            </a:r>
          </a:p>
        </p:txBody>
      </p:sp>
      <p:pic>
        <p:nvPicPr>
          <p:cNvPr id="1028" name="Picture 4" descr="Slikovni rezultat za profil klett">
            <a:extLst>
              <a:ext uri="{FF2B5EF4-FFF2-40B4-BE49-F238E27FC236}">
                <a16:creationId xmlns:a16="http://schemas.microsoft.com/office/drawing/2014/main" id="{F16E75DF-DE8C-45A1-8D51-2C51D4A4C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8664" r="8912" b="8352"/>
          <a:stretch/>
        </p:blipFill>
        <p:spPr bwMode="auto">
          <a:xfrm>
            <a:off x="1282387" y="452050"/>
            <a:ext cx="1314684" cy="6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Vlatka\Desktop\bosilja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76" y="3404382"/>
            <a:ext cx="2166424" cy="2166424"/>
          </a:xfrm>
          <a:prstGeom prst="rect">
            <a:avLst/>
          </a:prstGeom>
          <a:noFill/>
        </p:spPr>
      </p:pic>
      <p:pic>
        <p:nvPicPr>
          <p:cNvPr id="1026" name="Picture 2" descr="C:\Users\Vlatka\Desktop\logo_skola_zastava2339p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2480" y="351692"/>
            <a:ext cx="2799471" cy="2235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7524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Istražili smo bosiljku...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589649"/>
            <a:ext cx="10871200" cy="4656405"/>
          </a:xfrm>
        </p:spPr>
        <p:txBody>
          <a:bodyPr>
            <a:noAutofit/>
          </a:bodyPr>
          <a:lstStyle/>
          <a:p>
            <a:r>
              <a:rPr lang="hr-HR" sz="1800" b="1" dirty="0"/>
              <a:t>Bosiljak</a:t>
            </a:r>
            <a:r>
              <a:rPr lang="hr-HR" sz="1800" dirty="0"/>
              <a:t> je biljka od davnina poznata kao začin. Smatra se da potječe iz Indije, a danas se najviše upotrebljava u Francuskoj i Italiji. To je jednogodišnja zeljasta biljka koja pripada porodici usnača (</a:t>
            </a:r>
            <a:r>
              <a:rPr lang="hr-HR" sz="1800" i="1" dirty="0"/>
              <a:t>Lamiaceae, Labiateae</a:t>
            </a:r>
            <a:r>
              <a:rPr lang="hr-HR" sz="1800" dirty="0"/>
              <a:t>). Stabljika bosiljka sadrži 0,5 – 1,5 % eteričnog ulja, u kojemu ima najviše metilkavikola (55%), estragola i eugenola. Karakterističan miris i aromu biljci daje upravo kemijska tvar eugenol.</a:t>
            </a:r>
          </a:p>
          <a:p>
            <a:pPr>
              <a:buNone/>
            </a:pPr>
            <a:r>
              <a:rPr lang="hr-HR" sz="1800" b="1" dirty="0"/>
              <a:t>      Voda</a:t>
            </a:r>
            <a:endParaRPr lang="hr-HR" sz="1800" dirty="0"/>
          </a:p>
          <a:p>
            <a:pPr>
              <a:buNone/>
            </a:pPr>
            <a:r>
              <a:rPr lang="hr-HR" sz="1800" dirty="0"/>
              <a:t>      Budući da je korijen biljke plitak, bosiljak zahtjeva relativno veliku količinu vlage. U vegetacijskom razdoblju zahtijeva od 600 do 650 mm</a:t>
            </a:r>
            <a:r>
              <a:rPr lang="hr-HR" sz="1800" baseline="30000" dirty="0"/>
              <a:t>2</a:t>
            </a:r>
            <a:r>
              <a:rPr lang="hr-HR" sz="1800" dirty="0"/>
              <a:t> padalina, a osobito mu je potrebna vlaga u stadiju klijanja, nicanja, izbijanja izbojaka i pupanja.</a:t>
            </a:r>
          </a:p>
          <a:p>
            <a:pPr>
              <a:buNone/>
            </a:pPr>
            <a:r>
              <a:rPr lang="hr-HR" sz="1800" b="1" dirty="0"/>
              <a:t>      Tlo</a:t>
            </a:r>
            <a:endParaRPr lang="hr-HR" sz="1800" dirty="0"/>
          </a:p>
          <a:p>
            <a:pPr>
              <a:buNone/>
            </a:pPr>
            <a:r>
              <a:rPr lang="hr-HR" sz="1800" dirty="0"/>
              <a:t>      Biljka je relativno osjetljiva na uvjete tla te ga je potrebno uzgajati na toplim humusnim tlima s dobrim vodozračnim režimom. </a:t>
            </a:r>
          </a:p>
          <a:p>
            <a:pPr>
              <a:buNone/>
            </a:pPr>
            <a:r>
              <a:rPr lang="hr-HR" sz="1800" b="1" dirty="0"/>
              <a:t>      Uporaba bosiljka</a:t>
            </a:r>
          </a:p>
          <a:p>
            <a:pPr>
              <a:buNone/>
            </a:pPr>
            <a:r>
              <a:rPr lang="hr-HR" sz="1800" dirty="0"/>
              <a:t>      Bosiljak ima aromatičan, osvježavajuć te pomalo pikantan okus. Najbolje ga je koristiti svježeg, budući da sušenjem gubi miris i okus. Tvari koje sadržava djeluju protuupalno, a pomaže kod bolesti bubrega te probavnih i dišnih tegoba.</a:t>
            </a:r>
          </a:p>
          <a:p>
            <a:pPr>
              <a:buNone/>
            </a:pPr>
            <a:endParaRPr lang="hr-HR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75" y="529047"/>
            <a:ext cx="7935184" cy="981580"/>
          </a:xfrm>
        </p:spPr>
        <p:txBody>
          <a:bodyPr>
            <a:normAutofit/>
          </a:bodyPr>
          <a:lstStyle/>
          <a:p>
            <a:r>
              <a:rPr lang="hr-HR" sz="3000" dirty="0">
                <a:latin typeface="Consolas" panose="020B0609020204030204" pitchFamily="49" charset="0"/>
              </a:rPr>
              <a:t>5.Zaključak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Biljkama su za rast i razvoj potrebne mineralne tvari kojih u destiliranoj vodi, za razliku od vodovodne vode nije bilo pa se zbog toga biljka sušila.</a:t>
            </a:r>
          </a:p>
          <a:p>
            <a:r>
              <a:rPr lang="hr-HR" dirty="0"/>
              <a:t> Potrebna je određena količina vlažnosti tla, toplina i sunčeva svjetlost.</a:t>
            </a:r>
          </a:p>
          <a:p>
            <a:r>
              <a:rPr lang="hr-HR" dirty="0"/>
              <a:t> Optimalnu vlažnost tla od 60 % smo kontrolirali uz pomoć micro:bita pa je bosiljak zaljevan micro:bitom najbolje uspjevao.</a:t>
            </a:r>
          </a:p>
          <a:p>
            <a:pPr>
              <a:buNone/>
            </a:pP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89452"/>
            <a:ext cx="11631793" cy="450167"/>
          </a:xfrm>
        </p:spPr>
        <p:txBody>
          <a:bodyPr>
            <a:normAutofit fontScale="90000"/>
          </a:bodyPr>
          <a:lstStyle/>
          <a:p>
            <a:r>
              <a:rPr lang="hr-HR" sz="1600" dirty="0">
                <a:solidFill>
                  <a:schemeClr val="tx1"/>
                </a:solidFill>
              </a:rPr>
              <a:t>1.Zaljevano vodovodnom     2.Zalijevano                   3.zalijevano micro:bitom</a:t>
            </a:r>
            <a:br>
              <a:rPr lang="hr-HR" sz="1600" dirty="0">
                <a:solidFill>
                  <a:schemeClr val="tx1"/>
                </a:solidFill>
              </a:rPr>
            </a:br>
            <a:r>
              <a:rPr lang="hr-HR" sz="1600" dirty="0">
                <a:solidFill>
                  <a:schemeClr val="tx1"/>
                </a:solidFill>
              </a:rPr>
              <a:t>             vodom                 destiliranom vodom</a:t>
            </a:r>
          </a:p>
        </p:txBody>
      </p:sp>
      <p:pic>
        <p:nvPicPr>
          <p:cNvPr id="4" name="Content Placeholder 3" descr="C:\Users\Vlatka\Desktop\profil fotke\20180302_15352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614" y="2075251"/>
            <a:ext cx="4693420" cy="29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Vlatka\Desktop\profil fotke\20180323_073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479" y="1487080"/>
            <a:ext cx="2347616" cy="373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Vlatka\Desktop\profil fotke\20180323_0731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58273" y="1471318"/>
            <a:ext cx="2573714" cy="374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921435" y="4677508"/>
            <a:ext cx="1125415" cy="14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2025748" y="4642339"/>
            <a:ext cx="1139483" cy="14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438357" y="4635305"/>
            <a:ext cx="12520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1" y="529047"/>
            <a:ext cx="6951307" cy="981580"/>
          </a:xfrm>
        </p:spPr>
        <p:txBody>
          <a:bodyPr>
            <a:normAutofit/>
          </a:bodyPr>
          <a:lstStyle/>
          <a:p>
            <a:r>
              <a:rPr lang="hr-HR" sz="3000" dirty="0">
                <a:latin typeface="Consolas" panose="020B0609020204030204" pitchFamily="49" charset="0"/>
              </a:rPr>
              <a:t>Projekt su proveli: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5EA35-66BF-402A-960C-17A390D33B49}"/>
              </a:ext>
            </a:extLst>
          </p:cNvPr>
          <p:cNvSpPr txBox="1"/>
          <p:nvPr/>
        </p:nvSpPr>
        <p:spPr>
          <a:xfrm>
            <a:off x="1576874" y="2062064"/>
            <a:ext cx="5850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dirty="0"/>
              <a:t>učenici 7.b i 3. b razreda OŠ “Retfala” Osijek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Monika Mihaljević, učiteljica matematike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Ivana Dolaček, učiteljica kemije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Vlatka Šalić Dujmić, učiteljica biologije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Lidija Kuštro, učiteljica razredne nastave</a:t>
            </a:r>
          </a:p>
        </p:txBody>
      </p:sp>
    </p:spTree>
    <p:extLst>
      <p:ext uri="{BB962C8B-B14F-4D97-AF65-F5344CB8AC3E}">
        <p14:creationId xmlns:p14="http://schemas.microsoft.com/office/powerpoint/2010/main" val="68448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49B1-B0B8-4FAA-BBC8-CC63CC5E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76" y="545973"/>
            <a:ext cx="10058400" cy="643813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Consolas" panose="020B0609020204030204" pitchFamily="49" charset="0"/>
              </a:rPr>
              <a:t>Etape provedbe projekta: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2DE450-CD68-4422-BB8A-28C1CAEB6FB6}"/>
              </a:ext>
            </a:extLst>
          </p:cNvPr>
          <p:cNvSpPr/>
          <p:nvPr/>
        </p:nvSpPr>
        <p:spPr>
          <a:xfrm>
            <a:off x="4988051" y="1543686"/>
            <a:ext cx="2313083" cy="13964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2. Sadnja sadnica bosiljka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D67C1-083B-4E86-A4F7-B6AC4005FFD2}"/>
              </a:ext>
            </a:extLst>
          </p:cNvPr>
          <p:cNvSpPr/>
          <p:nvPr/>
        </p:nvSpPr>
        <p:spPr>
          <a:xfrm>
            <a:off x="661181" y="1603719"/>
            <a:ext cx="2391508" cy="13858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1.Programiranje micro:bit-a i spajanje seta za zaljevanje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77C6CB-691D-4C93-A6B7-12B19EA84C5B}"/>
              </a:ext>
            </a:extLst>
          </p:cNvPr>
          <p:cNvSpPr/>
          <p:nvPr/>
        </p:nvSpPr>
        <p:spPr>
          <a:xfrm>
            <a:off x="9115718" y="1717478"/>
            <a:ext cx="2198915" cy="12970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3.Postavljanje hipoteze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E0A4B8-49D3-4F23-A144-58721DD093A1}"/>
              </a:ext>
            </a:extLst>
          </p:cNvPr>
          <p:cNvSpPr/>
          <p:nvPr/>
        </p:nvSpPr>
        <p:spPr>
          <a:xfrm>
            <a:off x="8454684" y="3990538"/>
            <a:ext cx="2514691" cy="1425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5. zaključak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185B4D-B8E0-4C51-832F-71ADAED85480}"/>
              </a:ext>
            </a:extLst>
          </p:cNvPr>
          <p:cNvSpPr/>
          <p:nvPr/>
        </p:nvSpPr>
        <p:spPr>
          <a:xfrm>
            <a:off x="1238623" y="3942693"/>
            <a:ext cx="2714397" cy="15437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4. Praćenje rasta biljaka i vođenje bilježaka</a:t>
            </a:r>
          </a:p>
        </p:txBody>
      </p:sp>
      <p:pic>
        <p:nvPicPr>
          <p:cNvPr id="14" name="Picture 2" descr="C:\Users\Vlatka\Desktop\bosiljak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2848" y="3460651"/>
            <a:ext cx="3193367" cy="3193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10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529047"/>
            <a:ext cx="10273723" cy="98158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Consolas" panose="020B0609020204030204" pitchFamily="49" charset="0"/>
              </a:rPr>
              <a:t>1.Programiranje micro:bit-a i spajanje seta za zalijevanje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D2ED4E-6B5D-4FA8-99F1-4BD344C6D0BC}"/>
              </a:ext>
            </a:extLst>
          </p:cNvPr>
          <p:cNvSpPr txBox="1"/>
          <p:nvPr/>
        </p:nvSpPr>
        <p:spPr>
          <a:xfrm>
            <a:off x="650272" y="1491176"/>
            <a:ext cx="6735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r>
              <a:rPr lang="hr-HR" dirty="0"/>
              <a:t>Micro:bit je malo džepno računalo, osmišljen kako bi se upotrebljavao u učionici. Nije pristupačan samo za programiranje, nego je i izvrsno sredstvo da se na zabavan način postignu praktični rezultati.</a:t>
            </a:r>
          </a:p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r>
              <a:rPr lang="hr-HR" dirty="0"/>
              <a:t>isprogramirali smo micro:bit za zalijevanje biljke</a:t>
            </a:r>
          </a:p>
          <a:p>
            <a:pPr>
              <a:buFontTx/>
              <a:buChar char="-"/>
            </a:pPr>
            <a:endParaRPr lang="hr-HR" dirty="0"/>
          </a:p>
          <a:p>
            <a:endParaRPr lang="hr-HR" dirty="0"/>
          </a:p>
        </p:txBody>
      </p:sp>
      <p:pic>
        <p:nvPicPr>
          <p:cNvPr id="3074" name="Picture 2" descr="C:\Users\Vlatka\Desktop\microb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379" y="3518045"/>
            <a:ext cx="4188363" cy="2711012"/>
          </a:xfrm>
          <a:prstGeom prst="rect">
            <a:avLst/>
          </a:prstGeom>
          <a:noFill/>
        </p:spPr>
      </p:pic>
      <p:pic>
        <p:nvPicPr>
          <p:cNvPr id="3075" name="Picture 3" descr="C:\Users\Vlatka\Desktop\Getting_started_with_Micro_Bit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4521" y="2341076"/>
            <a:ext cx="3976331" cy="2652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51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Programiranje micro:bita</a:t>
            </a:r>
          </a:p>
        </p:txBody>
      </p:sp>
      <p:pic>
        <p:nvPicPr>
          <p:cNvPr id="4" name="Content Placeholder 3" descr="31179901_10214635088486627_6359406376942305280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5816" y="3147646"/>
            <a:ext cx="3887372" cy="2915529"/>
          </a:xfrm>
        </p:spPr>
      </p:pic>
      <p:pic>
        <p:nvPicPr>
          <p:cNvPr id="1026" name="Picture 2" descr="C:\Users\Vlatka\Desktop\31150291_10214635092686732_650365971264123699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2851" y="1519311"/>
            <a:ext cx="3342716" cy="2964766"/>
          </a:xfrm>
          <a:prstGeom prst="rect">
            <a:avLst/>
          </a:prstGeom>
          <a:noFill/>
        </p:spPr>
      </p:pic>
      <p:pic>
        <p:nvPicPr>
          <p:cNvPr id="1027" name="Picture 3" descr="C:\Users\Vlatka\Desktop\31154273_10214635089766659_254694001053217587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0055" y="3615398"/>
            <a:ext cx="3920196" cy="2940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2" y="529047"/>
            <a:ext cx="7753739" cy="981580"/>
          </a:xfrm>
        </p:spPr>
        <p:txBody>
          <a:bodyPr>
            <a:normAutofit/>
          </a:bodyPr>
          <a:lstStyle/>
          <a:p>
            <a:r>
              <a:rPr lang="hr-HR" sz="3000" dirty="0">
                <a:latin typeface="Consolas" panose="020B0609020204030204" pitchFamily="49" charset="0"/>
              </a:rPr>
              <a:t>2.Sadnja sadnica bosiljka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FD5EE-A6F0-4AE6-8C3F-062ED46B4FDF}"/>
              </a:ext>
            </a:extLst>
          </p:cNvPr>
          <p:cNvSpPr txBox="1"/>
          <p:nvPr/>
        </p:nvSpPr>
        <p:spPr>
          <a:xfrm>
            <a:off x="4984652" y="2053883"/>
            <a:ext cx="550984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/>
              <a:t>u četiri jednake posude s istom vrstom zemlje (crnica) posadili smo sadnice bosiljka:</a:t>
            </a:r>
          </a:p>
          <a:p>
            <a:r>
              <a:rPr lang="hr-HR" sz="2000" dirty="0"/>
              <a:t>           - jednu posudu zalijevali smo destiliranom</a:t>
            </a:r>
          </a:p>
          <a:p>
            <a:r>
              <a:rPr lang="hr-HR" sz="2000" dirty="0"/>
              <a:t>             vodom</a:t>
            </a:r>
          </a:p>
          <a:p>
            <a:r>
              <a:rPr lang="hr-HR" sz="2000" dirty="0"/>
              <a:t>           - drugu samo zalijevali vodovodnom vodom</a:t>
            </a:r>
          </a:p>
          <a:p>
            <a:r>
              <a:rPr lang="hr-HR" sz="2000" dirty="0"/>
              <a:t>           - treću zalijeva programirani micro:bit</a:t>
            </a:r>
          </a:p>
          <a:p>
            <a:r>
              <a:rPr lang="hr-HR" sz="2000" dirty="0"/>
              <a:t>             vodovodnom vodom</a:t>
            </a:r>
          </a:p>
          <a:p>
            <a:r>
              <a:rPr lang="hr-HR" sz="2000" dirty="0"/>
              <a:t>           - četvrta nam je kontrolna</a:t>
            </a:r>
          </a:p>
          <a:p>
            <a:endParaRPr lang="hr-HR" dirty="0"/>
          </a:p>
        </p:txBody>
      </p:sp>
      <p:pic>
        <p:nvPicPr>
          <p:cNvPr id="4098" name="Picture 2" descr="C:\Users\Vlatka\Desktop\profil fotke\20180212_1028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238" y="1628336"/>
            <a:ext cx="3232956" cy="1939774"/>
          </a:xfrm>
          <a:prstGeom prst="rect">
            <a:avLst/>
          </a:prstGeom>
          <a:noFill/>
        </p:spPr>
      </p:pic>
      <p:pic>
        <p:nvPicPr>
          <p:cNvPr id="4101" name="Picture 5" descr="C:\Users\Vlatka\Desktop\profil fotke\20180212_110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333" y="-6977576"/>
            <a:ext cx="2912014" cy="5223059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1" y="3786078"/>
            <a:ext cx="2546252" cy="280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552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52" y="529047"/>
            <a:ext cx="6289119" cy="981580"/>
          </a:xfrm>
        </p:spPr>
        <p:txBody>
          <a:bodyPr>
            <a:normAutofit fontScale="90000"/>
          </a:bodyPr>
          <a:lstStyle/>
          <a:p>
            <a:r>
              <a:rPr lang="hr-HR" sz="3000" dirty="0">
                <a:latin typeface="Consolas" panose="020B0609020204030204" pitchFamily="49" charset="0"/>
              </a:rPr>
              <a:t>3. Postavljanje hipoteze</a:t>
            </a:r>
            <a:br>
              <a:rPr lang="hr-HR" sz="3000" dirty="0">
                <a:latin typeface="Consolas" panose="020B0609020204030204" pitchFamily="49" charset="0"/>
              </a:rPr>
            </a:br>
            <a:endParaRPr lang="hr-HR" sz="3000" dirty="0"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9CDC5-90E0-4059-BAAB-219CF7E59433}"/>
              </a:ext>
            </a:extLst>
          </p:cNvPr>
          <p:cNvSpPr txBox="1"/>
          <p:nvPr/>
        </p:nvSpPr>
        <p:spPr>
          <a:xfrm>
            <a:off x="1380931" y="2472614"/>
            <a:ext cx="976068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800" dirty="0"/>
              <a:t>učenici su postavili svoje hipoteze te su pretpostavili da će najbolje napredovati biljka zaljevana mikro:bitom, a najmanje napredovati biljka zaljevana destiliranom vodom jer u destiliranoj vodi nema mineralnih tvari.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048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EC4C-4331-4BDC-879F-D980494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480" y="379829"/>
            <a:ext cx="9251658" cy="829994"/>
          </a:xfrm>
        </p:spPr>
        <p:txBody>
          <a:bodyPr>
            <a:normAutofit fontScale="90000"/>
          </a:bodyPr>
          <a:lstStyle/>
          <a:p>
            <a:r>
              <a:rPr lang="hr-HR" sz="2500" dirty="0">
                <a:latin typeface="Consolas" panose="020B0609020204030204" pitchFamily="49" charset="0"/>
              </a:rPr>
              <a:t>4. Praćenje rasta biljaka i vođenje bilježaka</a:t>
            </a:r>
            <a:br>
              <a:rPr lang="hr-HR" sz="2500" dirty="0">
                <a:latin typeface="Consolas" panose="020B0609020204030204" pitchFamily="49" charset="0"/>
              </a:rPr>
            </a:br>
            <a:br>
              <a:rPr lang="hr-HR" sz="2500" dirty="0">
                <a:latin typeface="Consolas" panose="020B0609020204030204" pitchFamily="49" charset="0"/>
              </a:rPr>
            </a:br>
            <a:r>
              <a:rPr lang="hr-HR" sz="1600" dirty="0">
                <a:latin typeface="Consolas" panose="020B0609020204030204" pitchFamily="49" charset="0"/>
              </a:rPr>
              <a:t>TABLICA 1: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99504" y="1575584"/>
          <a:ext cx="8837198" cy="5036231"/>
        </p:xfrm>
        <a:graphic>
          <a:graphicData uri="http://schemas.openxmlformats.org/drawingml/2006/table">
            <a:tbl>
              <a:tblPr/>
              <a:tblGrid>
                <a:gridCol w="176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8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4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Dan: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4.dan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8.dan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12.dan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16.dan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9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Broj biljke: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dulj.stab.  Izgled i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                   vel. listova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dulj.stab.  Izgled i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                   vel. listova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dulj.stab.  Izgled i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                   vel. listova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dulj.stab.  Izgled i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                   vel. listova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0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1.biljka (dest.voda)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Duljina stabljike-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7 cm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Duljina lista-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 3.5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Duljina stabljike-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7 cm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Duljina lista-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 3.5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Duljina stabljike-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7 cm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Duljina lista-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 3.5 cm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list se počeo sušiti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Duljina stabljike-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7.2 cm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Duljina lista-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 3.5 cm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list je požutio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12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2.biljka (vodovodna voda)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Duljina stabljike-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18.5 cm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Duljina lista-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 4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Duljina stabljike-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19.7 cm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Duljina lista-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 4.4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Duljina stabljike-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22 cm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Duljina lista-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 5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Duljina stabljike-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24 cm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Duljina lista-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 5.6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26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3.biljka (mikro:bit)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Duljina stabljike-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16 cm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Duljina lista-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 3.5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Duljina stabljike-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17.8 cm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Duljina lista-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 4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Duljina stabljike-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20 cm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Duljina lista-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Calibri"/>
                          <a:ea typeface="Calibri"/>
                          <a:cs typeface="Times New Roman"/>
                        </a:rPr>
                        <a:t> 5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Duljina stabljike-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23 cm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Duljina lista-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Calibri"/>
                          <a:ea typeface="Calibri"/>
                          <a:cs typeface="Times New Roman"/>
                        </a:rPr>
                        <a:t> 6.2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1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sz="1200" dirty="0"/>
            </a:br>
            <a:br>
              <a:rPr lang="hr-HR" sz="1200" dirty="0"/>
            </a:br>
            <a:br>
              <a:rPr lang="hr-HR" sz="1200" dirty="0"/>
            </a:br>
            <a:br>
              <a:rPr lang="hr-HR" sz="1200" dirty="0"/>
            </a:br>
            <a:br>
              <a:rPr lang="hr-HR" sz="1200" dirty="0"/>
            </a:br>
            <a:r>
              <a:rPr lang="hr-HR" sz="1800" dirty="0"/>
              <a:t>GRAFIČKI PRIKAZ REZULTATA</a:t>
            </a:r>
            <a:br>
              <a:rPr lang="hr-HR" sz="1200" dirty="0"/>
            </a:br>
            <a:br>
              <a:rPr lang="hr-HR" sz="1200" dirty="0"/>
            </a:br>
            <a:endParaRPr lang="hr-HR" sz="1200" dirty="0"/>
          </a:p>
        </p:txBody>
      </p:sp>
      <p:graphicFrame>
        <p:nvGraphicFramePr>
          <p:cNvPr id="4" name="Grafikon 1"/>
          <p:cNvGraphicFramePr>
            <a:graphicFrameLocks noGrp="1"/>
          </p:cNvGraphicFramePr>
          <p:nvPr>
            <p:ph sz="quarter" idx="1"/>
          </p:nvPr>
        </p:nvGraphicFramePr>
        <p:xfrm>
          <a:off x="831631" y="1600200"/>
          <a:ext cx="1087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2"/>
          <p:cNvGraphicFramePr>
            <a:graphicFrameLocks noGrp="1"/>
          </p:cNvGraphicFramePr>
          <p:nvPr>
            <p:ph sz="quarter" idx="1"/>
          </p:nvPr>
        </p:nvGraphicFramePr>
        <p:xfrm>
          <a:off x="817562" y="1600200"/>
          <a:ext cx="10957095" cy="470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366</TotalTime>
  <Words>540</Words>
  <Application>Microsoft Office PowerPoint</Application>
  <PresentationFormat>Widescreen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Consolas</vt:lpstr>
      <vt:lpstr>Times New Roman</vt:lpstr>
      <vt:lpstr>Tw Cen MT</vt:lpstr>
      <vt:lpstr>Wingdings</vt:lpstr>
      <vt:lpstr>Wingdings 2</vt:lpstr>
      <vt:lpstr>Median</vt:lpstr>
      <vt:lpstr>                                                                                                             projekt – ŽELIM STABLO MICRO:BIT: Programiranje i praćenje razvoja biljaka                           </vt:lpstr>
      <vt:lpstr>Etape provedbe projekta:</vt:lpstr>
      <vt:lpstr>1.Programiranje micro:bit-a i spajanje seta za zalijevanje</vt:lpstr>
      <vt:lpstr>Programiranje micro:bita</vt:lpstr>
      <vt:lpstr>2.Sadnja sadnica bosiljka</vt:lpstr>
      <vt:lpstr>3. Postavljanje hipoteze </vt:lpstr>
      <vt:lpstr>4. Praćenje rasta biljaka i vođenje bilježaka  TABLICA 1:</vt:lpstr>
      <vt:lpstr>     GRAFIČKI PRIKAZ REZULTATA  </vt:lpstr>
      <vt:lpstr>PowerPoint Presentation</vt:lpstr>
      <vt:lpstr>Istražili smo bosiljku...</vt:lpstr>
      <vt:lpstr>5.Zaključak</vt:lpstr>
      <vt:lpstr>1.Zaljevano vodovodnom     2.Zalijevano                   3.zalijevano micro:bitom              vodom                 destiliranom vodom</vt:lpstr>
      <vt:lpstr>Projekt su proveli: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Edita Brljak</dc:creator>
  <cp:lastModifiedBy>korisnik</cp:lastModifiedBy>
  <cp:revision>63</cp:revision>
  <dcterms:created xsi:type="dcterms:W3CDTF">2018-04-14T19:59:27Z</dcterms:created>
  <dcterms:modified xsi:type="dcterms:W3CDTF">2018-04-26T09:52:59Z</dcterms:modified>
</cp:coreProperties>
</file>