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9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8" r:id="rId23"/>
  </p:sldIdLst>
  <p:sldSz cx="12192000" cy="6858000"/>
  <p:notesSz cx="6858000" cy="9144000"/>
  <p:custDataLst>
    <p:tags r:id="rId24"/>
  </p:custDataLst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Kliknite da biste uredili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F4431-54E6-49E9-890B-F0B00E09BF48}" type="datetimeFigureOut">
              <a:rPr lang="hr-HR" smtClean="0"/>
              <a:t>24.4.2018.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1C368-1307-4A10-B644-2795EB70195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28624885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F4431-54E6-49E9-890B-F0B00E09BF48}" type="datetimeFigureOut">
              <a:rPr lang="hr-HR" smtClean="0"/>
              <a:t>24.4.2018.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1C368-1307-4A10-B644-2795EB70195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62573061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F4431-54E6-49E9-890B-F0B00E09BF48}" type="datetimeFigureOut">
              <a:rPr lang="hr-HR" smtClean="0"/>
              <a:t>24.4.2018.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1C368-1307-4A10-B644-2795EB70195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26394552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F4431-54E6-49E9-890B-F0B00E09BF48}" type="datetimeFigureOut">
              <a:rPr lang="hr-HR" smtClean="0"/>
              <a:t>24.4.2018.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1C368-1307-4A10-B644-2795EB70195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6987662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F4431-54E6-49E9-890B-F0B00E09BF48}" type="datetimeFigureOut">
              <a:rPr lang="hr-HR" smtClean="0"/>
              <a:t>24.4.2018.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1C368-1307-4A10-B644-2795EB70195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90963773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F4431-54E6-49E9-890B-F0B00E09BF48}" type="datetimeFigureOut">
              <a:rPr lang="hr-HR" smtClean="0"/>
              <a:t>24.4.2018.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1C368-1307-4A10-B644-2795EB70195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1083118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F4431-54E6-49E9-890B-F0B00E09BF48}" type="datetimeFigureOut">
              <a:rPr lang="hr-HR" smtClean="0"/>
              <a:t>24.4.2018.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1C368-1307-4A10-B644-2795EB70195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60326473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F4431-54E6-49E9-890B-F0B00E09BF48}" type="datetimeFigureOut">
              <a:rPr lang="hr-HR" smtClean="0"/>
              <a:t>24.4.2018.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1C368-1307-4A10-B644-2795EB70195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9180348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F4431-54E6-49E9-890B-F0B00E09BF48}" type="datetimeFigureOut">
              <a:rPr lang="hr-HR" smtClean="0"/>
              <a:t>24.4.2018.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1C368-1307-4A10-B644-2795EB70195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78817769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F4431-54E6-49E9-890B-F0B00E09BF48}" type="datetimeFigureOut">
              <a:rPr lang="hr-HR" smtClean="0"/>
              <a:t>24.4.2018.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1C368-1307-4A10-B644-2795EB70195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11715428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F4431-54E6-49E9-890B-F0B00E09BF48}" type="datetimeFigureOut">
              <a:rPr lang="hr-HR" smtClean="0"/>
              <a:t>24.4.2018.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1C368-1307-4A10-B644-2795EB70195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46183503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BF4431-54E6-49E9-890B-F0B00E09BF48}" type="datetimeFigureOut">
              <a:rPr lang="hr-HR" smtClean="0"/>
              <a:t>24.4.2018.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51C368-1307-4A10-B644-2795EB70195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25265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wmv"/><Relationship Id="rId2" Type="http://schemas.microsoft.com/office/2007/relationships/media" Target="../media/media1.wmv"/><Relationship Id="rId1" Type="http://schemas.openxmlformats.org/officeDocument/2006/relationships/tags" Target="../tags/tag21.xml"/><Relationship Id="rId5" Type="http://schemas.openxmlformats.org/officeDocument/2006/relationships/image" Target="../media/image29.png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5527280" y="1073715"/>
            <a:ext cx="6143094" cy="2472744"/>
          </a:xfrm>
        </p:spPr>
        <p:txBody>
          <a:bodyPr>
            <a:normAutofit/>
          </a:bodyPr>
          <a:lstStyle/>
          <a:p>
            <a:r>
              <a:rPr lang="hr-HR" sz="4400" dirty="0" smtClean="0">
                <a:latin typeface="Comic Sans MS" panose="030F0702030302020204" pitchFamily="66" charset="0"/>
              </a:rPr>
              <a:t>PAMETNO ZALIJEVANJE MENTE</a:t>
            </a:r>
            <a:endParaRPr lang="hr-HR" sz="4400" dirty="0">
              <a:latin typeface="Comic Sans MS" panose="030F0702030302020204" pitchFamily="66" charset="0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6023019" y="4620174"/>
            <a:ext cx="5443470" cy="1655762"/>
          </a:xfrm>
        </p:spPr>
        <p:txBody>
          <a:bodyPr>
            <a:normAutofit/>
          </a:bodyPr>
          <a:lstStyle/>
          <a:p>
            <a:r>
              <a:rPr lang="hr-HR" i="1" dirty="0" smtClean="0"/>
              <a:t>OŠ Sesvetski </a:t>
            </a:r>
            <a:r>
              <a:rPr lang="hr-HR" i="1" dirty="0" err="1" smtClean="0"/>
              <a:t>Kraljevec</a:t>
            </a:r>
            <a:endParaRPr lang="hr-HR" i="1" dirty="0" smtClean="0"/>
          </a:p>
          <a:p>
            <a:r>
              <a:rPr lang="hr-HR" i="1" dirty="0" smtClean="0"/>
              <a:t>Školska 10</a:t>
            </a:r>
            <a:r>
              <a:rPr lang="hr-HR" i="1" dirty="0"/>
              <a:t>, Sesvetski </a:t>
            </a:r>
            <a:r>
              <a:rPr lang="hr-HR" i="1" dirty="0" err="1" smtClean="0"/>
              <a:t>Kraljevec</a:t>
            </a:r>
            <a:r>
              <a:rPr lang="hr-HR" i="1" dirty="0" smtClean="0"/>
              <a:t>, Zagreb</a:t>
            </a:r>
            <a:endParaRPr lang="hr-HR" i="1" dirty="0"/>
          </a:p>
          <a:p>
            <a:r>
              <a:rPr lang="hr-HR" i="1" dirty="0" smtClean="0"/>
              <a:t>travanj, 2018.</a:t>
            </a:r>
            <a:endParaRPr lang="hr-HR" i="1" dirty="0"/>
          </a:p>
        </p:txBody>
      </p:sp>
      <p:pic>
        <p:nvPicPr>
          <p:cNvPr id="1026" name="Picture 2" descr="https://lh4.googleusercontent.com/TkLuQWiVXg6oc-hhG1rek-tw9c2mGVBDUJ_XubWos9F4_9XSMYzMvvRZ43_q5Z4sU0UO8Xi07BI6rhFPosZT88lhnfZFSqu7zELtqDiJ23S3FjfKe_qwEPcoVBKDg-lohp0otPl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12406" cy="681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9648" y="-576064"/>
            <a:ext cx="720080" cy="5760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17983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2764E-6 -6.10546E-7 C 0.00221 0.00624 0.00195 0.01156 0.00339 0.0192 C 0.00469 0.0266 0.00599 0.03423 0.00755 0.04093 C 0.00847 0.05111 0.01224 0.06383 0.01576 0.0673 C 0.01889 0.08118 0.01563 0.06984 0.01993 0.07678 C 0.02358 0.08303 0.02592 0.08996 0.02983 0.09366 C 0.03165 0.09898 0.03413 0.10268 0.0366 0.10569 C 0.03803 0.10777 0.04142 0.11078 0.04142 0.11101 C 0.0439 0.12118 0.04507 0.11887 0.04898 0.1228 C 0.04585 0.13159 0.04129 0.13321 0.03738 0.13714 C 0.02866 0.14524 0.0198 0.15264 0.01081 0.15657 C 0.00339 0.16397 -0.00482 0.16258 -0.01251 0.16374 C -0.01329 0.16443 -0.01407 0.16582 -0.01485 0.16605 C -0.02267 0.16744 -0.03074 0.16212 -0.03817 0.16836 C -0.04155 0.1716 -0.03283 0.1871 -0.03231 0.18779 C -0.03061 0.20259 -0.02462 0.20999 -0.01993 0.2167 C -0.01277 0.22711 -0.00469 0.23242 0.00339 0.23612 C 0.00912 0.24098 0.01472 0.24376 0.02071 0.24561 C 0.02683 0.25162 0.03426 0.25139 0.04064 0.25301 C 0.04702 0.25879 0.0607 0.26018 0.0607 0.26041 C 0.06018 0.26249 0.06018 0.2655 0.05966 0.26735 C 0.05914 0.26896 0.05796 0.26827 0.05731 0.26966 C 0.05393 0.27544 0.05106 0.2833 0.04728 0.28677 C 0.04442 0.2988 0.03751 0.30689 0.03308 0.31568 C 0.02657 0.32794 0.02032 0.33973 0.01329 0.34945 C 0.00847 0.35615 0.01289 0.34713 0.0082 0.3543 C -0.00052 0.36702 -0.00677 0.37373 -0.01654 0.37373 " pathEditMode="relative" rAng="0" ptsTypes="ffffffffffffffffffffffffffA">
                                      <p:cBhvr>
                                        <p:cTn id="9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" y="186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54546" y="740536"/>
            <a:ext cx="4997003" cy="5441324"/>
          </a:xfrm>
        </p:spPr>
        <p:txBody>
          <a:bodyPr/>
          <a:lstStyle/>
          <a:p>
            <a:pPr marL="0" indent="0">
              <a:buNone/>
            </a:pPr>
            <a:r>
              <a:rPr lang="hr-HR" b="1" dirty="0"/>
              <a:t>b) zalijevanje biljke</a:t>
            </a:r>
            <a:endParaRPr lang="hr-HR" dirty="0"/>
          </a:p>
          <a:p>
            <a:pPr marL="0" indent="0">
              <a:buNone/>
            </a:pPr>
            <a:r>
              <a:rPr lang="hr-HR" dirty="0"/>
              <a:t>Za prikazivanje dana kada smo zalijevali biljku, a kada ne koristili smo stupčasti dijagram. Zeleni dio stupca označava vlažnost tla prije zalijevanja, a plavi dio stupca </a:t>
            </a:r>
            <a:r>
              <a:rPr lang="hr-HR" dirty="0" smtClean="0"/>
              <a:t>vlažnost tla nakon zalijevanja. </a:t>
            </a:r>
            <a:r>
              <a:rPr lang="hr-HR" dirty="0"/>
              <a:t>Crni pravci označavaju graničnu vrijednost vlažnosti </a:t>
            </a:r>
            <a:r>
              <a:rPr lang="hr-HR" dirty="0" smtClean="0"/>
              <a:t>tla </a:t>
            </a:r>
            <a:r>
              <a:rPr lang="hr-HR" dirty="0"/>
              <a:t>koju smo uzimali kao vrijednost koja će nam odrediti treba li </a:t>
            </a:r>
            <a:r>
              <a:rPr lang="hr-HR" dirty="0" smtClean="0"/>
              <a:t>biljku mentu </a:t>
            </a:r>
            <a:r>
              <a:rPr lang="hr-HR" dirty="0"/>
              <a:t>zaliti ili ne.</a:t>
            </a:r>
          </a:p>
          <a:p>
            <a:endParaRPr lang="hr-HR" dirty="0"/>
          </a:p>
        </p:txBody>
      </p:sp>
      <p:pic>
        <p:nvPicPr>
          <p:cNvPr id="5" name="Slika 4" descr="https://lh6.googleusercontent.com/X-qqIQ0OaxyJZH0yYu9f4jGTdRk_LQRPsf6lZlPTn0zKj_1dWKDzf10ueB_xDn8hUyAOuwXfu9AM49jysqpgzPh8yaNUcOkLu1BVa5N32AZFDNhNDOX5T35jsRAaC4UnflvmzHXq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763" y="412125"/>
            <a:ext cx="6581105" cy="428270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Pravokutnik 5"/>
          <p:cNvSpPr/>
          <p:nvPr/>
        </p:nvSpPr>
        <p:spPr>
          <a:xfrm>
            <a:off x="7166270" y="4974213"/>
            <a:ext cx="3077816" cy="78264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hr-H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Dijagram 2 – vlažnost tla</a:t>
            </a:r>
            <a:endParaRPr lang="hr-H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51185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206174" y="1149824"/>
            <a:ext cx="3597322" cy="4517408"/>
          </a:xfrm>
        </p:spPr>
        <p:txBody>
          <a:bodyPr/>
          <a:lstStyle/>
          <a:p>
            <a:pPr marL="0" indent="0">
              <a:buNone/>
            </a:pPr>
            <a:r>
              <a:rPr lang="hr-HR" b="1" dirty="0"/>
              <a:t>c) visina biljke</a:t>
            </a:r>
            <a:endParaRPr lang="hr-HR" dirty="0"/>
          </a:p>
          <a:p>
            <a:pPr marL="0" indent="0">
              <a:buNone/>
            </a:pPr>
            <a:r>
              <a:rPr lang="hr-HR" dirty="0"/>
              <a:t>Za </a:t>
            </a:r>
            <a:r>
              <a:rPr lang="hr-HR" dirty="0" smtClean="0"/>
              <a:t>uspoređivanje </a:t>
            </a:r>
            <a:r>
              <a:rPr lang="hr-HR" dirty="0"/>
              <a:t>rasta mente također smo koristili stupčasti dijagram. </a:t>
            </a:r>
            <a:r>
              <a:rPr lang="hr-HR" dirty="0" smtClean="0"/>
              <a:t>Analizom dijagrama možemo </a:t>
            </a:r>
            <a:r>
              <a:rPr lang="hr-HR" dirty="0"/>
              <a:t>vidjeti kako </a:t>
            </a:r>
            <a:r>
              <a:rPr lang="hr-HR" dirty="0" smtClean="0"/>
              <a:t>je visina biljke mente na </a:t>
            </a:r>
            <a:r>
              <a:rPr lang="hr-HR" dirty="0"/>
              <a:t>kraju </a:t>
            </a:r>
            <a:r>
              <a:rPr lang="hr-HR" smtClean="0"/>
              <a:t>naših mjerenja iznosila  </a:t>
            </a:r>
            <a:r>
              <a:rPr lang="hr-HR" dirty="0"/>
              <a:t>22 cm.</a:t>
            </a:r>
          </a:p>
          <a:p>
            <a:endParaRPr lang="hr-HR" dirty="0"/>
          </a:p>
        </p:txBody>
      </p:sp>
      <p:pic>
        <p:nvPicPr>
          <p:cNvPr id="4" name="Slika 3" descr="https://lh5.googleusercontent.com/xeLhUVJAoolJ8BH8l8zu1PttOSVdsjM4QG9Jq3QpYuF7gafa9qvn-xkyIT4nokj5eTyDoVU3iJhPKHbuKbEt9m4qaBN7CLCDt_kt3YWg11CYQzChmIMcQBcixOEVCW7HwOP-MUMh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862" y="283335"/>
            <a:ext cx="7723095" cy="479094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ravokutnik 4"/>
          <p:cNvSpPr/>
          <p:nvPr/>
        </p:nvSpPr>
        <p:spPr>
          <a:xfrm>
            <a:off x="6486454" y="5326555"/>
            <a:ext cx="3667480" cy="68135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hr-H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Dijagram 3 – rast mente</a:t>
            </a:r>
            <a:endParaRPr lang="hr-H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99667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94255" y="195297"/>
            <a:ext cx="6970820" cy="521383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hr-HR" dirty="0" smtClean="0"/>
              <a:t>Naš sljedeći </a:t>
            </a:r>
            <a:r>
              <a:rPr lang="hr-HR" dirty="0"/>
              <a:t>zadatak </a:t>
            </a:r>
            <a:r>
              <a:rPr lang="hr-HR" dirty="0" smtClean="0"/>
              <a:t>je bio </a:t>
            </a:r>
            <a:r>
              <a:rPr lang="hr-HR" dirty="0"/>
              <a:t>izračunati koliko je </a:t>
            </a:r>
            <a:r>
              <a:rPr lang="hr-HR" dirty="0" smtClean="0"/>
              <a:t>           ukupno             potrebno za </a:t>
            </a:r>
            <a:r>
              <a:rPr lang="hr-HR" dirty="0"/>
              <a:t>proizvodnju jednog sapuna.  </a:t>
            </a:r>
            <a:r>
              <a:rPr lang="hr-HR" dirty="0" smtClean="0"/>
              <a:t>Smjesa </a:t>
            </a:r>
            <a:r>
              <a:rPr lang="hr-HR" dirty="0"/>
              <a:t>od koje su učenici na dodatnoj nastavi iz </a:t>
            </a:r>
            <a:r>
              <a:rPr lang="hr-HR" dirty="0" smtClean="0"/>
              <a:t>Kemije </a:t>
            </a:r>
            <a:r>
              <a:rPr lang="hr-HR" dirty="0"/>
              <a:t>proizveli </a:t>
            </a:r>
            <a:r>
              <a:rPr lang="hr-HR" dirty="0" smtClean="0"/>
              <a:t>sapun se </a:t>
            </a:r>
            <a:r>
              <a:rPr lang="hr-HR" dirty="0"/>
              <a:t>sastojala </a:t>
            </a:r>
            <a:r>
              <a:rPr lang="hr-HR" dirty="0" smtClean="0"/>
              <a:t>od </a:t>
            </a:r>
            <a:r>
              <a:rPr lang="hr-HR" dirty="0"/>
              <a:t>natrijevog hidroksida, maslinovog ulja, mente i destilirane vode. Uz malu pomoć učiteljice (budući </a:t>
            </a:r>
            <a:r>
              <a:rPr lang="hr-HR" dirty="0" smtClean="0"/>
              <a:t>da </a:t>
            </a:r>
            <a:r>
              <a:rPr lang="hr-HR" dirty="0"/>
              <a:t>se ovdje moralo koristiti i znanje </a:t>
            </a:r>
            <a:r>
              <a:rPr lang="hr-HR" dirty="0" smtClean="0"/>
              <a:t>sedmog </a:t>
            </a:r>
            <a:r>
              <a:rPr lang="hr-HR" dirty="0"/>
              <a:t>razreda), učenici su došli do sljedećih podataka:</a:t>
            </a:r>
          </a:p>
          <a:p>
            <a:pPr marL="0" indent="0">
              <a:buNone/>
            </a:pPr>
            <a:r>
              <a:rPr lang="hr-HR" dirty="0"/>
              <a:t> </a:t>
            </a:r>
          </a:p>
          <a:p>
            <a:pPr marL="514350" indent="-514350">
              <a:buFont typeface="+mj-lt"/>
              <a:buAutoNum type="arabicPeriod"/>
            </a:pPr>
            <a:r>
              <a:rPr lang="hr-HR" dirty="0" smtClean="0"/>
              <a:t>Natrijev </a:t>
            </a:r>
            <a:r>
              <a:rPr lang="hr-HR" dirty="0"/>
              <a:t>hidroksid: 54 g (2.64 kn)</a:t>
            </a:r>
          </a:p>
          <a:p>
            <a:pPr marL="514350" indent="-514350">
              <a:buFont typeface="+mj-lt"/>
              <a:buAutoNum type="arabicPeriod"/>
            </a:pPr>
            <a:r>
              <a:rPr lang="hr-HR" dirty="0" smtClean="0"/>
              <a:t>Maslinovo </a:t>
            </a:r>
            <a:r>
              <a:rPr lang="hr-HR" dirty="0"/>
              <a:t>ulje: 400 g (35.20 kn)</a:t>
            </a:r>
          </a:p>
          <a:p>
            <a:pPr marL="514350" indent="-514350">
              <a:buFont typeface="+mj-lt"/>
              <a:buAutoNum type="arabicPeriod"/>
            </a:pPr>
            <a:r>
              <a:rPr lang="hr-HR" dirty="0" smtClean="0"/>
              <a:t>Menta</a:t>
            </a:r>
            <a:r>
              <a:rPr lang="hr-HR" dirty="0"/>
              <a:t>: 1 ml (10.20 kn)</a:t>
            </a:r>
          </a:p>
          <a:p>
            <a:pPr marL="514350" indent="-514350">
              <a:buFont typeface="+mj-lt"/>
              <a:buAutoNum type="arabicPeriod"/>
            </a:pPr>
            <a:r>
              <a:rPr lang="hr-HR" dirty="0" smtClean="0"/>
              <a:t>Destilirana </a:t>
            </a:r>
            <a:r>
              <a:rPr lang="hr-HR" dirty="0"/>
              <a:t>voda: 130 g (0.39 kn) </a:t>
            </a:r>
          </a:p>
          <a:p>
            <a:endParaRPr lang="hr-HR" dirty="0"/>
          </a:p>
        </p:txBody>
      </p:sp>
      <p:pic>
        <p:nvPicPr>
          <p:cNvPr id="4" name="Slika 3" descr="https://lh6.googleusercontent.com/rItcRavVrjLf2tO1tWq3rSqfNP2mcxSv7gPo5o2NtDO4cuBk5a_1bgFXDvaxzaB1gDghCw10HPpqPSmJ4iFBqT8xL5T-9JwgYSZoTYnkOaBxYewTI7cm0oxx1dyT-wqmJ4TlaPeY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95297"/>
            <a:ext cx="4612656" cy="369412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ravokutnik 4"/>
          <p:cNvSpPr/>
          <p:nvPr/>
        </p:nvSpPr>
        <p:spPr>
          <a:xfrm>
            <a:off x="7315200" y="4295212"/>
            <a:ext cx="46126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hr-HR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Slika </a:t>
            </a:r>
            <a:r>
              <a:rPr lang="hr-HR" sz="2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4: </a:t>
            </a:r>
            <a:r>
              <a:rPr lang="hr-HR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Matematička obrada podataka</a:t>
            </a:r>
            <a:endParaRPr lang="hr-HR" sz="2000" dirty="0"/>
          </a:p>
        </p:txBody>
      </p:sp>
      <p:sp>
        <p:nvSpPr>
          <p:cNvPr id="2" name="TekstniOkvir 1"/>
          <p:cNvSpPr txBox="1"/>
          <p:nvPr/>
        </p:nvSpPr>
        <p:spPr>
          <a:xfrm>
            <a:off x="360607" y="5625352"/>
            <a:ext cx="113764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800" i="1" dirty="0" smtClean="0">
                <a:latin typeface="Comic Sans MS" panose="030F0702030302020204" pitchFamily="66" charset="0"/>
              </a:rPr>
              <a:t>Zaključak:  za izradu 19 sapuna je potrebno 48.43 </a:t>
            </a:r>
            <a:r>
              <a:rPr lang="hr-HR" sz="2800" i="1" dirty="0">
                <a:latin typeface="Comic Sans MS" panose="030F0702030302020204" pitchFamily="66" charset="0"/>
              </a:rPr>
              <a:t>kune </a:t>
            </a:r>
            <a:r>
              <a:rPr lang="hr-HR" sz="2800" i="1" dirty="0" smtClean="0">
                <a:latin typeface="Comic Sans MS" panose="030F0702030302020204" pitchFamily="66" charset="0"/>
              </a:rPr>
              <a:t>iz </a:t>
            </a:r>
            <a:r>
              <a:rPr lang="hr-HR" sz="2800" i="1" dirty="0">
                <a:latin typeface="Comic Sans MS" panose="030F0702030302020204" pitchFamily="66" charset="0"/>
              </a:rPr>
              <a:t>čega slijedi da je </a:t>
            </a:r>
            <a:r>
              <a:rPr lang="hr-HR" sz="2800" i="1" dirty="0" smtClean="0">
                <a:latin typeface="Comic Sans MS" panose="030F0702030302020204" pitchFamily="66" charset="0"/>
              </a:rPr>
              <a:t>cijena izrade jednog </a:t>
            </a:r>
            <a:r>
              <a:rPr lang="hr-HR" sz="2800" i="1" dirty="0">
                <a:latin typeface="Comic Sans MS" panose="030F0702030302020204" pitchFamily="66" charset="0"/>
              </a:rPr>
              <a:t>sapun približno 2.55 </a:t>
            </a:r>
            <a:r>
              <a:rPr lang="hr-HR" sz="2800" i="1" dirty="0" smtClean="0">
                <a:latin typeface="Comic Sans MS" panose="030F0702030302020204" pitchFamily="66" charset="0"/>
              </a:rPr>
              <a:t>kune.</a:t>
            </a:r>
            <a:endParaRPr lang="hr-HR" sz="2800" i="1" dirty="0">
              <a:latin typeface="Comic Sans MS" panose="030F0702030302020204" pitchFamily="66" charset="0"/>
            </a:endParaRPr>
          </a:p>
        </p:txBody>
      </p:sp>
      <p:pic>
        <p:nvPicPr>
          <p:cNvPr id="6" name="Picture 2" descr="C:\Users\Korisnik.Škola.000\AppData\Local\Microsoft\Windows\Temporary Internet Files\Content.IE5\JG6VU2JG\Symbol-Money.svg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750" y="195297"/>
            <a:ext cx="774921" cy="774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15210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00503" y="518615"/>
            <a:ext cx="11109276" cy="266131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r-HR" dirty="0"/>
              <a:t>3. </a:t>
            </a:r>
            <a:r>
              <a:rPr lang="hr-HR" dirty="0" smtClean="0"/>
              <a:t>ETAPA </a:t>
            </a:r>
            <a:r>
              <a:rPr lang="hr-HR" dirty="0"/>
              <a:t>- IZRADA PRIRODNIH SAPUNA S MENTOM</a:t>
            </a:r>
          </a:p>
          <a:p>
            <a:pPr marL="0" indent="0">
              <a:buNone/>
            </a:pPr>
            <a:r>
              <a:rPr lang="hr-HR" dirty="0"/>
              <a:t>PERIOD: 23.2.2018.</a:t>
            </a:r>
          </a:p>
          <a:p>
            <a:pPr marL="0" indent="0">
              <a:buNone/>
            </a:pPr>
            <a:r>
              <a:rPr lang="hr-HR" dirty="0"/>
              <a:t>SUDJELOVALI: učenici 8. razreda na </a:t>
            </a:r>
            <a:r>
              <a:rPr lang="hr-HR" i="1" dirty="0"/>
              <a:t>Dodatnoj nastavi kemije</a:t>
            </a:r>
          </a:p>
          <a:p>
            <a:pPr marL="0" indent="0">
              <a:buNone/>
            </a:pPr>
            <a:r>
              <a:rPr lang="hr-HR" dirty="0"/>
              <a:t>OPIS: Na dodatnoj nastavi kemije učenici su izrađivali prirodni sapun s mentom.</a:t>
            </a:r>
          </a:p>
          <a:p>
            <a:endParaRPr lang="hr-HR" dirty="0"/>
          </a:p>
        </p:txBody>
      </p:sp>
      <p:pic>
        <p:nvPicPr>
          <p:cNvPr id="4" name="Slika 3" descr="C:\Users\Nikica\Desktop\PROJEKT MENTA\IMG_20180409_15353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03" y="2961565"/>
            <a:ext cx="2970838" cy="3507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lika 4" descr="C:\Users\Nikica\Desktop\PROJEKT MENTA\IMG_20180409_15411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363" y="2961565"/>
            <a:ext cx="3084394" cy="350747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Pravokutnik 5"/>
          <p:cNvSpPr/>
          <p:nvPr/>
        </p:nvSpPr>
        <p:spPr>
          <a:xfrm>
            <a:off x="3170830" y="3983948"/>
            <a:ext cx="2820537" cy="948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fontAlgn="base">
              <a:lnSpc>
                <a:spcPct val="107000"/>
              </a:lnSpc>
              <a:spcAft>
                <a:spcPts val="0"/>
              </a:spcAft>
              <a:buFont typeface="+mj-lt"/>
              <a:buAutoNum type="alphaLcParenR"/>
            </a:pPr>
            <a:r>
              <a:rPr lang="hr-HR" sz="2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potrebne kemikalije</a:t>
            </a:r>
            <a:endParaRPr lang="hr-HR" sz="2000" dirty="0" smtClean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107000"/>
              </a:lnSpc>
              <a:spcAft>
                <a:spcPts val="0"/>
              </a:spcAft>
            </a:pPr>
            <a:r>
              <a:rPr lang="hr-HR" sz="12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hr-HR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Pravokutnik 6"/>
          <p:cNvSpPr/>
          <p:nvPr/>
        </p:nvSpPr>
        <p:spPr>
          <a:xfrm>
            <a:off x="9075761" y="3983948"/>
            <a:ext cx="2496493" cy="1277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base">
              <a:lnSpc>
                <a:spcPct val="107000"/>
              </a:lnSpc>
              <a:spcAft>
                <a:spcPts val="0"/>
              </a:spcAft>
            </a:pPr>
            <a:r>
              <a:rPr lang="hr-HR" sz="2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potreban  pribor i kemijsko posuđe</a:t>
            </a:r>
            <a:endParaRPr lang="hr-HR" sz="2000" dirty="0" smtClean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107000"/>
              </a:lnSpc>
              <a:spcAft>
                <a:spcPts val="0"/>
              </a:spcAft>
            </a:pPr>
            <a:r>
              <a:rPr lang="hr-HR" sz="12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hr-HR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54563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35" y="600501"/>
            <a:ext cx="5459827" cy="409487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638" y="600501"/>
            <a:ext cx="3965614" cy="4094870"/>
          </a:xfrm>
          <a:prstGeom prst="rect">
            <a:avLst/>
          </a:prstGeom>
        </p:spPr>
      </p:pic>
      <p:sp>
        <p:nvSpPr>
          <p:cNvPr id="8" name="Pravokutnik 7"/>
          <p:cNvSpPr/>
          <p:nvPr/>
        </p:nvSpPr>
        <p:spPr>
          <a:xfrm>
            <a:off x="272955" y="5413607"/>
            <a:ext cx="104410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                   </a:t>
            </a:r>
            <a:r>
              <a:rPr lang="hr-HR" sz="2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c)  </a:t>
            </a:r>
            <a:r>
              <a:rPr lang="hr-HR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izrada sapuna                                   </a:t>
            </a:r>
            <a:r>
              <a:rPr lang="hr-HR" sz="2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                           </a:t>
            </a:r>
            <a:r>
              <a:rPr lang="hr-HR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d) prirodni sapuni</a:t>
            </a:r>
            <a:endParaRPr lang="hr-HR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04116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33400" y="577395"/>
            <a:ext cx="11165114" cy="2281919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hr-HR" dirty="0"/>
              <a:t>4.  </a:t>
            </a:r>
            <a:r>
              <a:rPr lang="hr-HR" dirty="0" smtClean="0"/>
              <a:t>ETAPA </a:t>
            </a:r>
            <a:r>
              <a:rPr lang="hr-HR" dirty="0"/>
              <a:t>- IZRADA KUTIJA ZA SAPUNE</a:t>
            </a:r>
          </a:p>
          <a:p>
            <a:pPr marL="0" indent="0">
              <a:buNone/>
            </a:pPr>
            <a:r>
              <a:rPr lang="hr-HR" dirty="0"/>
              <a:t>PERIOD:   1.3.2018. - 10.4.2018.</a:t>
            </a:r>
          </a:p>
          <a:p>
            <a:pPr marL="0" indent="0">
              <a:buNone/>
            </a:pPr>
            <a:r>
              <a:rPr lang="hr-HR" dirty="0"/>
              <a:t>SUDJELOVALI: učenici 6. </a:t>
            </a:r>
            <a:r>
              <a:rPr lang="hr-HR" dirty="0" smtClean="0"/>
              <a:t>razreda </a:t>
            </a:r>
            <a:r>
              <a:rPr lang="hr-HR" dirty="0"/>
              <a:t>(Josip </a:t>
            </a:r>
            <a:r>
              <a:rPr lang="hr-HR" dirty="0" err="1"/>
              <a:t>Čižmek</a:t>
            </a:r>
            <a:r>
              <a:rPr lang="hr-HR" dirty="0"/>
              <a:t> i Antonio Jerbić), učenici 8. razreda (Ivana Mamić, Katarina Klarić, Iva Papić i Borna Jelić)</a:t>
            </a:r>
          </a:p>
          <a:p>
            <a:pPr marL="0" indent="0">
              <a:buNone/>
            </a:pPr>
            <a:r>
              <a:rPr lang="hr-HR" dirty="0"/>
              <a:t> </a:t>
            </a:r>
          </a:p>
          <a:p>
            <a:endParaRPr lang="hr-HR" dirty="0"/>
          </a:p>
        </p:txBody>
      </p:sp>
      <p:sp>
        <p:nvSpPr>
          <p:cNvPr id="5" name="TekstniOkvir 4"/>
          <p:cNvSpPr txBox="1"/>
          <p:nvPr/>
        </p:nvSpPr>
        <p:spPr>
          <a:xfrm>
            <a:off x="841830" y="2714171"/>
            <a:ext cx="454297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/>
              <a:t>MATERIJAL</a:t>
            </a:r>
            <a:r>
              <a:rPr lang="hr-HR" sz="2800" dirty="0" smtClean="0"/>
              <a:t>:</a:t>
            </a:r>
          </a:p>
          <a:p>
            <a:endParaRPr lang="hr-HR" sz="2800" dirty="0"/>
          </a:p>
          <a:p>
            <a:pPr marL="457200" lvl="0" indent="-457200" fontAlgn="base">
              <a:buFont typeface="Arial" panose="020B0604020202020204" pitchFamily="34" charset="0"/>
              <a:buChar char="•"/>
            </a:pPr>
            <a:r>
              <a:rPr lang="hr-HR" sz="2800" dirty="0" smtClean="0"/>
              <a:t>šperploča,</a:t>
            </a:r>
            <a:endParaRPr lang="hr-HR" sz="2800" dirty="0"/>
          </a:p>
          <a:p>
            <a:pPr marL="457200" lvl="0" indent="-457200" fontAlgn="base">
              <a:buFont typeface="Arial" panose="020B0604020202020204" pitchFamily="34" charset="0"/>
              <a:buChar char="•"/>
            </a:pPr>
            <a:r>
              <a:rPr lang="hr-HR" sz="2800" dirty="0"/>
              <a:t>magneti,</a:t>
            </a:r>
          </a:p>
          <a:p>
            <a:pPr marL="457200" lvl="0" indent="-457200" fontAlgn="base">
              <a:buFont typeface="Arial" panose="020B0604020202020204" pitchFamily="34" charset="0"/>
              <a:buChar char="•"/>
            </a:pPr>
            <a:r>
              <a:rPr lang="hr-HR" sz="2800" dirty="0"/>
              <a:t>lim,</a:t>
            </a:r>
          </a:p>
          <a:p>
            <a:pPr marL="457200" lvl="0" indent="-457200" fontAlgn="base">
              <a:buFont typeface="Arial" panose="020B0604020202020204" pitchFamily="34" charset="0"/>
              <a:buChar char="•"/>
            </a:pPr>
            <a:r>
              <a:rPr lang="hr-HR" sz="2800" dirty="0"/>
              <a:t>akrilne boje</a:t>
            </a:r>
          </a:p>
          <a:p>
            <a:pPr marL="457200" lvl="0" indent="-457200" fontAlgn="base">
              <a:buFont typeface="Arial" panose="020B0604020202020204" pitchFamily="34" charset="0"/>
              <a:buChar char="•"/>
            </a:pPr>
            <a:r>
              <a:rPr lang="hr-HR" sz="2800" dirty="0" err="1"/>
              <a:t>drvofix</a:t>
            </a:r>
            <a:r>
              <a:rPr lang="hr-HR" sz="2800" dirty="0"/>
              <a:t> ljepilo ,</a:t>
            </a:r>
          </a:p>
          <a:p>
            <a:pPr marL="457200" lvl="0" indent="-457200" fontAlgn="base">
              <a:buFont typeface="Arial" panose="020B0604020202020204" pitchFamily="34" charset="0"/>
              <a:buChar char="•"/>
            </a:pPr>
            <a:r>
              <a:rPr lang="hr-HR" sz="2800" dirty="0"/>
              <a:t>brusni papir.</a:t>
            </a:r>
          </a:p>
        </p:txBody>
      </p:sp>
      <p:sp>
        <p:nvSpPr>
          <p:cNvPr id="6" name="TekstniOkvir 5"/>
          <p:cNvSpPr txBox="1"/>
          <p:nvPr/>
        </p:nvSpPr>
        <p:spPr>
          <a:xfrm>
            <a:off x="6872516" y="2859314"/>
            <a:ext cx="454297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/>
              <a:t>PRIBOR</a:t>
            </a:r>
            <a:r>
              <a:rPr lang="hr-HR" sz="2800" dirty="0" smtClean="0"/>
              <a:t>:</a:t>
            </a:r>
          </a:p>
          <a:p>
            <a:endParaRPr lang="hr-HR" sz="2800" dirty="0"/>
          </a:p>
          <a:p>
            <a:pPr marL="457200" lvl="0" indent="-457200" fontAlgn="base">
              <a:buFont typeface="Arial" panose="020B0604020202020204" pitchFamily="34" charset="0"/>
              <a:buChar char="•"/>
            </a:pPr>
            <a:r>
              <a:rPr lang="hr-HR" sz="2800" dirty="0"/>
              <a:t>pilica,</a:t>
            </a:r>
          </a:p>
          <a:p>
            <a:pPr marL="457200" lvl="0" indent="-457200" fontAlgn="base">
              <a:buFont typeface="Arial" panose="020B0604020202020204" pitchFamily="34" charset="0"/>
              <a:buChar char="•"/>
            </a:pPr>
            <a:r>
              <a:rPr lang="hr-HR" sz="2800" dirty="0"/>
              <a:t>pištolj za vruće ljepilo,</a:t>
            </a:r>
          </a:p>
          <a:p>
            <a:pPr marL="457200" lvl="0" indent="-457200" fontAlgn="base">
              <a:buFont typeface="Arial" panose="020B0604020202020204" pitchFamily="34" charset="0"/>
              <a:buChar char="•"/>
            </a:pPr>
            <a:r>
              <a:rPr lang="hr-HR" sz="2800" dirty="0"/>
              <a:t>škare za </a:t>
            </a:r>
            <a:r>
              <a:rPr lang="hr-HR" sz="2800" dirty="0" smtClean="0"/>
              <a:t>lim,</a:t>
            </a:r>
            <a:endParaRPr lang="hr-HR" sz="2800" dirty="0"/>
          </a:p>
          <a:p>
            <a:pPr marL="457200" lvl="0" indent="-457200" fontAlgn="base">
              <a:buFont typeface="Arial" panose="020B0604020202020204" pitchFamily="34" charset="0"/>
              <a:buChar char="•"/>
            </a:pPr>
            <a:r>
              <a:rPr lang="hr-HR" sz="2800" dirty="0"/>
              <a:t>k</a:t>
            </a:r>
            <a:r>
              <a:rPr lang="hr-HR" sz="2800" dirty="0" smtClean="0"/>
              <a:t>ist.</a:t>
            </a:r>
            <a:endParaRPr lang="hr-HR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9161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MosiaicBubbles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6" t="5146" r="4798" b="4797"/>
          <a:stretch/>
        </p:blipFill>
        <p:spPr>
          <a:xfrm>
            <a:off x="1" y="-40943"/>
            <a:ext cx="12192000" cy="690576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38200" y="245660"/>
            <a:ext cx="10844284" cy="6414447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hr-HR" dirty="0"/>
              <a:t>Učenici su od šperploče izradili kutijice za sapun.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hr-HR" dirty="0"/>
              <a:t>Na šperploči su ocrtavali pozicije </a:t>
            </a:r>
            <a:r>
              <a:rPr lang="hr-HR" dirty="0" smtClean="0"/>
              <a:t>kutijica, </a:t>
            </a:r>
            <a:r>
              <a:rPr lang="hr-HR" dirty="0"/>
              <a:t>izrezivali ih pilicom, brusili i lijepili. Posebno su izradili slagalicu </a:t>
            </a:r>
            <a:r>
              <a:rPr lang="hr-HR" dirty="0" err="1"/>
              <a:t>Tangram</a:t>
            </a:r>
            <a:r>
              <a:rPr lang="hr-HR" dirty="0"/>
              <a:t> - najstariju </a:t>
            </a:r>
            <a:r>
              <a:rPr lang="hr-HR" dirty="0" smtClean="0"/>
              <a:t>matematičku </a:t>
            </a:r>
            <a:r>
              <a:rPr lang="hr-HR" dirty="0"/>
              <a:t>slagalicu koja se sastoji od sedam standardnih dijelova, od kojih se slažu slike različitih objekata.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hr-HR" dirty="0"/>
              <a:t>Okvir </a:t>
            </a:r>
            <a:r>
              <a:rPr lang="hr-HR" dirty="0" err="1"/>
              <a:t>tangrama</a:t>
            </a:r>
            <a:r>
              <a:rPr lang="hr-HR" dirty="0"/>
              <a:t> su lijepili na poklopac kutije, unutar kojeg su stavili lim. Na svaki dio </a:t>
            </a:r>
            <a:r>
              <a:rPr lang="hr-HR" dirty="0" err="1"/>
              <a:t>tangrama</a:t>
            </a:r>
            <a:r>
              <a:rPr lang="hr-HR" dirty="0"/>
              <a:t> lijepili su magnete tako da se poklopac kutijice može dizati bez opasnosti da bi dijelovi </a:t>
            </a:r>
            <a:r>
              <a:rPr lang="hr-HR" dirty="0" err="1"/>
              <a:t>tangrama</a:t>
            </a:r>
            <a:r>
              <a:rPr lang="hr-HR" dirty="0"/>
              <a:t> ispali. Na kraju su kutijicu i dijelove </a:t>
            </a:r>
            <a:r>
              <a:rPr lang="hr-HR" dirty="0" err="1"/>
              <a:t>tangrama</a:t>
            </a:r>
            <a:r>
              <a:rPr lang="hr-HR" dirty="0"/>
              <a:t> bojali akrilnim </a:t>
            </a:r>
            <a:r>
              <a:rPr lang="hr-HR" dirty="0" smtClean="0"/>
              <a:t>bojama </a:t>
            </a:r>
            <a:r>
              <a:rPr lang="hr-HR" dirty="0"/>
              <a:t>te ih lakirali.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hr-HR" dirty="0"/>
              <a:t>Kao podloga za reklamu, učenici su napravili ploču na kojoj se ispisuje kredom.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hr-HR" dirty="0"/>
              <a:t>Unutarnji dio ploče su obojili crnom bojom za </a:t>
            </a:r>
            <a:r>
              <a:rPr lang="hr-HR" dirty="0" smtClean="0"/>
              <a:t>ploču. Okvir </a:t>
            </a:r>
            <a:r>
              <a:rPr lang="hr-HR" dirty="0"/>
              <a:t>ploče su obojili tamnom akrilnom bojom, preko koje su nanijeli sloj voska </a:t>
            </a:r>
            <a:r>
              <a:rPr lang="hr-HR" dirty="0" smtClean="0"/>
              <a:t>te ponovo </a:t>
            </a:r>
            <a:r>
              <a:rPr lang="hr-HR" dirty="0"/>
              <a:t>obojili svjetlijom bojom. Nakon sušenja, okvir su lagano </a:t>
            </a:r>
            <a:r>
              <a:rPr lang="hr-HR" dirty="0" smtClean="0"/>
              <a:t>izbrusili  </a:t>
            </a:r>
            <a:r>
              <a:rPr lang="hr-HR" dirty="0"/>
              <a:t>brusnim papirom (</a:t>
            </a:r>
            <a:r>
              <a:rPr lang="hr-HR" dirty="0" err="1"/>
              <a:t>shabby</a:t>
            </a:r>
            <a:r>
              <a:rPr lang="hr-HR" dirty="0"/>
              <a:t>  </a:t>
            </a:r>
            <a:r>
              <a:rPr lang="hr-HR" dirty="0" err="1"/>
              <a:t>chic</a:t>
            </a:r>
            <a:r>
              <a:rPr lang="hr-HR" dirty="0" smtClean="0"/>
              <a:t>) </a:t>
            </a:r>
            <a:r>
              <a:rPr lang="hr-HR" dirty="0"/>
              <a:t>te ju ukrasili </a:t>
            </a:r>
            <a:r>
              <a:rPr lang="hr-HR" dirty="0" smtClean="0"/>
              <a:t>papirnatim listovima </a:t>
            </a:r>
            <a:r>
              <a:rPr lang="hr-HR" dirty="0"/>
              <a:t>mente (</a:t>
            </a:r>
            <a:r>
              <a:rPr lang="hr-HR" dirty="0" err="1"/>
              <a:t>salvetna</a:t>
            </a:r>
            <a:r>
              <a:rPr lang="hr-HR" dirty="0"/>
              <a:t> tehnika</a:t>
            </a:r>
            <a:r>
              <a:rPr lang="hr-HR" dirty="0" smtClean="0"/>
              <a:t>).</a:t>
            </a:r>
            <a:endParaRPr lang="hr-H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29589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C:\Users\Nikica\Desktop\PROJEKT MENTA\20180222_13592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88" y="482220"/>
            <a:ext cx="5888899" cy="4220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lika 4" descr="C:\Users\Nikica\Desktop\PROJEKT MENTA\20180228_10002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7184" y="482220"/>
            <a:ext cx="5224927" cy="422040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Pravokutnik 5"/>
          <p:cNvSpPr/>
          <p:nvPr/>
        </p:nvSpPr>
        <p:spPr>
          <a:xfrm>
            <a:off x="3048000" y="2938289"/>
            <a:ext cx="6096000" cy="38869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r-HR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hr-H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Pravokutnik 6"/>
          <p:cNvSpPr/>
          <p:nvPr/>
        </p:nvSpPr>
        <p:spPr>
          <a:xfrm>
            <a:off x="750627" y="5349922"/>
            <a:ext cx="10715659" cy="42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r-HR" sz="2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Slike 5: Ocrtavanje pozicija kutijica                                                    Slika 6: Izrezivanje kutijica     </a:t>
            </a:r>
            <a:endParaRPr lang="hr-HR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92514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C:\Users\Nikica\Desktop\PROJEKT MENTA\20180308_15011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05" y="342709"/>
            <a:ext cx="5621145" cy="4606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lika 4" descr="C:\Users\Nikica\Desktop\PROJEKT MENTA\20180308_15005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254" y="342708"/>
            <a:ext cx="5329343" cy="460643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Pravokutnik 5"/>
          <p:cNvSpPr/>
          <p:nvPr/>
        </p:nvSpPr>
        <p:spPr>
          <a:xfrm>
            <a:off x="641445" y="5536003"/>
            <a:ext cx="107087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hr-HR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Slika 7: Lijepljenje kutijica           </a:t>
            </a:r>
            <a:r>
              <a:rPr lang="hr-HR" sz="2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                                       </a:t>
            </a:r>
            <a:r>
              <a:rPr lang="hr-HR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Slika 8.: Izrada </a:t>
            </a:r>
            <a:r>
              <a:rPr lang="hr-HR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Tangram</a:t>
            </a:r>
            <a:r>
              <a:rPr lang="hr-HR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hr-HR" sz="2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slagalica</a:t>
            </a:r>
            <a:endParaRPr lang="hr-HR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1126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C:\Users\Nikica\Desktop\PROJEKT MENTA\20180319_10464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37" y="318448"/>
            <a:ext cx="5751773" cy="4499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lika 4" descr="C:\Users\Nikica\Desktop\PROJEKT MENTA\20180319_10465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543" y="318448"/>
            <a:ext cx="4957111" cy="449921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Pravokutnik 5"/>
          <p:cNvSpPr/>
          <p:nvPr/>
        </p:nvSpPr>
        <p:spPr>
          <a:xfrm>
            <a:off x="859562" y="5158975"/>
            <a:ext cx="10700092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r-HR" sz="2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Slika </a:t>
            </a:r>
            <a:r>
              <a:rPr lang="hr-HR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9: </a:t>
            </a:r>
            <a:r>
              <a:rPr lang="hr-HR" sz="2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Reklamni pano                                              Slika </a:t>
            </a:r>
            <a:r>
              <a:rPr lang="hr-HR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10: Kutijice za sapune</a:t>
            </a:r>
            <a:endParaRPr lang="hr-HR" sz="2000" dirty="0" smtClean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r-HR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hr-HR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37370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38200" y="643945"/>
            <a:ext cx="10515600" cy="4134118"/>
          </a:xfrm>
        </p:spPr>
        <p:txBody>
          <a:bodyPr/>
          <a:lstStyle/>
          <a:p>
            <a:pPr marL="0" indent="0" algn="ctr">
              <a:buNone/>
            </a:pPr>
            <a:r>
              <a:rPr lang="hr-HR" dirty="0"/>
              <a:t>SUDIONICI U PROJEKTU:</a:t>
            </a:r>
          </a:p>
          <a:p>
            <a:pPr marL="0" indent="0" algn="ctr">
              <a:buNone/>
            </a:pPr>
            <a:endParaRPr lang="hr-HR" dirty="0"/>
          </a:p>
          <a:p>
            <a:pPr algn="ctr"/>
            <a:r>
              <a:rPr lang="hr-HR" dirty="0"/>
              <a:t>učenici 6. i 8. razreda OŠ Sesvetski </a:t>
            </a:r>
            <a:r>
              <a:rPr lang="hr-HR" dirty="0" err="1"/>
              <a:t>Kraljevec</a:t>
            </a:r>
            <a:r>
              <a:rPr lang="hr-HR" dirty="0"/>
              <a:t>, Zagreb</a:t>
            </a:r>
          </a:p>
          <a:p>
            <a:pPr algn="ctr"/>
            <a:r>
              <a:rPr lang="hr-HR" dirty="0"/>
              <a:t>Sanja </a:t>
            </a:r>
            <a:r>
              <a:rPr lang="hr-HR" dirty="0" err="1"/>
              <a:t>Bimbi</a:t>
            </a:r>
            <a:r>
              <a:rPr lang="hr-HR" dirty="0"/>
              <a:t>, prof. (matematika i informatika)</a:t>
            </a:r>
          </a:p>
          <a:p>
            <a:pPr algn="ctr"/>
            <a:r>
              <a:rPr lang="hr-HR" dirty="0"/>
              <a:t>Andreja Habek, prof. (informatika)</a:t>
            </a:r>
          </a:p>
          <a:p>
            <a:pPr algn="ctr"/>
            <a:r>
              <a:rPr lang="hr-HR" dirty="0"/>
              <a:t>Sanja Ljubičić, prof. (tehnička kultura)</a:t>
            </a:r>
          </a:p>
          <a:p>
            <a:pPr algn="ctr"/>
            <a:r>
              <a:rPr lang="hr-HR" dirty="0"/>
              <a:t>Nikolina Štiglić, prof. (biologija i kemija)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621861176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02277" y="667657"/>
            <a:ext cx="6935754" cy="599072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hr-HR" sz="3000" dirty="0"/>
              <a:t>5. </a:t>
            </a:r>
            <a:r>
              <a:rPr lang="hr-HR" sz="3000" dirty="0" smtClean="0"/>
              <a:t>ETAPA – OGLAŠAVANJE I PROMOCIJA</a:t>
            </a:r>
          </a:p>
          <a:p>
            <a:pPr marL="0" indent="0" algn="ctr">
              <a:buNone/>
            </a:pPr>
            <a:endParaRPr lang="hr-HR" sz="3000" dirty="0"/>
          </a:p>
          <a:p>
            <a:pPr marL="0" indent="0">
              <a:buNone/>
            </a:pPr>
            <a:r>
              <a:rPr lang="hr-HR" sz="3000" dirty="0"/>
              <a:t>PERIOD:  </a:t>
            </a:r>
            <a:r>
              <a:rPr lang="hr-HR" sz="3000" dirty="0" smtClean="0"/>
              <a:t>28.3.2018. </a:t>
            </a:r>
            <a:r>
              <a:rPr lang="hr-HR" sz="3000" dirty="0"/>
              <a:t>do 6.4</a:t>
            </a:r>
            <a:r>
              <a:rPr lang="hr-HR" sz="3000" dirty="0" smtClean="0"/>
              <a:t>. 2018.</a:t>
            </a:r>
          </a:p>
          <a:p>
            <a:pPr marL="0" indent="0">
              <a:buNone/>
            </a:pPr>
            <a:endParaRPr lang="hr-HR" sz="3000" dirty="0" smtClean="0"/>
          </a:p>
          <a:p>
            <a:pPr marL="0" indent="0">
              <a:buNone/>
            </a:pPr>
            <a:r>
              <a:rPr lang="hr-HR" sz="3000" dirty="0" smtClean="0"/>
              <a:t>SUDJELOVALI</a:t>
            </a:r>
            <a:r>
              <a:rPr lang="hr-HR" sz="3000" dirty="0"/>
              <a:t>: učenice 6.razreda </a:t>
            </a:r>
            <a:r>
              <a:rPr lang="hr-HR" sz="3000" dirty="0" smtClean="0"/>
              <a:t/>
            </a:r>
            <a:br>
              <a:rPr lang="hr-HR" sz="3000" dirty="0" smtClean="0"/>
            </a:br>
            <a:r>
              <a:rPr lang="hr-HR" sz="3000" dirty="0" smtClean="0"/>
              <a:t>(</a:t>
            </a:r>
            <a:r>
              <a:rPr lang="hr-HR" sz="3000" dirty="0"/>
              <a:t>Nela </a:t>
            </a:r>
            <a:r>
              <a:rPr lang="hr-HR" sz="3000" dirty="0" err="1"/>
              <a:t>Nimac</a:t>
            </a:r>
            <a:r>
              <a:rPr lang="hr-HR" sz="3000" dirty="0"/>
              <a:t>, Josipa </a:t>
            </a:r>
            <a:r>
              <a:rPr lang="hr-HR" sz="3000" dirty="0" err="1"/>
              <a:t>Tavra</a:t>
            </a:r>
            <a:r>
              <a:rPr lang="hr-HR" sz="3000" dirty="0"/>
              <a:t>, Aida </a:t>
            </a:r>
            <a:r>
              <a:rPr lang="hr-HR" sz="3000" dirty="0" err="1"/>
              <a:t>Hajdarević</a:t>
            </a:r>
            <a:r>
              <a:rPr lang="hr-HR" sz="3000" dirty="0" smtClean="0"/>
              <a:t>)</a:t>
            </a:r>
          </a:p>
          <a:p>
            <a:pPr marL="0" indent="0">
              <a:buNone/>
            </a:pPr>
            <a:r>
              <a:rPr lang="hr-HR" sz="3000" dirty="0" smtClean="0"/>
              <a:t> </a:t>
            </a:r>
          </a:p>
          <a:p>
            <a:pPr marL="0" indent="0">
              <a:buNone/>
            </a:pPr>
            <a:r>
              <a:rPr lang="hr-HR" sz="3000" dirty="0" smtClean="0"/>
              <a:t>OPIS: Učenici 6. razreda napravili su reklamni plakat i video reklamu kojima će predstaviti svoj proizvod </a:t>
            </a:r>
            <a:r>
              <a:rPr lang="hr-HR" sz="3000" smtClean="0"/>
              <a:t>– </a:t>
            </a:r>
            <a:r>
              <a:rPr lang="hr-HR" sz="3000" i="1" smtClean="0"/>
              <a:t>Sapun </a:t>
            </a:r>
            <a:r>
              <a:rPr lang="hr-HR" sz="3000" i="1" dirty="0" smtClean="0"/>
              <a:t>od mente u prigodnoj kutijici</a:t>
            </a:r>
            <a:r>
              <a:rPr lang="hr-HR" sz="3000" dirty="0" smtClean="0"/>
              <a:t>. </a:t>
            </a:r>
          </a:p>
          <a:p>
            <a:pPr marL="0" indent="0">
              <a:buNone/>
            </a:pPr>
            <a:r>
              <a:rPr lang="hr-HR" sz="3000" dirty="0" smtClean="0"/>
              <a:t>Za </a:t>
            </a:r>
            <a:r>
              <a:rPr lang="hr-HR" sz="3000" dirty="0"/>
              <a:t>izradu reklamnog plakata korišteni su programi </a:t>
            </a:r>
            <a:r>
              <a:rPr lang="hr-HR" sz="3000" i="1" dirty="0" err="1"/>
              <a:t>Gimp</a:t>
            </a:r>
            <a:r>
              <a:rPr lang="hr-HR" sz="3000" dirty="0"/>
              <a:t> i </a:t>
            </a:r>
            <a:r>
              <a:rPr lang="hr-HR" sz="3000" i="1" dirty="0"/>
              <a:t>Microsoft Publisher</a:t>
            </a:r>
            <a:r>
              <a:rPr lang="hr-HR" sz="3000" dirty="0"/>
              <a:t>.</a:t>
            </a:r>
          </a:p>
          <a:p>
            <a:pPr marL="0" indent="0">
              <a:buNone/>
            </a:pPr>
            <a:endParaRPr lang="hr-HR" dirty="0" smtClean="0"/>
          </a:p>
          <a:p>
            <a:pPr marL="0" indent="0">
              <a:buNone/>
            </a:pPr>
            <a:r>
              <a:rPr lang="hr-HR" dirty="0"/>
              <a:t> </a:t>
            </a:r>
          </a:p>
          <a:p>
            <a:endParaRPr lang="hr-HR" dirty="0"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051" y="682388"/>
            <a:ext cx="3848067" cy="54431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72252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742665" y="297076"/>
            <a:ext cx="10515600" cy="116323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r-HR" dirty="0"/>
              <a:t>Reklamni video za sapun sniman je mobitelom i uređivan u mobilnoj aplikaciji </a:t>
            </a:r>
            <a:r>
              <a:rPr lang="hr-HR" i="1" dirty="0" err="1"/>
              <a:t>VivaVideo</a:t>
            </a:r>
            <a:r>
              <a:rPr lang="hr-HR" dirty="0"/>
              <a:t> te je dodatno oblikovan u programu </a:t>
            </a:r>
            <a:r>
              <a:rPr lang="hr-HR" i="1" dirty="0"/>
              <a:t>Microsoft </a:t>
            </a:r>
            <a:r>
              <a:rPr lang="hr-HR" i="1" dirty="0" err="1"/>
              <a:t>Movie</a:t>
            </a:r>
            <a:r>
              <a:rPr lang="hr-HR" i="1" dirty="0"/>
              <a:t> </a:t>
            </a:r>
            <a:r>
              <a:rPr lang="hr-HR" i="1" dirty="0" err="1"/>
              <a:t>Maker</a:t>
            </a:r>
            <a:r>
              <a:rPr lang="hr-HR" dirty="0"/>
              <a:t>.</a:t>
            </a:r>
          </a:p>
          <a:p>
            <a:endParaRPr lang="hr-HR" dirty="0"/>
          </a:p>
        </p:txBody>
      </p:sp>
      <p:pic>
        <p:nvPicPr>
          <p:cNvPr id="4" name="Reklama-menta.wm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0" y="1470546"/>
            <a:ext cx="6096000" cy="4572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3490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r-HR" sz="5400" b="1" dirty="0" smtClean="0">
                <a:latin typeface="Comic Sans MS" panose="030F0702030302020204" pitchFamily="66" charset="0"/>
              </a:rPr>
              <a:t>VESELIMO SE NOVIM PROJEKTIMA!</a:t>
            </a:r>
            <a:endParaRPr lang="hr-HR" sz="5400" b="1" dirty="0">
              <a:latin typeface="Comic Sans MS" panose="030F0702030302020204" pitchFamily="66" charset="0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967055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67425" y="553791"/>
            <a:ext cx="5924282" cy="5877531"/>
          </a:xfrm>
        </p:spPr>
        <p:txBody>
          <a:bodyPr>
            <a:normAutofit lnSpcReduction="10000"/>
          </a:bodyPr>
          <a:lstStyle/>
          <a:p>
            <a:pPr marL="514350" lvl="0" indent="-514350" algn="ctr" fontAlgn="base">
              <a:buAutoNum type="arabicPeriod"/>
            </a:pPr>
            <a:r>
              <a:rPr lang="hr-HR" dirty="0" smtClean="0"/>
              <a:t>ETAPA - </a:t>
            </a:r>
            <a:r>
              <a:rPr lang="hr-HR" dirty="0"/>
              <a:t>PRAĆENJE RASTA BILJKE MENTE </a:t>
            </a:r>
            <a:r>
              <a:rPr lang="hr-HR" dirty="0" smtClean="0"/>
              <a:t>– METVICE</a:t>
            </a:r>
          </a:p>
          <a:p>
            <a:pPr marL="514350" lvl="0" indent="-514350" algn="ctr" fontAlgn="base">
              <a:buAutoNum type="arabicPeriod"/>
            </a:pPr>
            <a:endParaRPr lang="hr-HR" dirty="0" smtClean="0"/>
          </a:p>
          <a:p>
            <a:pPr marL="0" indent="0">
              <a:buNone/>
            </a:pPr>
            <a:r>
              <a:rPr lang="hr-HR" dirty="0" smtClean="0"/>
              <a:t>PERIOD</a:t>
            </a:r>
            <a:r>
              <a:rPr lang="hr-HR" dirty="0"/>
              <a:t>: </a:t>
            </a:r>
            <a:r>
              <a:rPr lang="hr-HR" dirty="0" smtClean="0"/>
              <a:t>od </a:t>
            </a:r>
            <a:r>
              <a:rPr lang="hr-HR" dirty="0"/>
              <a:t>12.2.2018. do 27.3.2018</a:t>
            </a:r>
            <a:r>
              <a:rPr lang="hr-HR" dirty="0" smtClean="0"/>
              <a:t>.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dirty="0"/>
              <a:t>SUDJELOVALI: učenici 6.a,b,c,d,e </a:t>
            </a:r>
            <a:r>
              <a:rPr lang="hr-HR" dirty="0" smtClean="0"/>
              <a:t>   </a:t>
            </a:r>
          </a:p>
          <a:p>
            <a:pPr marL="0" indent="0">
              <a:buNone/>
            </a:pPr>
            <a:r>
              <a:rPr lang="hr-HR" dirty="0"/>
              <a:t> </a:t>
            </a:r>
            <a:r>
              <a:rPr lang="hr-HR" dirty="0" smtClean="0"/>
              <a:t>                         razreda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dirty="0"/>
              <a:t>OPIS: Učenici šestih razreda </a:t>
            </a:r>
            <a:r>
              <a:rPr lang="hr-HR" dirty="0" smtClean="0"/>
              <a:t>su pet </a:t>
            </a:r>
            <a:r>
              <a:rPr lang="hr-HR" dirty="0"/>
              <a:t>tjedana </a:t>
            </a:r>
            <a:r>
              <a:rPr lang="hr-HR" dirty="0" smtClean="0"/>
              <a:t>svakodnevno </a:t>
            </a:r>
            <a:r>
              <a:rPr lang="hr-HR" dirty="0"/>
              <a:t>pratili </a:t>
            </a:r>
            <a:r>
              <a:rPr lang="hr-HR" dirty="0" smtClean="0"/>
              <a:t>vrijeme </a:t>
            </a:r>
            <a:r>
              <a:rPr lang="hr-HR" dirty="0"/>
              <a:t>izlaska i zalaska </a:t>
            </a:r>
            <a:r>
              <a:rPr lang="hr-HR" dirty="0" smtClean="0"/>
              <a:t>Sunca te mjerili visinu biljke mente </a:t>
            </a:r>
            <a:r>
              <a:rPr lang="hr-HR" dirty="0"/>
              <a:t>i vlažnost tla. </a:t>
            </a:r>
            <a:r>
              <a:rPr lang="hr-HR" dirty="0" smtClean="0"/>
              <a:t>                         Dobivene podatke bilježili su u tablice.</a:t>
            </a:r>
            <a:endParaRPr lang="hr-HR" dirty="0"/>
          </a:p>
          <a:p>
            <a:endParaRPr lang="hr-HR" dirty="0"/>
          </a:p>
        </p:txBody>
      </p:sp>
      <p:pic>
        <p:nvPicPr>
          <p:cNvPr id="4" name="Slika 3" descr="C:\Users\Nikica\Downloads\IMG_20180322_101556 (2)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163" y="1056068"/>
            <a:ext cx="5486399" cy="466215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ravokutnik 4"/>
          <p:cNvSpPr/>
          <p:nvPr/>
        </p:nvSpPr>
        <p:spPr>
          <a:xfrm>
            <a:off x="6606861" y="6009669"/>
            <a:ext cx="4997002" cy="42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r-HR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Slika 1: </a:t>
            </a:r>
            <a:r>
              <a:rPr lang="hr-HR" sz="2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Mjerenje </a:t>
            </a:r>
            <a:r>
              <a:rPr lang="hr-HR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vlažnost tla </a:t>
            </a:r>
            <a:r>
              <a:rPr lang="hr-HR" sz="2000" i="1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Micro:bit-om</a:t>
            </a:r>
            <a:endParaRPr lang="hr-HR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57407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257578" y="425003"/>
            <a:ext cx="6306996" cy="6040191"/>
          </a:xfrm>
        </p:spPr>
        <p:txBody>
          <a:bodyPr>
            <a:normAutofit/>
          </a:bodyPr>
          <a:lstStyle/>
          <a:p>
            <a:r>
              <a:rPr lang="hr-HR" dirty="0" smtClean="0"/>
              <a:t>Za mjerenje vlažnosti tla i zalijevanje biljke učenici su koristili senzore spojene na </a:t>
            </a:r>
            <a:r>
              <a:rPr lang="hr-HR" i="1" dirty="0" smtClean="0"/>
              <a:t>Mikro: bit </a:t>
            </a:r>
            <a:r>
              <a:rPr lang="hr-HR" dirty="0" smtClean="0"/>
              <a:t>i set za zalijevanje</a:t>
            </a:r>
          </a:p>
          <a:p>
            <a:endParaRPr lang="hr-HR" dirty="0" smtClean="0"/>
          </a:p>
          <a:p>
            <a:r>
              <a:rPr lang="hr-HR" dirty="0" smtClean="0"/>
              <a:t>Pritiskom </a:t>
            </a:r>
            <a:r>
              <a:rPr lang="hr-HR" dirty="0"/>
              <a:t>na </a:t>
            </a:r>
            <a:r>
              <a:rPr lang="hr-HR" b="1" i="1" dirty="0"/>
              <a:t>tipku</a:t>
            </a:r>
            <a:r>
              <a:rPr lang="hr-HR" dirty="0"/>
              <a:t> </a:t>
            </a:r>
            <a:r>
              <a:rPr lang="hr-HR" b="1" i="1" dirty="0" smtClean="0"/>
              <a:t>A</a:t>
            </a:r>
            <a:r>
              <a:rPr lang="hr-HR" dirty="0" smtClean="0"/>
              <a:t> </a:t>
            </a:r>
            <a:r>
              <a:rPr lang="hr-HR" dirty="0"/>
              <a:t>učenici su </a:t>
            </a:r>
            <a:r>
              <a:rPr lang="hr-HR" dirty="0" smtClean="0"/>
              <a:t>izmjerili vlažnost tla </a:t>
            </a:r>
            <a:r>
              <a:rPr lang="hr-HR" dirty="0"/>
              <a:t>te u </a:t>
            </a:r>
            <a:r>
              <a:rPr lang="hr-HR" dirty="0" smtClean="0"/>
              <a:t>tablicu zabilježili vrijednost. </a:t>
            </a:r>
          </a:p>
          <a:p>
            <a:endParaRPr lang="hr-HR" dirty="0"/>
          </a:p>
          <a:p>
            <a:r>
              <a:rPr lang="hr-HR" dirty="0"/>
              <a:t>Ukoliko je vlažnost tla pala ispod unaprijed određene granične vrijednosti učenici su pritiskom na </a:t>
            </a:r>
            <a:r>
              <a:rPr lang="hr-HR" b="1" i="1" dirty="0"/>
              <a:t>tipku </a:t>
            </a:r>
            <a:r>
              <a:rPr lang="hr-HR" b="1" i="1" dirty="0" smtClean="0"/>
              <a:t>B</a:t>
            </a:r>
            <a:r>
              <a:rPr lang="hr-HR" dirty="0" smtClean="0"/>
              <a:t> </a:t>
            </a:r>
            <a:r>
              <a:rPr lang="hr-HR" dirty="0"/>
              <a:t>aktivirali pumpu te zalili biljku. Nakon 15 minuta učenici su </a:t>
            </a:r>
            <a:r>
              <a:rPr lang="hr-HR" dirty="0" smtClean="0"/>
              <a:t>izmjerili i u </a:t>
            </a:r>
            <a:r>
              <a:rPr lang="hr-HR" dirty="0"/>
              <a:t>tablicu </a:t>
            </a:r>
            <a:r>
              <a:rPr lang="hr-HR" dirty="0" smtClean="0"/>
              <a:t>zabilježili </a:t>
            </a:r>
            <a:r>
              <a:rPr lang="hr-HR" dirty="0"/>
              <a:t>vlažnost tla. 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502" y="705885"/>
            <a:ext cx="5482366" cy="4111775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8478451" y="5449000"/>
            <a:ext cx="2064989" cy="4050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r-HR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Slika 2: </a:t>
            </a:r>
            <a:r>
              <a:rPr lang="hr-HR" sz="2000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Mikro:bit</a:t>
            </a:r>
            <a:endParaRPr lang="hr-H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6" name="Ravni poveznik sa strelicom 5"/>
          <p:cNvCxnSpPr/>
          <p:nvPr/>
        </p:nvCxnSpPr>
        <p:spPr>
          <a:xfrm flipH="1" flipV="1">
            <a:off x="8319752" y="1390918"/>
            <a:ext cx="772733" cy="476519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kstniOkvir 6"/>
          <p:cNvSpPr txBox="1"/>
          <p:nvPr/>
        </p:nvSpPr>
        <p:spPr>
          <a:xfrm>
            <a:off x="7778839" y="990501"/>
            <a:ext cx="5409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dirty="0" smtClean="0"/>
              <a:t>A</a:t>
            </a:r>
            <a:endParaRPr lang="hr-HR" sz="3200" b="1" dirty="0"/>
          </a:p>
        </p:txBody>
      </p:sp>
      <p:cxnSp>
        <p:nvCxnSpPr>
          <p:cNvPr id="8" name="Ravni poveznik sa strelicom 7"/>
          <p:cNvCxnSpPr/>
          <p:nvPr/>
        </p:nvCxnSpPr>
        <p:spPr>
          <a:xfrm flipH="1" flipV="1">
            <a:off x="8319752" y="1383373"/>
            <a:ext cx="772733" cy="476519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avni poveznik sa strelicom 9"/>
          <p:cNvCxnSpPr/>
          <p:nvPr/>
        </p:nvCxnSpPr>
        <p:spPr>
          <a:xfrm flipV="1">
            <a:off x="11263559" y="1383373"/>
            <a:ext cx="517883" cy="58002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kstniOkvir 11"/>
          <p:cNvSpPr txBox="1"/>
          <p:nvPr/>
        </p:nvSpPr>
        <p:spPr>
          <a:xfrm>
            <a:off x="11585529" y="798598"/>
            <a:ext cx="5409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dirty="0" smtClean="0"/>
              <a:t>B</a:t>
            </a:r>
            <a:endParaRPr lang="hr-HR" sz="32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11459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709412" y="360416"/>
            <a:ext cx="10515600" cy="5494575"/>
          </a:xfrm>
        </p:spPr>
        <p:txBody>
          <a:bodyPr/>
          <a:lstStyle/>
          <a:p>
            <a:pPr marL="0" indent="0">
              <a:buNone/>
            </a:pPr>
            <a:r>
              <a:rPr lang="hr-HR" dirty="0"/>
              <a:t>Plan zalijevanja: </a:t>
            </a:r>
            <a:endParaRPr lang="hr-HR" dirty="0" smtClean="0"/>
          </a:p>
          <a:p>
            <a:pPr marL="0" indent="0">
              <a:buNone/>
            </a:pPr>
            <a:endParaRPr lang="hr-HR" dirty="0"/>
          </a:p>
          <a:p>
            <a:pPr lvl="0" fontAlgn="base">
              <a:buFont typeface="Wingdings" panose="05000000000000000000" pitchFamily="2" charset="2"/>
              <a:buChar char="q"/>
            </a:pPr>
            <a:r>
              <a:rPr lang="hr-HR" dirty="0" smtClean="0"/>
              <a:t>1. tjedan </a:t>
            </a:r>
            <a:r>
              <a:rPr lang="hr-HR" dirty="0"/>
              <a:t>mjerenja (učenici 6.a razreda): zalijevali su </a:t>
            </a:r>
            <a:r>
              <a:rPr lang="hr-HR" dirty="0" smtClean="0"/>
              <a:t>biljku mentu kad </a:t>
            </a:r>
            <a:r>
              <a:rPr lang="hr-HR" dirty="0"/>
              <a:t>je vlažnost tla pala ispod 90.</a:t>
            </a:r>
          </a:p>
          <a:p>
            <a:pPr lvl="0" fontAlgn="base">
              <a:buFont typeface="Wingdings" panose="05000000000000000000" pitchFamily="2" charset="2"/>
              <a:buChar char="q"/>
            </a:pPr>
            <a:r>
              <a:rPr lang="hr-HR" dirty="0" smtClean="0"/>
              <a:t>2. tjedan </a:t>
            </a:r>
            <a:r>
              <a:rPr lang="hr-HR" dirty="0"/>
              <a:t>mjerenja (učenici 6.b razreda)  zalijevali su </a:t>
            </a:r>
            <a:r>
              <a:rPr lang="hr-HR" dirty="0" smtClean="0"/>
              <a:t>biljku mentu kad </a:t>
            </a:r>
            <a:r>
              <a:rPr lang="hr-HR" dirty="0"/>
              <a:t>je vlažnost tla pala ispod 80.</a:t>
            </a:r>
          </a:p>
          <a:p>
            <a:pPr lvl="0" fontAlgn="base">
              <a:buFont typeface="Wingdings" panose="05000000000000000000" pitchFamily="2" charset="2"/>
              <a:buChar char="q"/>
            </a:pPr>
            <a:r>
              <a:rPr lang="hr-HR" dirty="0" smtClean="0"/>
              <a:t>3. tjedan </a:t>
            </a:r>
            <a:r>
              <a:rPr lang="hr-HR" dirty="0"/>
              <a:t>mjerenja (učenici 6.c razreda): zalijevali su </a:t>
            </a:r>
            <a:r>
              <a:rPr lang="hr-HR" dirty="0" smtClean="0"/>
              <a:t>biljku mentu kad </a:t>
            </a:r>
            <a:r>
              <a:rPr lang="hr-HR" dirty="0"/>
              <a:t>je vlažnost tla pala ispod 80.</a:t>
            </a:r>
          </a:p>
          <a:p>
            <a:pPr lvl="0" fontAlgn="base">
              <a:buFont typeface="Wingdings" panose="05000000000000000000" pitchFamily="2" charset="2"/>
              <a:buChar char="q"/>
            </a:pPr>
            <a:r>
              <a:rPr lang="hr-HR" dirty="0" smtClean="0"/>
              <a:t>4. tjedan </a:t>
            </a:r>
            <a:r>
              <a:rPr lang="hr-HR" dirty="0"/>
              <a:t>mjerenja (učenici 6.d razreda): zalijevali su </a:t>
            </a:r>
            <a:r>
              <a:rPr lang="hr-HR" dirty="0" smtClean="0"/>
              <a:t>biljku mentu kad </a:t>
            </a:r>
            <a:r>
              <a:rPr lang="hr-HR" dirty="0"/>
              <a:t>je vlažnost tla pala ispod 90.</a:t>
            </a:r>
          </a:p>
          <a:p>
            <a:pPr lvl="0" fontAlgn="base">
              <a:buFont typeface="Wingdings" panose="05000000000000000000" pitchFamily="2" charset="2"/>
              <a:buChar char="q"/>
            </a:pPr>
            <a:r>
              <a:rPr lang="hr-HR" dirty="0" smtClean="0"/>
              <a:t>5. tjedan </a:t>
            </a:r>
            <a:r>
              <a:rPr lang="hr-HR" dirty="0"/>
              <a:t>mjerenja (učenici 6.e razreda): zalijevali su </a:t>
            </a:r>
            <a:r>
              <a:rPr lang="hr-HR" dirty="0" smtClean="0"/>
              <a:t>biljku mentu kad </a:t>
            </a:r>
            <a:r>
              <a:rPr lang="hr-HR" dirty="0"/>
              <a:t>je vlažnost tla pala ispod 80.</a:t>
            </a:r>
          </a:p>
          <a:p>
            <a:endParaRPr lang="hr-H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51772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C:\Users\Nikica\Desktop\PROJEKT MENTA\12.2.2018.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65" y="382137"/>
            <a:ext cx="3305099" cy="2604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lika 4" descr="C:\Users\Nikica\Desktop\PROJEKT MENTA\19.2.2018.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642" y="382137"/>
            <a:ext cx="3282286" cy="2604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lika 5" descr="C:\Users\Nikica\Desktop\PROJEKT MENTA\24.2.2018.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419" y="382135"/>
            <a:ext cx="3098041" cy="260490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Pravokutnik 6"/>
          <p:cNvSpPr/>
          <p:nvPr/>
        </p:nvSpPr>
        <p:spPr>
          <a:xfrm>
            <a:off x="127380" y="3045385"/>
            <a:ext cx="110910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12.2.2018</a:t>
            </a:r>
            <a:r>
              <a:rPr lang="hr-HR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                            </a:t>
            </a:r>
            <a:r>
              <a:rPr lang="hr-HR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hr-HR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19.2.2018.                               </a:t>
            </a:r>
            <a:r>
              <a:rPr lang="hr-HR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hr-HR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26.2.2018.</a:t>
            </a:r>
            <a:endParaRPr lang="hr-HR" dirty="0"/>
          </a:p>
        </p:txBody>
      </p:sp>
      <p:pic>
        <p:nvPicPr>
          <p:cNvPr id="8" name="Slika 7" descr="C:\Users\Nikica\Desktop\PROJEKT MENTA\26.2.2018.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65" y="3516110"/>
            <a:ext cx="3305099" cy="2407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lika 8" descr="C:\Users\Nikica\Desktop\PROJEKT MENTA\IMG_20180312_131232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642" y="3516110"/>
            <a:ext cx="3282286" cy="2407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lika 9" descr="C:\Users\Nikica\Desktop\PROJEKT MENTA\IMG_20180412_152548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134" y="3516110"/>
            <a:ext cx="2000132" cy="232219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Pravokutnik 10"/>
          <p:cNvSpPr/>
          <p:nvPr/>
        </p:nvSpPr>
        <p:spPr>
          <a:xfrm>
            <a:off x="921288" y="6136966"/>
            <a:ext cx="102449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hr-HR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5.3.2018.                               </a:t>
            </a:r>
            <a:r>
              <a:rPr lang="hr-HR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12.3.2018</a:t>
            </a:r>
            <a:r>
              <a:rPr lang="hr-HR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                                 </a:t>
            </a:r>
            <a:r>
              <a:rPr lang="hr-HR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hr-HR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9.4.2018.</a:t>
            </a:r>
            <a:endParaRPr lang="hr-H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69055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https://lh3.googleusercontent.com/rn7aIiOVjYTa0v6Kw6Y11SHIi6bjhONfEaHt9LsOYky4UgIDWwlVZuEnt5ePD-4Tur61CEoLzziTObgqr9PQJ2Nq9Egl-xix6wH4rdyTSag-lA52fPf4sHgNM0R_Z6j_xb1Tljrm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77" y="777922"/>
            <a:ext cx="7506268" cy="574570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Pravokutnik 5"/>
          <p:cNvSpPr/>
          <p:nvPr/>
        </p:nvSpPr>
        <p:spPr>
          <a:xfrm>
            <a:off x="8527918" y="2958626"/>
            <a:ext cx="3418869" cy="13843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r-H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Slika </a:t>
            </a:r>
            <a:r>
              <a:rPr lang="hr-HR" sz="2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3: </a:t>
            </a:r>
            <a:r>
              <a:rPr lang="hr-H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Tablice praćenja rasta </a:t>
            </a:r>
            <a:r>
              <a:rPr lang="hr-HR" sz="2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biljke </a:t>
            </a:r>
            <a:r>
              <a:rPr lang="hr-H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cvjetnjače</a:t>
            </a:r>
            <a:endParaRPr lang="hr-HR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hr-HR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21616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38200" y="450376"/>
            <a:ext cx="10515600" cy="5726587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hr-HR" dirty="0" smtClean="0"/>
              <a:t>2. ETAPA </a:t>
            </a:r>
            <a:r>
              <a:rPr lang="hr-HR" dirty="0"/>
              <a:t>- ANALIZA I OBRADA PODATAKA</a:t>
            </a:r>
          </a:p>
          <a:p>
            <a:pPr marL="0" indent="0">
              <a:buNone/>
            </a:pPr>
            <a:r>
              <a:rPr lang="hr-HR" dirty="0"/>
              <a:t> </a:t>
            </a:r>
          </a:p>
          <a:p>
            <a:pPr marL="0" indent="0">
              <a:buNone/>
            </a:pPr>
            <a:r>
              <a:rPr lang="hr-HR" dirty="0"/>
              <a:t>PERIOD: od </a:t>
            </a:r>
            <a:r>
              <a:rPr lang="hr-HR" dirty="0" smtClean="0"/>
              <a:t>19.3.2018</a:t>
            </a:r>
            <a:r>
              <a:rPr lang="hr-HR" dirty="0"/>
              <a:t>. do </a:t>
            </a:r>
            <a:r>
              <a:rPr lang="hr-HR" dirty="0" smtClean="0"/>
              <a:t>9.4.2018.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dirty="0"/>
              <a:t>SUDJELOVALI: učenici 6. razreda (Ema </a:t>
            </a:r>
            <a:r>
              <a:rPr lang="hr-HR" dirty="0" err="1"/>
              <a:t>Barudžija</a:t>
            </a:r>
            <a:r>
              <a:rPr lang="hr-HR" dirty="0"/>
              <a:t>, Sara </a:t>
            </a:r>
            <a:r>
              <a:rPr lang="hr-HR" dirty="0" err="1"/>
              <a:t>Malić</a:t>
            </a:r>
            <a:r>
              <a:rPr lang="hr-HR" dirty="0"/>
              <a:t>, Matej Marković, Ivan Pavić</a:t>
            </a:r>
            <a:r>
              <a:rPr lang="hr-HR" dirty="0" smtClean="0"/>
              <a:t>).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dirty="0"/>
              <a:t>OPIS: Nakon </a:t>
            </a:r>
            <a:r>
              <a:rPr lang="hr-HR" dirty="0" smtClean="0"/>
              <a:t>nekoliko tjedana promatranja </a:t>
            </a:r>
            <a:r>
              <a:rPr lang="hr-HR" dirty="0"/>
              <a:t>rasta </a:t>
            </a:r>
            <a:r>
              <a:rPr lang="hr-HR" dirty="0" smtClean="0"/>
              <a:t>biljke mente učenici </a:t>
            </a:r>
            <a:r>
              <a:rPr lang="hr-HR" dirty="0"/>
              <a:t>6</a:t>
            </a:r>
            <a:r>
              <a:rPr lang="hr-HR" dirty="0" smtClean="0"/>
              <a:t>. </a:t>
            </a:r>
            <a:r>
              <a:rPr lang="hr-HR" dirty="0"/>
              <a:t>razreda, na dodatnoj nastavi iz Matematike, </a:t>
            </a:r>
            <a:r>
              <a:rPr lang="hr-HR" dirty="0" smtClean="0"/>
              <a:t>su dobili </a:t>
            </a:r>
            <a:r>
              <a:rPr lang="hr-HR" dirty="0"/>
              <a:t>nekoliko zadataka. Prvi zadatak </a:t>
            </a:r>
            <a:r>
              <a:rPr lang="hr-HR" dirty="0" smtClean="0"/>
              <a:t>je bio </a:t>
            </a:r>
            <a:r>
              <a:rPr lang="hr-HR" dirty="0"/>
              <a:t>grafički po </a:t>
            </a:r>
            <a:r>
              <a:rPr lang="hr-HR" dirty="0" smtClean="0"/>
              <a:t>danima prikazati: </a:t>
            </a:r>
            <a:r>
              <a:rPr lang="hr-HR" dirty="0"/>
              <a:t>vlažnost tla, zalijevanje i visinu biljke. Za grafičko prikazivanje podataka odabran je program </a:t>
            </a:r>
            <a:r>
              <a:rPr lang="hr-HR" i="1" dirty="0"/>
              <a:t>Excel</a:t>
            </a:r>
            <a:r>
              <a:rPr lang="hr-HR" dirty="0"/>
              <a:t>. </a:t>
            </a:r>
          </a:p>
          <a:p>
            <a:pPr marL="0" indent="0">
              <a:buNone/>
            </a:pPr>
            <a:r>
              <a:rPr lang="hr-HR" dirty="0"/>
              <a:t> </a:t>
            </a:r>
          </a:p>
          <a:p>
            <a:endParaRPr lang="hr-H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30121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797257" y="897577"/>
            <a:ext cx="4771030" cy="4070208"/>
          </a:xfrm>
        </p:spPr>
        <p:txBody>
          <a:bodyPr/>
          <a:lstStyle/>
          <a:p>
            <a:pPr marL="514350" lvl="0" indent="-514350" fontAlgn="base">
              <a:buFont typeface="+mj-lt"/>
              <a:buAutoNum type="alphaLcParenR"/>
            </a:pPr>
            <a:r>
              <a:rPr lang="hr-HR" b="1" dirty="0"/>
              <a:t>vlažnost </a:t>
            </a:r>
            <a:r>
              <a:rPr lang="hr-HR" b="1" dirty="0" smtClean="0"/>
              <a:t>tla</a:t>
            </a:r>
          </a:p>
          <a:p>
            <a:pPr marL="514350" lvl="0" indent="-514350" fontAlgn="base">
              <a:buFont typeface="+mj-lt"/>
              <a:buAutoNum type="alphaLcParenR"/>
            </a:pPr>
            <a:endParaRPr lang="hr-HR" dirty="0"/>
          </a:p>
          <a:p>
            <a:pPr marL="0" indent="0">
              <a:buNone/>
            </a:pPr>
            <a:r>
              <a:rPr lang="hr-HR" dirty="0"/>
              <a:t>Za prikazivanje </a:t>
            </a:r>
            <a:r>
              <a:rPr lang="hr-HR" dirty="0" smtClean="0"/>
              <a:t>vrijednosti vlažnosti </a:t>
            </a:r>
            <a:r>
              <a:rPr lang="hr-HR" dirty="0"/>
              <a:t>tla prije zalijevanja koristili smo linijski dijagram. Iz dijagrama možemo iščitati kako je maksimalna vlažnost tla bila </a:t>
            </a:r>
            <a:r>
              <a:rPr lang="hr-HR" dirty="0" smtClean="0"/>
              <a:t>16.2</a:t>
            </a:r>
            <a:r>
              <a:rPr lang="hr-HR" dirty="0"/>
              <a:t>. (100), a minimalna </a:t>
            </a:r>
            <a:r>
              <a:rPr lang="hr-HR" dirty="0" smtClean="0"/>
              <a:t>26.2</a:t>
            </a:r>
            <a:r>
              <a:rPr lang="hr-HR" dirty="0"/>
              <a:t>. i </a:t>
            </a:r>
            <a:r>
              <a:rPr lang="hr-HR" dirty="0" smtClean="0"/>
              <a:t>27.2</a:t>
            </a:r>
            <a:r>
              <a:rPr lang="hr-HR" dirty="0"/>
              <a:t>. (70).  </a:t>
            </a:r>
          </a:p>
          <a:p>
            <a:endParaRPr lang="hr-HR" dirty="0"/>
          </a:p>
        </p:txBody>
      </p:sp>
      <p:pic>
        <p:nvPicPr>
          <p:cNvPr id="4" name="Slika 3" descr="https://lh5.googleusercontent.com/Dc4z8qn8drWtcP-Tn8cLbRu1TSvaegces9JuCL3j1aFIKJBO-1QoqgifoqGbpxsOLzpa9269ivB0ESIyd0kkB4H-8V1S_gqGZlHroOVqOoduiVXTewY58xGPNQTIwgynUNKJIwVM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287" y="1078424"/>
            <a:ext cx="5924953" cy="370851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ravokutnik 4"/>
          <p:cNvSpPr/>
          <p:nvPr/>
        </p:nvSpPr>
        <p:spPr>
          <a:xfrm>
            <a:off x="6733892" y="5096081"/>
            <a:ext cx="3593741" cy="8668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hr-H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Dijagram 1 – vlažnost tla</a:t>
            </a:r>
            <a:endParaRPr lang="hr-HR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49024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2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837</Words>
  <Application>Microsoft Office PowerPoint</Application>
  <PresentationFormat>Široki zaslon</PresentationFormat>
  <Paragraphs>114</Paragraphs>
  <Slides>22</Slides>
  <Notes>0</Notes>
  <HiddenSlides>0</HiddenSlides>
  <MMClips>1</MMClips>
  <ScaleCrop>false</ScaleCrop>
  <HeadingPairs>
    <vt:vector size="6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Comic Sans MS</vt:lpstr>
      <vt:lpstr>Times New Roman</vt:lpstr>
      <vt:lpstr>Wingdings</vt:lpstr>
      <vt:lpstr>Tema sustava Office</vt:lpstr>
      <vt:lpstr>PAMETNO ZALIJEVANJE MENTE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VESELIMO SE NOVIM PROJEKTIMA!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PAMETNO ZALIJEVANJE MENTE</dc:title>
  <dc:creator>Nikica</dc:creator>
  <cp:lastModifiedBy>Nikica</cp:lastModifiedBy>
  <cp:revision>42</cp:revision>
  <dcterms:created xsi:type="dcterms:W3CDTF">2018-04-20T19:09:48Z</dcterms:created>
  <dcterms:modified xsi:type="dcterms:W3CDTF">2018-04-24T07:15:46Z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8EC0C7FB-BA09-4CED-844B-762F5DFE4CAD</vt:lpwstr>
  </property>
  <property fmtid="{D5CDD505-2E9C-101B-9397-08002B2CF9AE}" pid="3" name="ArticulatePath">
    <vt:lpwstr>PAMETNO ZALIJEVANJE MENTE</vt:lpwstr>
  </property>
</Properties>
</file>