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64" r:id="rId4"/>
    <p:sldId id="260" r:id="rId5"/>
    <p:sldId id="261" r:id="rId6"/>
    <p:sldId id="262" r:id="rId7"/>
    <p:sldId id="263" r:id="rId8"/>
    <p:sldId id="266" r:id="rId9"/>
    <p:sldId id="283" r:id="rId10"/>
    <p:sldId id="267" r:id="rId11"/>
    <p:sldId id="285" r:id="rId12"/>
    <p:sldId id="28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ITA\Planiranja%202017-2018.%20ANITA%20NOVO\&#381;ELIM%20STABLO%20PROFIL%20KLETT\Pra&#263;enje%20biljke%20tablice%20i%20grafiko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VISINA STABLJIKE </a:t>
            </a:r>
            <a:r>
              <a:rPr lang="hr-HR"/>
              <a:t>NEVENA </a:t>
            </a:r>
            <a:r>
              <a:rPr lang="en-US"/>
              <a:t>U MILIMETRIMA (mm):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'micro bit + set za zalijevanje'!$B$13</c:f>
              <c:strCache>
                <c:ptCount val="1"/>
                <c:pt idx="0">
                  <c:v>VISINA STABLJIKE U MILIMETRIMA (mm):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'micro bit + set za zalijevanje'!$A$14:$A$27</c:f>
              <c:strCache>
                <c:ptCount val="14"/>
                <c:pt idx="0">
                  <c:v>26.1.2018.</c:v>
                </c:pt>
                <c:pt idx="1">
                  <c:v>28.1.2018.</c:v>
                </c:pt>
                <c:pt idx="2">
                  <c:v>29.1.2018.</c:v>
                </c:pt>
                <c:pt idx="3">
                  <c:v>5.2.2018.</c:v>
                </c:pt>
                <c:pt idx="4">
                  <c:v>12.2.2018.</c:v>
                </c:pt>
                <c:pt idx="5">
                  <c:v>19.2.2018.</c:v>
                </c:pt>
                <c:pt idx="6">
                  <c:v>1.3.2018.</c:v>
                </c:pt>
                <c:pt idx="7">
                  <c:v>6.3.2018.</c:v>
                </c:pt>
                <c:pt idx="8">
                  <c:v>12.3.2018.</c:v>
                </c:pt>
                <c:pt idx="9">
                  <c:v>19.3.2018.</c:v>
                </c:pt>
                <c:pt idx="10">
                  <c:v>23.3.2018.</c:v>
                </c:pt>
                <c:pt idx="11">
                  <c:v>28.3.2018.</c:v>
                </c:pt>
                <c:pt idx="12">
                  <c:v>9.4.2018.</c:v>
                </c:pt>
                <c:pt idx="13">
                  <c:v>10.4.2018.</c:v>
                </c:pt>
              </c:strCache>
            </c:strRef>
          </c:cat>
          <c:val>
            <c:numRef>
              <c:f>'micro bit + set za zalijevanje'!$B$14:$B$27</c:f>
              <c:numCache>
                <c:formatCode>General</c:formatCode>
                <c:ptCount val="14"/>
                <c:pt idx="0">
                  <c:v>3</c:v>
                </c:pt>
                <c:pt idx="1">
                  <c:v>30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100</c:v>
                </c:pt>
                <c:pt idx="7">
                  <c:v>105</c:v>
                </c:pt>
                <c:pt idx="8">
                  <c:v>110</c:v>
                </c:pt>
                <c:pt idx="9">
                  <c:v>112</c:v>
                </c:pt>
                <c:pt idx="10">
                  <c:v>115</c:v>
                </c:pt>
                <c:pt idx="11">
                  <c:v>120</c:v>
                </c:pt>
                <c:pt idx="12">
                  <c:v>160</c:v>
                </c:pt>
                <c:pt idx="13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4-41AB-94C2-1F63726D63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18626703"/>
        <c:axId val="1818632943"/>
      </c:barChart>
      <c:catAx>
        <c:axId val="1818626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18632943"/>
        <c:crosses val="autoZero"/>
        <c:auto val="1"/>
        <c:lblAlgn val="ctr"/>
        <c:lblOffset val="100"/>
        <c:noMultiLvlLbl val="0"/>
      </c:catAx>
      <c:valAx>
        <c:axId val="1818632943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1862670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VISINA STABLJIKE </a:t>
            </a:r>
            <a:r>
              <a:rPr lang="hr-HR"/>
              <a:t>NEVENA </a:t>
            </a:r>
            <a:r>
              <a:rPr lang="en-US"/>
              <a:t>U MILIMETRIMA (mm):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'ručno zalijevanje'!$B$13</c:f>
              <c:strCache>
                <c:ptCount val="1"/>
                <c:pt idx="0">
                  <c:v>VISINA STABLJIKE U MILIMETRIMA (mm):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'ručno zalijevanje'!$A$14:$A$26</c:f>
              <c:strCache>
                <c:ptCount val="13"/>
                <c:pt idx="0">
                  <c:v>26.1.</c:v>
                </c:pt>
                <c:pt idx="1">
                  <c:v>29.1.</c:v>
                </c:pt>
                <c:pt idx="2">
                  <c:v>5.2.</c:v>
                </c:pt>
                <c:pt idx="3">
                  <c:v>12.2.</c:v>
                </c:pt>
                <c:pt idx="4">
                  <c:v>20.2.</c:v>
                </c:pt>
                <c:pt idx="5">
                  <c:v>1.3.</c:v>
                </c:pt>
                <c:pt idx="6">
                  <c:v>6.3.</c:v>
                </c:pt>
                <c:pt idx="7">
                  <c:v>12.3.</c:v>
                </c:pt>
                <c:pt idx="8">
                  <c:v>19.3.</c:v>
                </c:pt>
                <c:pt idx="9">
                  <c:v>23.3.</c:v>
                </c:pt>
                <c:pt idx="10">
                  <c:v>28.3.</c:v>
                </c:pt>
                <c:pt idx="11">
                  <c:v>9.4.</c:v>
                </c:pt>
                <c:pt idx="12">
                  <c:v>10.4. </c:v>
                </c:pt>
              </c:strCache>
            </c:strRef>
          </c:cat>
          <c:val>
            <c:numRef>
              <c:f>'ručno zalijevanje'!$B$14:$B$26</c:f>
              <c:numCache>
                <c:formatCode>General</c:formatCode>
                <c:ptCount val="13"/>
                <c:pt idx="0">
                  <c:v>4</c:v>
                </c:pt>
                <c:pt idx="1">
                  <c:v>31</c:v>
                </c:pt>
                <c:pt idx="2">
                  <c:v>40</c:v>
                </c:pt>
                <c:pt idx="3">
                  <c:v>50</c:v>
                </c:pt>
                <c:pt idx="4">
                  <c:v>80</c:v>
                </c:pt>
                <c:pt idx="5">
                  <c:v>90</c:v>
                </c:pt>
                <c:pt idx="6">
                  <c:v>100</c:v>
                </c:pt>
                <c:pt idx="7">
                  <c:v>110</c:v>
                </c:pt>
                <c:pt idx="8">
                  <c:v>111</c:v>
                </c:pt>
                <c:pt idx="9">
                  <c:v>115</c:v>
                </c:pt>
                <c:pt idx="10">
                  <c:v>120</c:v>
                </c:pt>
                <c:pt idx="11">
                  <c:v>140</c:v>
                </c:pt>
                <c:pt idx="12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5-4CA3-82A5-258AA5728A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52775951"/>
        <c:axId val="1752768463"/>
      </c:barChart>
      <c:catAx>
        <c:axId val="1752775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52768463"/>
        <c:crosses val="autoZero"/>
        <c:auto val="1"/>
        <c:lblAlgn val="ctr"/>
        <c:lblOffset val="100"/>
        <c:noMultiLvlLbl val="0"/>
      </c:catAx>
      <c:valAx>
        <c:axId val="1752768463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52775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234-082A-49C1-8225-81C4602AED20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4D3A-7FA4-40E6-A5BD-DAC41CF68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60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234-082A-49C1-8225-81C4602AED20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4D3A-7FA4-40E6-A5BD-DAC41CF68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234-082A-49C1-8225-81C4602AED20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4D3A-7FA4-40E6-A5BD-DAC41CF68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06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12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38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21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1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303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2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19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87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234-082A-49C1-8225-81C4602AED20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4D3A-7FA4-40E6-A5BD-DAC41CF68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9257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1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51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0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234-082A-49C1-8225-81C4602AED20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4D3A-7FA4-40E6-A5BD-DAC41CF68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861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234-082A-49C1-8225-81C4602AED20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4D3A-7FA4-40E6-A5BD-DAC41CF68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554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234-082A-49C1-8225-81C4602AED20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4D3A-7FA4-40E6-A5BD-DAC41CF68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99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234-082A-49C1-8225-81C4602AED20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4D3A-7FA4-40E6-A5BD-DAC41CF68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821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234-082A-49C1-8225-81C4602AED20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4D3A-7FA4-40E6-A5BD-DAC41CF68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132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234-082A-49C1-8225-81C4602AED20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4D3A-7FA4-40E6-A5BD-DAC41CF68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90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6234-082A-49C1-8225-81C4602AED20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4D3A-7FA4-40E6-A5BD-DAC41CF68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188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6234-082A-49C1-8225-81C4602AED20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4D3A-7FA4-40E6-A5BD-DAC41CF68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88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730F4-E0EF-4D82-892D-88A6450A436F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20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1654628" y="1043986"/>
            <a:ext cx="9144000" cy="23876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Praćenje </a:t>
            </a:r>
            <a:r>
              <a:rPr lang="hr-HR" dirty="0" smtClean="0">
                <a:solidFill>
                  <a:schemeClr val="bg1"/>
                </a:solidFill>
              </a:rPr>
              <a:t>rasta i razvoja biljki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 u 3.a razredu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3200" dirty="0" smtClean="0">
                <a:solidFill>
                  <a:schemeClr val="bg1"/>
                </a:solidFill>
              </a:rPr>
              <a:t>OŠ </a:t>
            </a:r>
            <a:r>
              <a:rPr lang="hr-HR" sz="3200" dirty="0">
                <a:solidFill>
                  <a:schemeClr val="bg1"/>
                </a:solidFill>
              </a:rPr>
              <a:t>„Đuro Pilar”, Slavonski </a:t>
            </a:r>
            <a:r>
              <a:rPr lang="hr-HR" sz="3200" dirty="0" smtClean="0">
                <a:solidFill>
                  <a:schemeClr val="bg1"/>
                </a:solidFill>
              </a:rPr>
              <a:t>Brod</a:t>
            </a:r>
            <a:endParaRPr lang="hr-HR" sz="32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46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2952206" y="287383"/>
            <a:ext cx="7249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</a:rPr>
              <a:t>Biljka koju su zalijevali učenici</a:t>
            </a:r>
            <a:endParaRPr lang="hr-HR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718269"/>
              </p:ext>
            </p:extLst>
          </p:nvPr>
        </p:nvGraphicFramePr>
        <p:xfrm>
          <a:off x="1476102" y="995269"/>
          <a:ext cx="9117875" cy="586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155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Dnevnik </a:t>
            </a:r>
            <a:r>
              <a:rPr lang="hr-HR" b="1" dirty="0" smtClean="0">
                <a:solidFill>
                  <a:schemeClr val="bg1"/>
                </a:solidFill>
              </a:rPr>
              <a:t>zapažanja o </a:t>
            </a:r>
            <a:r>
              <a:rPr lang="hr-HR" b="1" dirty="0" smtClean="0">
                <a:solidFill>
                  <a:schemeClr val="bg1"/>
                </a:solidFill>
              </a:rPr>
              <a:t>napredovanju biljki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Učenici 3.a razreda pod vodstvom svoje učiteljice vodili su </a:t>
            </a:r>
            <a:r>
              <a:rPr lang="hr-HR" dirty="0" smtClean="0">
                <a:solidFill>
                  <a:schemeClr val="bg1"/>
                </a:solidFill>
              </a:rPr>
              <a:t>i dnevnik </a:t>
            </a:r>
            <a:r>
              <a:rPr lang="hr-HR" dirty="0" smtClean="0">
                <a:solidFill>
                  <a:schemeClr val="bg1"/>
                </a:solidFill>
              </a:rPr>
              <a:t>zapažanja o </a:t>
            </a:r>
            <a:r>
              <a:rPr lang="hr-HR" dirty="0" smtClean="0">
                <a:solidFill>
                  <a:schemeClr val="bg1"/>
                </a:solidFill>
              </a:rPr>
              <a:t>napredovanju biljki nevena, a možete ga pročitati u nastavku prezentacije.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26.1.2018.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petak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Proklijale su prve sjemenke zalijevane uz pomoć </a:t>
            </a:r>
            <a:r>
              <a:rPr lang="hr-HR" dirty="0" err="1">
                <a:solidFill>
                  <a:schemeClr val="bg1"/>
                </a:solidFill>
              </a:rPr>
              <a:t>micro:bita</a:t>
            </a:r>
            <a:r>
              <a:rPr lang="hr-HR" dirty="0">
                <a:solidFill>
                  <a:schemeClr val="bg1"/>
                </a:solidFill>
              </a:rPr>
              <a:t> i ručno  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Biljke su smještene uz prozor gdje imaju dovoljno svjetlosti i topline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„Što vidim-zapamtim“, upoznajemo se s klijanjem biljke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96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29.1.2018.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ponedjeljak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Tijekom vikenda otpale su supke</a:t>
            </a:r>
          </a:p>
          <a:p>
            <a:r>
              <a:rPr lang="hr-HR" dirty="0">
                <a:solidFill>
                  <a:schemeClr val="bg1"/>
                </a:solidFill>
              </a:rPr>
              <a:t>Nestrpljivi smo…</a:t>
            </a:r>
          </a:p>
        </p:txBody>
      </p:sp>
    </p:spTree>
    <p:extLst>
      <p:ext uri="{BB962C8B-B14F-4D97-AF65-F5344CB8AC3E}">
        <p14:creationId xmlns:p14="http://schemas.microsoft.com/office/powerpoint/2010/main" val="8850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5.2.2018.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ponedjeljak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Pojavili su se prvi listići, bilježimo u tablicu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Listići su nježni, sitni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Znatiželjni smo kada će se pojaviti drugi listići ,koliko će ih biti kakvog su oblika…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Set za zalijevanje ne radi, zalijevamo ih ručno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96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12.2.2018.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ponedjeljak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Dobili smo novi set za zalijevanje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Mjerimo visinu stabljike, tanka je 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Biljka je previše zalijevana, dva su lista presavijena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37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20.2.2018.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utorak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U učionici je toplo, biljke smo premjestili na prozore u našoj školskoj dvorani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Biljka se opravlja, prilagođuje se novom okolišu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77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1.3.2018.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četvrtak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22.2. u školi je održana manifestacija Lino višebojac, tada su naše biljke vidjeli i drugi učenici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Biljke su zdrave, bolje napreduju, niknuli su i drugi listići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Pratimo i bilježimo u tablicu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63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6.3.2018.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utorak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Biljke vole svjetlost, izgledaju zdravo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Udomaćile se u prostoru, vjerojatno vole čuti smijeh, igru…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22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12.3.2018.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ponedjeljak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Biljke su odlično, stabljike i listići jačaju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Mijenjamo baterije na </a:t>
            </a:r>
            <a:r>
              <a:rPr lang="hr-HR" dirty="0" err="1">
                <a:solidFill>
                  <a:schemeClr val="bg1"/>
                </a:solidFill>
              </a:rPr>
              <a:t>micro:bitu</a:t>
            </a:r>
            <a:endParaRPr lang="hr-HR" dirty="0">
              <a:solidFill>
                <a:schemeClr val="bg1"/>
              </a:solidFill>
            </a:endParaRPr>
          </a:p>
          <a:p>
            <a:pPr lvl="0"/>
            <a:r>
              <a:rPr lang="hr-HR" dirty="0">
                <a:solidFill>
                  <a:schemeClr val="bg1"/>
                </a:solidFill>
              </a:rPr>
              <a:t>Najdulja stabljika zalijevana uz pomoć </a:t>
            </a:r>
            <a:r>
              <a:rPr lang="hr-HR" dirty="0" err="1">
                <a:solidFill>
                  <a:schemeClr val="bg1"/>
                </a:solidFill>
              </a:rPr>
              <a:t>micro:bita</a:t>
            </a:r>
            <a:r>
              <a:rPr lang="hr-HR" dirty="0">
                <a:solidFill>
                  <a:schemeClr val="bg1"/>
                </a:solidFill>
              </a:rPr>
              <a:t> je 11cm!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81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Učenici 3.a prate klijavost biljaka i njihov rast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>
                <a:solidFill>
                  <a:schemeClr val="bg1"/>
                </a:solidFill>
              </a:rPr>
              <a:t>Nakon što su posijali sjeme nevena u svojoj učionici, učenici 3.a razreda i njihova učiteljica Jadranka Žderić </a:t>
            </a:r>
            <a:r>
              <a:rPr lang="hr-HR" dirty="0" smtClean="0">
                <a:solidFill>
                  <a:schemeClr val="bg1"/>
                </a:solidFill>
              </a:rPr>
              <a:t>opažali su njezino </a:t>
            </a:r>
            <a:r>
              <a:rPr lang="hr-HR" dirty="0">
                <a:solidFill>
                  <a:schemeClr val="bg1"/>
                </a:solidFill>
              </a:rPr>
              <a:t>klijanje, pratili i bilježili rast i razvoj </a:t>
            </a:r>
            <a:r>
              <a:rPr lang="hr-HR" dirty="0" smtClean="0">
                <a:solidFill>
                  <a:schemeClr val="bg1"/>
                </a:solidFill>
              </a:rPr>
              <a:t>biljki. </a:t>
            </a:r>
          </a:p>
          <a:p>
            <a:pPr algn="just"/>
            <a:r>
              <a:rPr lang="hr-HR" dirty="0" smtClean="0">
                <a:solidFill>
                  <a:schemeClr val="bg1"/>
                </a:solidFill>
              </a:rPr>
              <a:t>Jednu </a:t>
            </a:r>
            <a:r>
              <a:rPr lang="hr-HR" dirty="0">
                <a:solidFill>
                  <a:schemeClr val="bg1"/>
                </a:solidFill>
              </a:rPr>
              <a:t>biljku </a:t>
            </a:r>
            <a:r>
              <a:rPr lang="hr-HR" dirty="0" smtClean="0">
                <a:solidFill>
                  <a:schemeClr val="bg1"/>
                </a:solidFill>
              </a:rPr>
              <a:t>zalijevao je </a:t>
            </a:r>
            <a:r>
              <a:rPr lang="hr-HR" dirty="0" err="1">
                <a:solidFill>
                  <a:schemeClr val="bg1"/>
                </a:solidFill>
              </a:rPr>
              <a:t>micro:bit</a:t>
            </a:r>
            <a:r>
              <a:rPr lang="hr-HR" dirty="0">
                <a:solidFill>
                  <a:schemeClr val="bg1"/>
                </a:solidFill>
              </a:rPr>
              <a:t>, a drugu učenici</a:t>
            </a:r>
            <a:r>
              <a:rPr lang="hr-HR" dirty="0" smtClean="0">
                <a:solidFill>
                  <a:schemeClr val="bg1"/>
                </a:solidFill>
              </a:rPr>
              <a:t>. Svoja zapažanja učenici su bilježili u pripremljeni obrazac </a:t>
            </a:r>
            <a:r>
              <a:rPr lang="hr-HR" dirty="0" smtClean="0">
                <a:solidFill>
                  <a:schemeClr val="bg1"/>
                </a:solidFill>
              </a:rPr>
              <a:t>praćenja (tablicu) i </a:t>
            </a:r>
            <a:r>
              <a:rPr lang="hr-HR" dirty="0">
                <a:solidFill>
                  <a:schemeClr val="bg1"/>
                </a:solidFill>
              </a:rPr>
              <a:t>vodili su dnevnik napredovanja biljke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hr-HR" dirty="0">
                <a:solidFill>
                  <a:schemeClr val="bg1"/>
                </a:solidFill>
              </a:rPr>
              <a:t>Pratili </a:t>
            </a:r>
            <a:r>
              <a:rPr lang="hr-HR" dirty="0" smtClean="0">
                <a:solidFill>
                  <a:schemeClr val="bg1"/>
                </a:solidFill>
              </a:rPr>
              <a:t>su </a:t>
            </a:r>
            <a:r>
              <a:rPr lang="hr-HR" dirty="0">
                <a:solidFill>
                  <a:schemeClr val="bg1"/>
                </a:solidFill>
              </a:rPr>
              <a:t>razvoj biljke u razdoblju od 22.1.2018. do 10.4.2018</a:t>
            </a:r>
            <a:r>
              <a:rPr lang="hr-HR" dirty="0" smtClean="0">
                <a:solidFill>
                  <a:schemeClr val="bg1"/>
                </a:solidFill>
              </a:rPr>
              <a:t>. kada su sadnice </a:t>
            </a:r>
            <a:r>
              <a:rPr lang="hr-HR" dirty="0">
                <a:solidFill>
                  <a:schemeClr val="bg1"/>
                </a:solidFill>
              </a:rPr>
              <a:t>nevena </a:t>
            </a:r>
            <a:r>
              <a:rPr lang="hr-HR" dirty="0" smtClean="0">
                <a:solidFill>
                  <a:schemeClr val="bg1"/>
                </a:solidFill>
              </a:rPr>
              <a:t>presadili </a:t>
            </a:r>
            <a:r>
              <a:rPr lang="hr-HR" dirty="0">
                <a:solidFill>
                  <a:schemeClr val="bg1"/>
                </a:solidFill>
              </a:rPr>
              <a:t>u </a:t>
            </a:r>
            <a:r>
              <a:rPr lang="hr-HR" dirty="0" smtClean="0">
                <a:solidFill>
                  <a:schemeClr val="bg1"/>
                </a:solidFill>
              </a:rPr>
              <a:t>školski </a:t>
            </a:r>
            <a:r>
              <a:rPr lang="hr-HR" dirty="0">
                <a:solidFill>
                  <a:schemeClr val="bg1"/>
                </a:solidFill>
              </a:rPr>
              <a:t>park, u spiralni aromatični vrt. </a:t>
            </a:r>
          </a:p>
          <a:p>
            <a:pPr algn="just"/>
            <a:endParaRPr lang="hr-HR" dirty="0">
              <a:solidFill>
                <a:schemeClr val="bg1"/>
              </a:solidFill>
            </a:endParaRPr>
          </a:p>
          <a:p>
            <a:pPr algn="just"/>
            <a:endParaRPr lang="hr-H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19.3.2018.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ponedjeljak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Biljka je zalijevana, lijepog izgleda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Zbog kiše biljke ne možemo presaditi u školski park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Malo miruje, vjerojatno žele van…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033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Datum: 23.3.2018</a:t>
            </a:r>
            <a:r>
              <a:rPr lang="hr-HR" b="1" dirty="0">
                <a:solidFill>
                  <a:schemeClr val="bg1"/>
                </a:solidFill>
              </a:rPr>
              <a:t>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petak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Biljke izuzetno napreduju ,osam listića i jedan veliki dominiraju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Izgledaju veselo i zdravo, došlo je proljeće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40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28.3.2018.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srijeda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Mjerimo visinu </a:t>
            </a:r>
            <a:r>
              <a:rPr lang="hr-HR" dirty="0" err="1">
                <a:solidFill>
                  <a:schemeClr val="bg1"/>
                </a:solidFill>
              </a:rPr>
              <a:t>stabljika,brojimo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listiće,provjeravamo</a:t>
            </a:r>
            <a:r>
              <a:rPr lang="hr-HR" dirty="0">
                <a:solidFill>
                  <a:schemeClr val="bg1"/>
                </a:solidFill>
              </a:rPr>
              <a:t> vlažnost uz pomoć </a:t>
            </a:r>
            <a:r>
              <a:rPr lang="hr-HR" dirty="0" err="1">
                <a:solidFill>
                  <a:schemeClr val="bg1"/>
                </a:solidFill>
              </a:rPr>
              <a:t>micro:bita</a:t>
            </a:r>
            <a:endParaRPr lang="hr-HR" dirty="0">
              <a:solidFill>
                <a:schemeClr val="bg1"/>
              </a:solidFill>
            </a:endParaRPr>
          </a:p>
          <a:p>
            <a:pPr lvl="0"/>
            <a:r>
              <a:rPr lang="hr-HR" dirty="0">
                <a:solidFill>
                  <a:schemeClr val="bg1"/>
                </a:solidFill>
              </a:rPr>
              <a:t>Biljke sve više trebaju vode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Tete spremačice rado će pratiti na biljke dok smo na praznicima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52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9.4.2018.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ponedjeljak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Biljke su jako napredovale, visina stabljike je 16 cm, listovi su deblji, pravilnog oblika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Sutra ćemo ih presaditi u školski park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Zadovoljni smo i sretni kako napreduju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79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/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Datum</a:t>
            </a:r>
            <a:r>
              <a:rPr lang="hr-HR" b="1" dirty="0">
                <a:solidFill>
                  <a:schemeClr val="bg1"/>
                </a:solidFill>
              </a:rPr>
              <a:t>: 10.4.2018.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Dan</a:t>
            </a:r>
            <a:r>
              <a:rPr lang="hr-HR" dirty="0">
                <a:solidFill>
                  <a:schemeClr val="bg1"/>
                </a:solidFill>
              </a:rPr>
              <a:t>: utorak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Pripremili smo zemlju za sadnju</a:t>
            </a:r>
          </a:p>
          <a:p>
            <a:pPr lvl="0"/>
            <a:r>
              <a:rPr lang="hr-HR" b="1" dirty="0" smtClean="0">
                <a:solidFill>
                  <a:schemeClr val="bg1"/>
                </a:solidFill>
              </a:rPr>
              <a:t>Sadimo biljke u školski park</a:t>
            </a:r>
            <a:r>
              <a:rPr lang="hr-HR" dirty="0" smtClean="0">
                <a:solidFill>
                  <a:schemeClr val="bg1"/>
                </a:solidFill>
              </a:rPr>
              <a:t>, </a:t>
            </a:r>
            <a:r>
              <a:rPr lang="hr-HR" dirty="0">
                <a:solidFill>
                  <a:schemeClr val="bg1"/>
                </a:solidFill>
              </a:rPr>
              <a:t>u posjet su nam došli kukci, veseli smo zbog </a:t>
            </a:r>
            <a:r>
              <a:rPr lang="hr-HR" dirty="0" smtClean="0">
                <a:solidFill>
                  <a:schemeClr val="bg1"/>
                </a:solidFill>
              </a:rPr>
              <a:t>toga</a:t>
            </a:r>
            <a:endParaRPr lang="hr-HR" dirty="0">
              <a:solidFill>
                <a:schemeClr val="bg1"/>
              </a:solidFill>
            </a:endParaRPr>
          </a:p>
          <a:p>
            <a:pPr lvl="0"/>
            <a:r>
              <a:rPr lang="hr-HR" dirty="0">
                <a:solidFill>
                  <a:schemeClr val="bg1"/>
                </a:solidFill>
              </a:rPr>
              <a:t>Zalijevat ćemo ih, okopavati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Kad procvjetaju pravit ćemo </a:t>
            </a:r>
            <a:r>
              <a:rPr lang="hr-HR" dirty="0" err="1">
                <a:solidFill>
                  <a:schemeClr val="bg1"/>
                </a:solidFill>
              </a:rPr>
              <a:t>nevenovu</a:t>
            </a:r>
            <a:r>
              <a:rPr lang="hr-HR" dirty="0">
                <a:solidFill>
                  <a:schemeClr val="bg1"/>
                </a:solidFill>
              </a:rPr>
              <a:t> mast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Naučili smo o razvoju biljke neven koja zrači ljepotom i žuto narančastom bojom koja podsjeća na sunce. </a:t>
            </a:r>
          </a:p>
          <a:p>
            <a:pPr lvl="0"/>
            <a:r>
              <a:rPr lang="hr-HR" dirty="0">
                <a:solidFill>
                  <a:schemeClr val="bg1"/>
                </a:solidFill>
              </a:rPr>
              <a:t>Biljka koja se zalijevala uz pomoć </a:t>
            </a:r>
            <a:r>
              <a:rPr lang="hr-HR" dirty="0" err="1">
                <a:solidFill>
                  <a:schemeClr val="bg1"/>
                </a:solidFill>
              </a:rPr>
              <a:t>micro:bita</a:t>
            </a:r>
            <a:r>
              <a:rPr lang="hr-HR" dirty="0">
                <a:solidFill>
                  <a:schemeClr val="bg1"/>
                </a:solidFill>
              </a:rPr>
              <a:t> je jača i bolje je napredovala.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55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Zaključak učiteljice Jadranke Žderić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r>
              <a:rPr lang="hr-HR" dirty="0">
                <a:solidFill>
                  <a:schemeClr val="bg1"/>
                </a:solidFill>
              </a:rPr>
              <a:t>Naša škola se uključila u projekt „Želim stablo“. Pratili smo razvoj biljke u razdoblju od 22.1.2018. do 10.4.2018.</a:t>
            </a:r>
          </a:p>
          <a:p>
            <a:r>
              <a:rPr lang="hr-HR" dirty="0">
                <a:solidFill>
                  <a:schemeClr val="bg1"/>
                </a:solidFill>
              </a:rPr>
              <a:t>Posijali smo sjeme, opažali njezino klijanje, pratili i bilježili rast i razvoj biljke u tablicu i vodili smo dnevnik napredovanja biljke. Tijekom praćenja jednu biljku smo zalijevali uz pomoć </a:t>
            </a:r>
            <a:r>
              <a:rPr lang="hr-HR" dirty="0" err="1">
                <a:solidFill>
                  <a:schemeClr val="bg1"/>
                </a:solidFill>
              </a:rPr>
              <a:t>micro:bita</a:t>
            </a:r>
            <a:r>
              <a:rPr lang="hr-HR" dirty="0">
                <a:solidFill>
                  <a:schemeClr val="bg1"/>
                </a:solidFill>
              </a:rPr>
              <a:t>, a ostale biljke smo zalijevali ručno. Biljka koja je zalijevana uz pomoć </a:t>
            </a:r>
            <a:r>
              <a:rPr lang="hr-HR" dirty="0" err="1">
                <a:solidFill>
                  <a:schemeClr val="bg1"/>
                </a:solidFill>
              </a:rPr>
              <a:t>micro:bita</a:t>
            </a:r>
            <a:r>
              <a:rPr lang="hr-HR" dirty="0">
                <a:solidFill>
                  <a:schemeClr val="bg1"/>
                </a:solidFill>
              </a:rPr>
              <a:t> je snažnija i bolje je napredovala.</a:t>
            </a:r>
          </a:p>
          <a:p>
            <a:r>
              <a:rPr lang="hr-HR" dirty="0">
                <a:solidFill>
                  <a:schemeClr val="bg1"/>
                </a:solidFill>
              </a:rPr>
              <a:t>Sadnice nevena smo presadili u školski vrt, redovito ih zalijevamo, uskoro očekujemo prve cvjetove. Istražili smo koristi i ljekovitost nevena. Kada neveni procvjetaju napravit ćemo </a:t>
            </a:r>
            <a:r>
              <a:rPr lang="hr-HR" dirty="0" err="1">
                <a:solidFill>
                  <a:schemeClr val="bg1"/>
                </a:solidFill>
              </a:rPr>
              <a:t>nevenovu</a:t>
            </a:r>
            <a:r>
              <a:rPr lang="hr-HR" dirty="0">
                <a:solidFill>
                  <a:schemeClr val="bg1"/>
                </a:solidFill>
              </a:rPr>
              <a:t> mast.</a:t>
            </a:r>
          </a:p>
          <a:p>
            <a:r>
              <a:rPr lang="hr-HR" dirty="0">
                <a:solidFill>
                  <a:schemeClr val="bg1"/>
                </a:solidFill>
              </a:rPr>
              <a:t>„Što </a:t>
            </a:r>
            <a:r>
              <a:rPr lang="hr-HR" dirty="0" smtClean="0">
                <a:solidFill>
                  <a:schemeClr val="bg1"/>
                </a:solidFill>
              </a:rPr>
              <a:t>napravim, to </a:t>
            </a:r>
            <a:r>
              <a:rPr lang="hr-HR" dirty="0">
                <a:solidFill>
                  <a:schemeClr val="bg1"/>
                </a:solidFill>
              </a:rPr>
              <a:t>znam“, kod učenika smo potaknuli stjecanje znanja o brizi za biljke  i njihovom uzgoju kroz praktična iskustva kao i razvoj njihove ekološke svijesti. S obzirom na problem zagađenosti zraka u našem gradu Slavonskom Brodu i potaknuti istim, i dalje ćemo nastojati uključivati se u slične aktivnosti kako bismo djeci omogućili što više vještina i znanja o brizi za prirodu i na taj način pokušati utjecati na pozitivne promjene. Naše znanje je naša moć!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1cd25bbcec8ca38b4d153350f68ab1c8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9115c00f8bc03cd3ae035b16833a2216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ca440d758566deede8ad2b92fbee5592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-eeff440bc6af9fbb487fe029196b90aa-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8" y="-2519"/>
            <a:ext cx="5805054" cy="6860519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010195" y="1306286"/>
            <a:ext cx="4100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Obrazac praćenja biljke koju je zalijevao </a:t>
            </a:r>
            <a:r>
              <a:rPr kumimoji="0" lang="hr-H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micro:bit</a:t>
            </a:r>
            <a:r>
              <a:rPr kumimoji="0" lang="hr-HR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42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70395"/>
              </p:ext>
            </p:extLst>
          </p:nvPr>
        </p:nvGraphicFramePr>
        <p:xfrm>
          <a:off x="1449977" y="995269"/>
          <a:ext cx="9130937" cy="586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2952206" y="287383"/>
            <a:ext cx="7249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</a:rPr>
              <a:t>Biljka koju je zalijevao </a:t>
            </a:r>
            <a:r>
              <a:rPr lang="hr-HR" sz="4000" dirty="0" err="1" smtClean="0">
                <a:solidFill>
                  <a:schemeClr val="bg1"/>
                </a:solidFill>
              </a:rPr>
              <a:t>micro:bit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6" y="0"/>
            <a:ext cx="5979557" cy="6896422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997132" y="1272641"/>
            <a:ext cx="4100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Obrazac praćenja biljke koju su zalijevali učenici.</a:t>
            </a:r>
          </a:p>
        </p:txBody>
      </p:sp>
    </p:spTree>
    <p:extLst>
      <p:ext uri="{BB962C8B-B14F-4D97-AF65-F5344CB8AC3E}">
        <p14:creationId xmlns:p14="http://schemas.microsoft.com/office/powerpoint/2010/main" val="419740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767</Words>
  <Application>Microsoft Office PowerPoint</Application>
  <PresentationFormat>Široki zaslon</PresentationFormat>
  <Paragraphs>84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Tema sustava Office</vt:lpstr>
      <vt:lpstr>1_Tema sustava Office</vt:lpstr>
      <vt:lpstr>Praćenje rasta i razvoja biljki  u 3.a razredu</vt:lpstr>
      <vt:lpstr>Učenici 3.a prate klijavost biljaka i njihov rast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Dnevnik zapažanja o napredovanju biljki</vt:lpstr>
      <vt:lpstr> Datum: 26.1.2018. </vt:lpstr>
      <vt:lpstr>  Datum: 29.1.2018.  </vt:lpstr>
      <vt:lpstr> Datum: 5.2.2018. </vt:lpstr>
      <vt:lpstr> Datum: 12.2.2018. </vt:lpstr>
      <vt:lpstr> Datum: 20.2.2018. </vt:lpstr>
      <vt:lpstr> Datum: 1.3.2018. </vt:lpstr>
      <vt:lpstr> Datum: 6.3.2018. </vt:lpstr>
      <vt:lpstr> Datum: 12.3.2018. </vt:lpstr>
      <vt:lpstr> Datum: 19.3.2018. </vt:lpstr>
      <vt:lpstr> Datum: 23.3.2018. </vt:lpstr>
      <vt:lpstr> Datum: 28.3.2018. </vt:lpstr>
      <vt:lpstr> Datum: 9.4.2018. </vt:lpstr>
      <vt:lpstr> Datum: 10.4.2018. </vt:lpstr>
      <vt:lpstr>Zaključak učiteljice Jadranke Žderić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Praćenje razvoja biljki</dc:title>
  <dc:creator>Josip Boroz</dc:creator>
  <cp:lastModifiedBy>Josip Boroz</cp:lastModifiedBy>
  <cp:revision>18</cp:revision>
  <dcterms:created xsi:type="dcterms:W3CDTF">2018-04-15T17:06:08Z</dcterms:created>
  <dcterms:modified xsi:type="dcterms:W3CDTF">2018-04-17T15:07:37Z</dcterms:modified>
</cp:coreProperties>
</file>