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sldIdLst>
    <p:sldId id="256" r:id="rId2"/>
    <p:sldId id="277" r:id="rId3"/>
    <p:sldId id="280" r:id="rId4"/>
    <p:sldId id="282" r:id="rId5"/>
    <p:sldId id="281" r:id="rId6"/>
    <p:sldId id="278" r:id="rId7"/>
    <p:sldId id="283" r:id="rId8"/>
    <p:sldId id="28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20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krobit%20mjerenja%20puta%252csile%252crada%20i%20snage%20u&#269;en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krobit%20mjerenja%20puta%252csile%252crada%20i%20snage%20u&#269;en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krobit%20mjerenja%20puta%252csile%252crada%20i%20snage%20u&#269;enik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krobit%20mjerenja%20puta%252csile%252crada%20i%20snage%20u&#269;eni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krobit%20mjerenja%20puta%252csile%252crada%20i%20snage%20u&#269;enik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Grafikon akceleracije i duljine koraka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'[Mikrobit mjerenja puta%2csile%2crada i snage učenika.xlsx]Sheet1'!$A$8</c:f>
              <c:strCache>
                <c:ptCount val="1"/>
                <c:pt idx="0">
                  <c:v>5. razred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učenika.xlsx]Sheet1'!$B$7,'[Mikrobit mjerenja puta%2csile%2crada i snage učenika.xlsx]Sheet1'!$H$7</c:f>
              <c:strCache>
                <c:ptCount val="2"/>
                <c:pt idx="0">
                  <c:v>Duljina koraka (m)</c:v>
                </c:pt>
                <c:pt idx="1">
                  <c:v>Akceleracija - (N/kg) (UKUPNA/Vrijeme testiranja)</c:v>
                </c:pt>
              </c:strCache>
            </c:strRef>
          </c:cat>
          <c:val>
            <c:numRef>
              <c:f>'[Mikrobit mjerenja puta%2csile%2crada i snage učenika.xlsx]Sheet1'!$B$8,'[Mikrobit mjerenja puta%2csile%2crada i snage učenika.xlsx]Sheet1'!$H$8</c:f>
              <c:numCache>
                <c:formatCode>0.00</c:formatCode>
                <c:ptCount val="2"/>
                <c:pt idx="0">
                  <c:v>0.43</c:v>
                </c:pt>
                <c:pt idx="1">
                  <c:v>4.543333333333333</c:v>
                </c:pt>
              </c:numCache>
            </c:numRef>
          </c:val>
        </c:ser>
        <c:ser>
          <c:idx val="1"/>
          <c:order val="1"/>
          <c:tx>
            <c:strRef>
              <c:f>'[Mikrobit mjerenja puta%2csile%2crada i snage učenika.xlsx]Sheet1'!$A$9</c:f>
              <c:strCache>
                <c:ptCount val="1"/>
                <c:pt idx="0">
                  <c:v>6. razred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učenika.xlsx]Sheet1'!$B$7,'[Mikrobit mjerenja puta%2csile%2crada i snage učenika.xlsx]Sheet1'!$H$7</c:f>
              <c:strCache>
                <c:ptCount val="2"/>
                <c:pt idx="0">
                  <c:v>Duljina koraka (m)</c:v>
                </c:pt>
                <c:pt idx="1">
                  <c:v>Akceleracija - (N/kg) (UKUPNA/Vrijeme testiranja)</c:v>
                </c:pt>
              </c:strCache>
            </c:strRef>
          </c:cat>
          <c:val>
            <c:numRef>
              <c:f>'[Mikrobit mjerenja puta%2csile%2crada i snage učenika.xlsx]Sheet1'!$B$9,'[Mikrobit mjerenja puta%2csile%2crada i snage učenika.xlsx]Sheet1'!$H$9</c:f>
              <c:numCache>
                <c:formatCode>0.00</c:formatCode>
                <c:ptCount val="2"/>
                <c:pt idx="0">
                  <c:v>0.41</c:v>
                </c:pt>
                <c:pt idx="1">
                  <c:v>8.0474999999999994</c:v>
                </c:pt>
              </c:numCache>
            </c:numRef>
          </c:val>
        </c:ser>
        <c:ser>
          <c:idx val="2"/>
          <c:order val="2"/>
          <c:tx>
            <c:strRef>
              <c:f>'[Mikrobit mjerenja puta%2csile%2crada i snage učenika.xlsx]Sheet1'!$A$10</c:f>
              <c:strCache>
                <c:ptCount val="1"/>
                <c:pt idx="0">
                  <c:v>7. razred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učenika.xlsx]Sheet1'!$B$7,'[Mikrobit mjerenja puta%2csile%2crada i snage učenika.xlsx]Sheet1'!$H$7</c:f>
              <c:strCache>
                <c:ptCount val="2"/>
                <c:pt idx="0">
                  <c:v>Duljina koraka (m)</c:v>
                </c:pt>
                <c:pt idx="1">
                  <c:v>Akceleracija - (N/kg) (UKUPNA/Vrijeme testiranja)</c:v>
                </c:pt>
              </c:strCache>
            </c:strRef>
          </c:cat>
          <c:val>
            <c:numRef>
              <c:f>'[Mikrobit mjerenja puta%2csile%2crada i snage učenika.xlsx]Sheet1'!$B$10,'[Mikrobit mjerenja puta%2csile%2crada i snage učenika.xlsx]Sheet1'!$H$10</c:f>
              <c:numCache>
                <c:formatCode>0.00</c:formatCode>
                <c:ptCount val="2"/>
                <c:pt idx="0">
                  <c:v>0.52</c:v>
                </c:pt>
                <c:pt idx="1">
                  <c:v>5.3888888888888893</c:v>
                </c:pt>
              </c:numCache>
            </c:numRef>
          </c:val>
        </c:ser>
        <c:ser>
          <c:idx val="3"/>
          <c:order val="3"/>
          <c:tx>
            <c:strRef>
              <c:f>'[Mikrobit mjerenja puta%2csile%2crada i snage učenika.xlsx]Sheet1'!$A$11</c:f>
              <c:strCache>
                <c:ptCount val="1"/>
                <c:pt idx="0">
                  <c:v>8. razred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učenika.xlsx]Sheet1'!$B$7,'[Mikrobit mjerenja puta%2csile%2crada i snage učenika.xlsx]Sheet1'!$H$7</c:f>
              <c:strCache>
                <c:ptCount val="2"/>
                <c:pt idx="0">
                  <c:v>Duljina koraka (m)</c:v>
                </c:pt>
                <c:pt idx="1">
                  <c:v>Akceleracija - (N/kg) (UKUPNA/Vrijeme testiranja)</c:v>
                </c:pt>
              </c:strCache>
            </c:strRef>
          </c:cat>
          <c:val>
            <c:numRef>
              <c:f>'[Mikrobit mjerenja puta%2csile%2crada i snage učenika.xlsx]Sheet1'!$B$11,'[Mikrobit mjerenja puta%2csile%2crada i snage učenika.xlsx]Sheet1'!$H$11</c:f>
              <c:numCache>
                <c:formatCode>0.00</c:formatCode>
                <c:ptCount val="2"/>
                <c:pt idx="0">
                  <c:v>0.59</c:v>
                </c:pt>
                <c:pt idx="1">
                  <c:v>3.1622222222222223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2890400"/>
        <c:axId val="902029280"/>
      </c:barChart>
      <c:catAx>
        <c:axId val="91289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02029280"/>
        <c:crosses val="autoZero"/>
        <c:auto val="1"/>
        <c:lblAlgn val="ctr"/>
        <c:lblOffset val="100"/>
        <c:noMultiLvlLbl val="0"/>
      </c:catAx>
      <c:valAx>
        <c:axId val="902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128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4048381452318459"/>
          <c:y val="0.13467592592592595"/>
          <c:w val="0.82062729658792655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'[Mikrobit mjerenja puta%2csile%2crada i snage učenika.xlsx]Sheet1'!$J$1</c:f>
              <c:strCache>
                <c:ptCount val="1"/>
                <c:pt idx="0">
                  <c:v>Rad (Nm=J) (sila*put)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'[Mikrobit mjerenja puta%2csile%2crada i snage učenika.xlsx]Sheet1'!$A$2:$A$3,'[Mikrobit mjerenja puta%2csile%2crada i snage učenika.xlsx]Sheet1'!$A$10:$A$11</c:f>
              <c:strCache>
                <c:ptCount val="4"/>
                <c:pt idx="0">
                  <c:v>5. razred</c:v>
                </c:pt>
                <c:pt idx="1">
                  <c:v>6. razred</c:v>
                </c:pt>
                <c:pt idx="2">
                  <c:v>7. razred</c:v>
                </c:pt>
                <c:pt idx="3">
                  <c:v>8. razred</c:v>
                </c:pt>
              </c:strCache>
            </c:strRef>
          </c:cat>
          <c:val>
            <c:numRef>
              <c:f>'[Mikrobit mjerenja puta%2csile%2crada i snage učenika.xlsx]Sheet1'!$J$2:$J$3,'[Mikrobit mjerenja puta%2csile%2crada i snage učenika.xlsx]Sheet1'!$J$10:$J$11</c:f>
              <c:numCache>
                <c:formatCode>0.00</c:formatCode>
                <c:ptCount val="4"/>
                <c:pt idx="0">
                  <c:v>80422.18333333332</c:v>
                </c:pt>
                <c:pt idx="1">
                  <c:v>69716.308888888889</c:v>
                </c:pt>
                <c:pt idx="2">
                  <c:v>96536.555555555562</c:v>
                </c:pt>
                <c:pt idx="3">
                  <c:v>51978.71155555555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2028720"/>
        <c:axId val="902029840"/>
      </c:barChart>
      <c:catAx>
        <c:axId val="90202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02029840"/>
        <c:crosses val="autoZero"/>
        <c:auto val="1"/>
        <c:lblAlgn val="ctr"/>
        <c:lblOffset val="100"/>
        <c:noMultiLvlLbl val="0"/>
      </c:catAx>
      <c:valAx>
        <c:axId val="90202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0202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'[Mikrobit mjerenja puta%2csile%2crada i snage učenika.xlsx]Sheet1'!$K$1</c:f>
              <c:strCache>
                <c:ptCount val="1"/>
                <c:pt idx="0">
                  <c:v>Snaga (W=Nm/s) (Rad/ vrijeme)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učenika.xlsx]Sheet1'!$A$2:$A$3,'[Mikrobit mjerenja puta%2csile%2crada i snage učenika.xlsx]Sheet1'!$A$10:$A$11</c:f>
              <c:strCache>
                <c:ptCount val="4"/>
                <c:pt idx="0">
                  <c:v>5. razred</c:v>
                </c:pt>
                <c:pt idx="1">
                  <c:v>6. razred</c:v>
                </c:pt>
                <c:pt idx="2">
                  <c:v>7. razred</c:v>
                </c:pt>
                <c:pt idx="3">
                  <c:v>8. razred</c:v>
                </c:pt>
              </c:strCache>
            </c:strRef>
          </c:cat>
          <c:val>
            <c:numRef>
              <c:f>'[Mikrobit mjerenja puta%2csile%2crada i snage učenika.xlsx]Sheet1'!$K$2:$K$3,'[Mikrobit mjerenja puta%2csile%2crada i snage učenika.xlsx]Sheet1'!$K$10:$K$11</c:f>
              <c:numCache>
                <c:formatCode>0.00</c:formatCode>
                <c:ptCount val="4"/>
                <c:pt idx="0">
                  <c:v>89.35798148148146</c:v>
                </c:pt>
                <c:pt idx="1">
                  <c:v>77.462565432098771</c:v>
                </c:pt>
                <c:pt idx="2">
                  <c:v>107.26283950617285</c:v>
                </c:pt>
                <c:pt idx="3">
                  <c:v>57.754123950617277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182336"/>
        <c:axId val="911515328"/>
      </c:barChart>
      <c:catAx>
        <c:axId val="8991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11515328"/>
        <c:crosses val="autoZero"/>
        <c:auto val="1"/>
        <c:lblAlgn val="ctr"/>
        <c:lblOffset val="100"/>
        <c:noMultiLvlLbl val="0"/>
      </c:catAx>
      <c:valAx>
        <c:axId val="9115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9918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'[Mikrobit mjerenja puta%2csile%2crada i snage učenika.xlsx]Sheet1'!$A$2</c:f>
              <c:strCache>
                <c:ptCount val="1"/>
                <c:pt idx="0">
                  <c:v>5. razred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'[Mikrobit mjerenja puta%2csile%2crada i snage učenika.xlsx]Sheet1'!$G$1:$K$1</c:f>
              <c:strCache>
                <c:ptCount val="5"/>
                <c:pt idx="0">
                  <c:v>Akceleracija - UKUPNA (Microbit računa u mili G pa treba podijeliti s 1000)</c:v>
                </c:pt>
                <c:pt idx="1">
                  <c:v>Akceleracija - (N/kg) (UKUPNA/Vrijeme testiranja)</c:v>
                </c:pt>
                <c:pt idx="2">
                  <c:v>Sila (N)   (masa*akceleracija)</c:v>
                </c:pt>
                <c:pt idx="3">
                  <c:v>Rad (Nm=J) (sila*put)</c:v>
                </c:pt>
                <c:pt idx="4">
                  <c:v>Snaga (W=Nm/s) (Rad/ vrijeme)</c:v>
                </c:pt>
              </c:strCache>
            </c:strRef>
          </c:cat>
          <c:val>
            <c:numRef>
              <c:f>'[Mikrobit mjerenja puta%2csile%2crada i snage učenika.xlsx]Sheet1'!$G$2:$K$2</c:f>
              <c:numCache>
                <c:formatCode>0.00</c:formatCode>
                <c:ptCount val="5"/>
                <c:pt idx="0">
                  <c:v>4830</c:v>
                </c:pt>
                <c:pt idx="1">
                  <c:v>5.3666666666666663</c:v>
                </c:pt>
                <c:pt idx="2">
                  <c:v>220.0333333333333</c:v>
                </c:pt>
                <c:pt idx="3">
                  <c:v>80422.18333333332</c:v>
                </c:pt>
                <c:pt idx="4">
                  <c:v>89.35798148148146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'[Mikrobit mjerenja puta%2csile%2crada i snage učenika.xlsx]Sheet1'!$A$3</c:f>
              <c:strCache>
                <c:ptCount val="1"/>
                <c:pt idx="0">
                  <c:v>6. razred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'[Mikrobit mjerenja puta%2csile%2crada i snage učenika.xlsx]Sheet1'!$G$1:$K$1</c:f>
              <c:strCache>
                <c:ptCount val="5"/>
                <c:pt idx="0">
                  <c:v>Akceleracija - UKUPNA (Microbit računa u mili G pa treba podijeliti s 1000)</c:v>
                </c:pt>
                <c:pt idx="1">
                  <c:v>Akceleracija - (N/kg) (UKUPNA/Vrijeme testiranja)</c:v>
                </c:pt>
                <c:pt idx="2">
                  <c:v>Sila (N)   (masa*akceleracija)</c:v>
                </c:pt>
                <c:pt idx="3">
                  <c:v>Rad (Nm=J) (sila*put)</c:v>
                </c:pt>
                <c:pt idx="4">
                  <c:v>Snaga (W=Nm/s) (Rad/ vrijeme)</c:v>
                </c:pt>
              </c:strCache>
            </c:strRef>
          </c:cat>
          <c:val>
            <c:numRef>
              <c:f>'[Mikrobit mjerenja puta%2csile%2crada i snage učenika.xlsx]Sheet1'!$G$3:$K$3</c:f>
              <c:numCache>
                <c:formatCode>0.00</c:formatCode>
                <c:ptCount val="5"/>
                <c:pt idx="0">
                  <c:v>4423</c:v>
                </c:pt>
                <c:pt idx="1">
                  <c:v>4.9144444444444444</c:v>
                </c:pt>
                <c:pt idx="2">
                  <c:v>245.72222222222223</c:v>
                </c:pt>
                <c:pt idx="3">
                  <c:v>69716.308888888889</c:v>
                </c:pt>
                <c:pt idx="4">
                  <c:v>77.462565432098771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'[Mikrobit mjerenja puta%2csile%2crada i snage učenika.xlsx]Sheet1'!$A$10</c:f>
              <c:strCache>
                <c:ptCount val="1"/>
                <c:pt idx="0">
                  <c:v>7. razred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'[Mikrobit mjerenja puta%2csile%2crada i snage učenika.xlsx]Sheet1'!$G$1:$K$1</c:f>
              <c:strCache>
                <c:ptCount val="5"/>
                <c:pt idx="0">
                  <c:v>Akceleracija - UKUPNA (Microbit računa u mili G pa treba podijeliti s 1000)</c:v>
                </c:pt>
                <c:pt idx="1">
                  <c:v>Akceleracija - (N/kg) (UKUPNA/Vrijeme testiranja)</c:v>
                </c:pt>
                <c:pt idx="2">
                  <c:v>Sila (N)   (masa*akceleracija)</c:v>
                </c:pt>
                <c:pt idx="3">
                  <c:v>Rad (Nm=J) (sila*put)</c:v>
                </c:pt>
                <c:pt idx="4">
                  <c:v>Snaga (W=Nm/s) (Rad/ vrijeme)</c:v>
                </c:pt>
              </c:strCache>
            </c:strRef>
          </c:cat>
          <c:val>
            <c:numRef>
              <c:f>'[Mikrobit mjerenja puta%2csile%2crada i snage učenika.xlsx]Sheet1'!$G$10:$K$10</c:f>
              <c:numCache>
                <c:formatCode>0.00</c:formatCode>
                <c:ptCount val="5"/>
                <c:pt idx="0">
                  <c:v>4850</c:v>
                </c:pt>
                <c:pt idx="1">
                  <c:v>5.3888888888888893</c:v>
                </c:pt>
                <c:pt idx="2">
                  <c:v>285.61111111111114</c:v>
                </c:pt>
                <c:pt idx="3">
                  <c:v>96536.555555555562</c:v>
                </c:pt>
                <c:pt idx="4">
                  <c:v>107.26283950617285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'[Mikrobit mjerenja puta%2csile%2crada i snage učenika.xlsx]Sheet1'!$A$11</c:f>
              <c:strCache>
                <c:ptCount val="1"/>
                <c:pt idx="0">
                  <c:v>8. razred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'[Mikrobit mjerenja puta%2csile%2crada i snage učenika.xlsx]Sheet1'!$G$1:$K$1</c:f>
              <c:strCache>
                <c:ptCount val="5"/>
                <c:pt idx="0">
                  <c:v>Akceleracija - UKUPNA (Microbit računa u mili G pa treba podijeliti s 1000)</c:v>
                </c:pt>
                <c:pt idx="1">
                  <c:v>Akceleracija - (N/kg) (UKUPNA/Vrijeme testiranja)</c:v>
                </c:pt>
                <c:pt idx="2">
                  <c:v>Sila (N)   (masa*akceleracija)</c:v>
                </c:pt>
                <c:pt idx="3">
                  <c:v>Rad (Nm=J) (sila*put)</c:v>
                </c:pt>
                <c:pt idx="4">
                  <c:v>Snaga (W=Nm/s) (Rad/ vrijeme)</c:v>
                </c:pt>
              </c:strCache>
            </c:strRef>
          </c:cat>
          <c:val>
            <c:numRef>
              <c:f>'[Mikrobit mjerenja puta%2csile%2crada i snage učenika.xlsx]Sheet1'!$G$11:$K$11</c:f>
              <c:numCache>
                <c:formatCode>0.00</c:formatCode>
                <c:ptCount val="5"/>
                <c:pt idx="0">
                  <c:v>2846</c:v>
                </c:pt>
                <c:pt idx="1">
                  <c:v>3.1622222222222223</c:v>
                </c:pt>
                <c:pt idx="2">
                  <c:v>221.35555555555555</c:v>
                </c:pt>
                <c:pt idx="3">
                  <c:v>51978.71155555555</c:v>
                </c:pt>
                <c:pt idx="4">
                  <c:v>57.754123950617277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5001520"/>
        <c:axId val="902030960"/>
      </c:lineChart>
      <c:catAx>
        <c:axId val="94500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02030960"/>
        <c:crosses val="autoZero"/>
        <c:auto val="1"/>
        <c:lblAlgn val="ctr"/>
        <c:lblOffset val="100"/>
        <c:noMultiLvlLbl val="0"/>
      </c:catAx>
      <c:valAx>
        <c:axId val="90203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4500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'[Mikrobit mjerenja puta%2csile%2crada i snage učenika.xlsx]Sheet1'!$I$1</c:f>
              <c:strCache>
                <c:ptCount val="1"/>
                <c:pt idx="0">
                  <c:v>Sila (N)   (masa*akceleracija)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'[Mikrobit mjerenja puta%2csile%2crada i snage učenika.xlsx]Sheet1'!$A$2:$A$3,'[Mikrobit mjerenja puta%2csile%2crada i snage učenika.xlsx]Sheet1'!$A$10:$A$11</c:f>
              <c:strCache>
                <c:ptCount val="4"/>
                <c:pt idx="0">
                  <c:v>5. razred</c:v>
                </c:pt>
                <c:pt idx="1">
                  <c:v>6. razred</c:v>
                </c:pt>
                <c:pt idx="2">
                  <c:v>7. razred</c:v>
                </c:pt>
                <c:pt idx="3">
                  <c:v>8. razred</c:v>
                </c:pt>
              </c:strCache>
            </c:strRef>
          </c:cat>
          <c:val>
            <c:numRef>
              <c:f>'[Mikrobit mjerenja puta%2csile%2crada i snage učenika.xlsx]Sheet1'!$I$2:$I$3,'[Mikrobit mjerenja puta%2csile%2crada i snage učenika.xlsx]Sheet1'!$I$10:$I$11</c:f>
              <c:numCache>
                <c:formatCode>0.00</c:formatCode>
                <c:ptCount val="4"/>
                <c:pt idx="0">
                  <c:v>220.0333333333333</c:v>
                </c:pt>
                <c:pt idx="1">
                  <c:v>245.72222222222223</c:v>
                </c:pt>
                <c:pt idx="2">
                  <c:v>285.61111111111114</c:v>
                </c:pt>
                <c:pt idx="3">
                  <c:v>221.35555555555555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2499232"/>
        <c:axId val="992499792"/>
      </c:barChart>
      <c:catAx>
        <c:axId val="99249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92499792"/>
        <c:crosses val="autoZero"/>
        <c:auto val="1"/>
        <c:lblAlgn val="ctr"/>
        <c:lblOffset val="100"/>
        <c:noMultiLvlLbl val="0"/>
      </c:catAx>
      <c:valAx>
        <c:axId val="99249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924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2AB92-FC40-4958-9BA2-9987763EEF2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FB62-F998-4FD7-9E34-7FDCB0D0AE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21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FB62-F998-4FD7-9E34-7FDCB0D0AEA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45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2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5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4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2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A7C290-2586-41AA-836E-FB0F86A8950E}" type="datetimeFigureOut">
              <a:rPr lang="hr-HR" smtClean="0"/>
              <a:t>10.5.2018.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0426E2-D249-4CAB-959A-932C9CD5962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0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roatianmakers.hr/hr/stem-revolucij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99" y="1865246"/>
            <a:ext cx="11002833" cy="2616199"/>
          </a:xfrm>
        </p:spPr>
        <p:txBody>
          <a:bodyPr>
            <a:normAutofit/>
          </a:bodyPr>
          <a:lstStyle/>
          <a:p>
            <a:pPr algn="ctr"/>
            <a:r>
              <a:rPr lang="hr-H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MicroBIT</a:t>
            </a:r>
            <a:r>
              <a:rPr lang="hr-H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pedometar</a:t>
            </a:r>
            <a:endParaRPr lang="hr-H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62920" y="4648753"/>
            <a:ext cx="920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Šimun </a:t>
            </a:r>
            <a:r>
              <a:rPr lang="hr-HR" sz="2800" b="1" dirty="0" err="1" smtClean="0"/>
              <a:t>Višević</a:t>
            </a:r>
            <a:r>
              <a:rPr lang="hr-HR" sz="2800" b="1" dirty="0" smtClean="0"/>
              <a:t>, prof. informatike </a:t>
            </a:r>
          </a:p>
          <a:p>
            <a:pPr algn="ctr"/>
            <a:r>
              <a:rPr lang="hr-HR" sz="2800" b="1" dirty="0" smtClean="0"/>
              <a:t>Osnovna škola </a:t>
            </a:r>
            <a:r>
              <a:rPr lang="hr-HR" sz="2800" b="1" dirty="0" err="1" smtClean="0"/>
              <a:t>Bijaći</a:t>
            </a:r>
            <a:r>
              <a:rPr lang="hr-HR" sz="2800" b="1" dirty="0" smtClean="0"/>
              <a:t>, Kaštel Novi</a:t>
            </a:r>
            <a:endParaRPr lang="hr-HR" sz="2800" b="1" dirty="0"/>
          </a:p>
        </p:txBody>
      </p:sp>
      <p:pic>
        <p:nvPicPr>
          <p:cNvPr id="2050" name="Picture 2" descr="Slikovni rezultat za stem revolucij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41" y="166446"/>
            <a:ext cx="3634547" cy="1531492"/>
          </a:xfrm>
          <a:prstGeom prst="rect">
            <a:avLst/>
          </a:prstGeom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969342" y="221226"/>
            <a:ext cx="6174658" cy="99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i="1" dirty="0" smtClean="0">
                <a:solidFill>
                  <a:srgbClr val="002060"/>
                </a:solidFill>
              </a:rPr>
              <a:t>PRIMJENA MICROBIT-A</a:t>
            </a:r>
            <a:endParaRPr lang="hr-HR" sz="4800" b="1" i="1" dirty="0">
              <a:solidFill>
                <a:srgbClr val="00206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98322" y="3288162"/>
            <a:ext cx="3470788" cy="93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rgbClr val="002060"/>
                </a:solidFill>
              </a:rPr>
              <a:t>PEDOMETAR</a:t>
            </a:r>
          </a:p>
          <a:p>
            <a:pPr algn="ctr"/>
            <a:r>
              <a:rPr lang="hr-HR" sz="2400" dirty="0" smtClean="0"/>
              <a:t>Mjerenje koraka</a:t>
            </a:r>
            <a:endParaRPr lang="hr-HR" sz="2400" dirty="0"/>
          </a:p>
        </p:txBody>
      </p:sp>
      <p:sp>
        <p:nvSpPr>
          <p:cNvPr id="3" name="Prugasta strelica udesno 2"/>
          <p:cNvSpPr/>
          <p:nvPr/>
        </p:nvSpPr>
        <p:spPr>
          <a:xfrm rot="8905942">
            <a:off x="2461934" y="1892022"/>
            <a:ext cx="3712873" cy="8889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ugasta strelica udesno 7"/>
          <p:cNvSpPr/>
          <p:nvPr/>
        </p:nvSpPr>
        <p:spPr>
          <a:xfrm rot="5400000">
            <a:off x="4619114" y="1895583"/>
            <a:ext cx="2325330" cy="9627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938230" y="3539621"/>
            <a:ext cx="3687097" cy="136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rgbClr val="002060"/>
                </a:solidFill>
              </a:rPr>
              <a:t>AKCELOMETAR</a:t>
            </a:r>
          </a:p>
          <a:p>
            <a:pPr algn="ctr"/>
            <a:r>
              <a:rPr lang="hr-HR" sz="2400" dirty="0" smtClean="0"/>
              <a:t>Mjerenje ubrzanja akceleracije</a:t>
            </a:r>
            <a:endParaRPr lang="hr-HR" sz="2400" dirty="0"/>
          </a:p>
        </p:txBody>
      </p:sp>
      <p:sp>
        <p:nvSpPr>
          <p:cNvPr id="11" name="Pravokutnik 10"/>
          <p:cNvSpPr/>
          <p:nvPr/>
        </p:nvSpPr>
        <p:spPr>
          <a:xfrm>
            <a:off x="8721212" y="1869120"/>
            <a:ext cx="3470788" cy="93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002060"/>
                </a:solidFill>
              </a:rPr>
              <a:t>IZRAČUN</a:t>
            </a:r>
            <a:r>
              <a:rPr lang="hr-HR" sz="3600" dirty="0" smtClean="0">
                <a:solidFill>
                  <a:srgbClr val="002060"/>
                </a:solidFill>
              </a:rPr>
              <a:t> </a:t>
            </a:r>
            <a:r>
              <a:rPr lang="hr-HR" sz="2800" dirty="0" smtClean="0">
                <a:solidFill>
                  <a:srgbClr val="002060"/>
                </a:solidFill>
              </a:rPr>
              <a:t>SILE</a:t>
            </a:r>
          </a:p>
          <a:p>
            <a:pPr algn="ctr"/>
            <a:r>
              <a:rPr lang="hr-HR" sz="2400" dirty="0" smtClean="0"/>
              <a:t>Sila </a:t>
            </a:r>
            <a:r>
              <a:rPr lang="hr-HR" sz="2400" dirty="0" smtClean="0"/>
              <a:t>= </a:t>
            </a:r>
            <a:r>
              <a:rPr lang="hr-HR" sz="2400" dirty="0" smtClean="0"/>
              <a:t>Masa*Akceleracija</a:t>
            </a:r>
            <a:endParaRPr lang="hr-HR" sz="2400" dirty="0"/>
          </a:p>
        </p:txBody>
      </p:sp>
      <p:sp>
        <p:nvSpPr>
          <p:cNvPr id="10" name="Strelica udesno 9"/>
          <p:cNvSpPr/>
          <p:nvPr/>
        </p:nvSpPr>
        <p:spPr>
          <a:xfrm rot="19387660">
            <a:off x="7430404" y="2768128"/>
            <a:ext cx="1433087" cy="822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8819070" y="3789241"/>
            <a:ext cx="3470788" cy="93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002060"/>
                </a:solidFill>
              </a:rPr>
              <a:t>IZRAČUN RADA</a:t>
            </a:r>
          </a:p>
          <a:p>
            <a:pPr algn="ctr"/>
            <a:r>
              <a:rPr lang="hr-HR" sz="2400" dirty="0" smtClean="0"/>
              <a:t>Rad </a:t>
            </a:r>
            <a:r>
              <a:rPr lang="hr-HR" sz="2400" dirty="0" smtClean="0"/>
              <a:t>= </a:t>
            </a:r>
            <a:r>
              <a:rPr lang="hr-HR" sz="2400" dirty="0" smtClean="0"/>
              <a:t>Sila * put</a:t>
            </a:r>
            <a:endParaRPr lang="hr-HR" sz="2400" dirty="0"/>
          </a:p>
        </p:txBody>
      </p:sp>
      <p:sp>
        <p:nvSpPr>
          <p:cNvPr id="13" name="Strelica udesno 12"/>
          <p:cNvSpPr/>
          <p:nvPr/>
        </p:nvSpPr>
        <p:spPr>
          <a:xfrm>
            <a:off x="7625327" y="3721881"/>
            <a:ext cx="1195748" cy="1002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98321" y="5295662"/>
            <a:ext cx="4407003" cy="756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002060"/>
                </a:solidFill>
              </a:rPr>
              <a:t>IZRAČUN PRIJEĐENOG PUTA</a:t>
            </a:r>
          </a:p>
          <a:p>
            <a:pPr algn="ctr"/>
            <a:r>
              <a:rPr lang="hr-HR" sz="2400" dirty="0" smtClean="0"/>
              <a:t>Put </a:t>
            </a:r>
            <a:r>
              <a:rPr lang="hr-HR" sz="2400" dirty="0" smtClean="0"/>
              <a:t>= </a:t>
            </a:r>
            <a:r>
              <a:rPr lang="hr-HR" sz="2400" dirty="0" smtClean="0"/>
              <a:t>Duljina koraka </a:t>
            </a:r>
            <a:r>
              <a:rPr lang="hr-HR" sz="2400" dirty="0" smtClean="0"/>
              <a:t>* </a:t>
            </a:r>
            <a:r>
              <a:rPr lang="hr-HR" sz="2400" dirty="0" smtClean="0"/>
              <a:t>broj koraka</a:t>
            </a:r>
            <a:endParaRPr lang="hr-HR" sz="2400" dirty="0"/>
          </a:p>
        </p:txBody>
      </p:sp>
      <p:sp>
        <p:nvSpPr>
          <p:cNvPr id="15" name="Strelica dolje 14"/>
          <p:cNvSpPr/>
          <p:nvPr/>
        </p:nvSpPr>
        <p:spPr>
          <a:xfrm>
            <a:off x="1602658" y="4222961"/>
            <a:ext cx="550606" cy="1072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12"/>
          <p:cNvSpPr/>
          <p:nvPr/>
        </p:nvSpPr>
        <p:spPr>
          <a:xfrm rot="2095018">
            <a:off x="7545667" y="4920222"/>
            <a:ext cx="1195748" cy="654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1"/>
          <p:cNvSpPr/>
          <p:nvPr/>
        </p:nvSpPr>
        <p:spPr>
          <a:xfrm>
            <a:off x="8658071" y="5295662"/>
            <a:ext cx="3470788" cy="93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002060"/>
                </a:solidFill>
              </a:rPr>
              <a:t>IZRAČUN </a:t>
            </a:r>
            <a:r>
              <a:rPr lang="hr-HR" sz="2800" dirty="0" smtClean="0">
                <a:solidFill>
                  <a:srgbClr val="002060"/>
                </a:solidFill>
              </a:rPr>
              <a:t>SNAGE</a:t>
            </a:r>
            <a:endParaRPr lang="hr-HR" sz="2800" dirty="0" smtClean="0">
              <a:solidFill>
                <a:srgbClr val="002060"/>
              </a:solidFill>
            </a:endParaRPr>
          </a:p>
          <a:p>
            <a:pPr algn="ctr"/>
            <a:r>
              <a:rPr lang="hr-HR" sz="2400" dirty="0" smtClean="0"/>
              <a:t>Snaga = Rad/vrijeme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918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CILJ PROJEKTA</a:t>
            </a:r>
            <a:r>
              <a:rPr lang="hr-HR" dirty="0"/>
              <a:t>: Koristiti </a:t>
            </a:r>
            <a:r>
              <a:rPr lang="hr-HR" dirty="0" err="1"/>
              <a:t>micro</a:t>
            </a:r>
            <a:r>
              <a:rPr lang="hr-HR" dirty="0"/>
              <a:t>:bit za mjerenje broja </a:t>
            </a:r>
            <a:r>
              <a:rPr lang="hr-HR" dirty="0" smtClean="0"/>
              <a:t>koraka i akceleracije </a:t>
            </a:r>
            <a:r>
              <a:rPr lang="hr-HR" dirty="0"/>
              <a:t>koji će učenici prijeći za vrijeme nastave tjelesnog te kako dobivene vrijednosti iskoristiti za dodatne izračune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dirty="0">
                <a:solidFill>
                  <a:srgbClr val="00B050"/>
                </a:solidFill>
              </a:rPr>
              <a:t>TKO JE UKLJUČEN?</a:t>
            </a:r>
          </a:p>
          <a:p>
            <a:pPr lvl="1"/>
            <a:r>
              <a:rPr lang="hr-HR" dirty="0"/>
              <a:t>U projekt su uključeni učenici od 5. – 8. razreda</a:t>
            </a:r>
          </a:p>
          <a:p>
            <a:pPr marL="0" indent="0">
              <a:buNone/>
            </a:pPr>
            <a:r>
              <a:rPr lang="hr-HR" b="1" i="1" dirty="0" smtClean="0"/>
              <a:t>Voditelj </a:t>
            </a:r>
            <a:r>
              <a:rPr lang="hr-HR" b="1" i="1" dirty="0"/>
              <a:t>projekta</a:t>
            </a:r>
            <a:r>
              <a:rPr lang="hr-HR" dirty="0"/>
              <a:t>: učitelj informatike Šimun </a:t>
            </a:r>
            <a:r>
              <a:rPr lang="hr-HR" dirty="0" err="1"/>
              <a:t>Višević</a:t>
            </a:r>
            <a:r>
              <a:rPr lang="hr-HR" dirty="0"/>
              <a:t>, prof.</a:t>
            </a:r>
          </a:p>
          <a:p>
            <a:pPr marL="0" indent="0">
              <a:buNone/>
            </a:pPr>
            <a:r>
              <a:rPr lang="hr-HR" b="1" i="1" dirty="0"/>
              <a:t>Učitelj tjelesne i zdravstvene kulture</a:t>
            </a:r>
            <a:r>
              <a:rPr lang="hr-HR" dirty="0"/>
              <a:t>: dr. sc. Ante </a:t>
            </a:r>
            <a:r>
              <a:rPr lang="hr-HR" dirty="0" err="1" smtClean="0"/>
              <a:t>Burger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b="1" i="1" dirty="0" smtClean="0"/>
              <a:t>Učitelj </a:t>
            </a:r>
            <a:r>
              <a:rPr lang="hr-HR" b="1" i="1" dirty="0"/>
              <a:t>fizike</a:t>
            </a:r>
            <a:r>
              <a:rPr lang="hr-HR" dirty="0"/>
              <a:t>: Ivica Vuković, dipl. </a:t>
            </a:r>
            <a:r>
              <a:rPr lang="hr-HR" dirty="0" smtClean="0"/>
              <a:t>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projekta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400" dirty="0" smtClean="0"/>
              <a:t>Programirat ćemo </a:t>
            </a:r>
            <a:r>
              <a:rPr lang="hr-HR" sz="2400" dirty="0" err="1" smtClean="0"/>
              <a:t>microbit</a:t>
            </a:r>
            <a:r>
              <a:rPr lang="hr-HR" sz="2400" dirty="0" smtClean="0"/>
              <a:t> tako da mjeri korake pomoću mjerača ubrzanja (</a:t>
            </a:r>
            <a:r>
              <a:rPr lang="hr-HR" sz="2400" dirty="0" err="1" smtClean="0"/>
              <a:t>akcelometra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Svaki pomak </a:t>
            </a:r>
            <a:r>
              <a:rPr lang="hr-HR" sz="2400" dirty="0" smtClean="0"/>
              <a:t>(</a:t>
            </a:r>
            <a:r>
              <a:rPr lang="hr-HR" sz="2400" dirty="0" err="1" smtClean="0"/>
              <a:t>shake</a:t>
            </a:r>
            <a:r>
              <a:rPr lang="hr-HR" sz="2400" dirty="0" smtClean="0"/>
              <a:t>) </a:t>
            </a:r>
            <a:r>
              <a:rPr lang="hr-HR" sz="2400" dirty="0" err="1" smtClean="0"/>
              <a:t>microbit</a:t>
            </a:r>
            <a:r>
              <a:rPr lang="hr-HR" sz="2400" dirty="0" smtClean="0"/>
              <a:t>-a </a:t>
            </a:r>
            <a:r>
              <a:rPr lang="hr-HR" sz="2400" dirty="0" smtClean="0"/>
              <a:t>označavat će jedan korak</a:t>
            </a:r>
          </a:p>
          <a:p>
            <a:r>
              <a:rPr lang="hr-HR" sz="2400" dirty="0" smtClean="0"/>
              <a:t>Pomoću </a:t>
            </a:r>
            <a:r>
              <a:rPr lang="hr-HR" sz="2400" dirty="0" err="1" smtClean="0"/>
              <a:t>akcelometra</a:t>
            </a:r>
            <a:r>
              <a:rPr lang="hr-HR" sz="2400" dirty="0" smtClean="0"/>
              <a:t> osim broja koraka dobit ćemo i promjene akceleracije svaku stotinku te ćemo na taj način zabilježit i promjene koje </a:t>
            </a:r>
            <a:r>
              <a:rPr lang="hr-HR" sz="2400" dirty="0" err="1" smtClean="0"/>
              <a:t>microbit</a:t>
            </a:r>
            <a:r>
              <a:rPr lang="hr-HR" sz="2400" dirty="0" smtClean="0"/>
              <a:t> ne registrira kao korak</a:t>
            </a:r>
          </a:p>
          <a:p>
            <a:r>
              <a:rPr lang="hr-HR" sz="2400" dirty="0" smtClean="0"/>
              <a:t>Na početku ćemo napraviti testiranje svakog učenika uključenog u projekt da dobijemo dodatne vrijednosti (masu, duljinu </a:t>
            </a:r>
            <a:r>
              <a:rPr lang="hr-HR" sz="2400" dirty="0" smtClean="0"/>
              <a:t>koraka)</a:t>
            </a:r>
            <a:endParaRPr lang="hr-HR" sz="2400" dirty="0" smtClean="0"/>
          </a:p>
          <a:p>
            <a:r>
              <a:rPr lang="hr-HR" sz="2400" dirty="0" smtClean="0"/>
              <a:t>Potrebna oprema:</a:t>
            </a:r>
          </a:p>
          <a:p>
            <a:endParaRPr lang="hr-HR" dirty="0" smtClean="0"/>
          </a:p>
          <a:p>
            <a:pPr lvl="1" fontAlgn="t"/>
            <a:r>
              <a:rPr lang="hr-HR" b="1" dirty="0"/>
              <a:t>1 x </a:t>
            </a:r>
            <a:r>
              <a:rPr lang="hr-HR" dirty="0"/>
              <a:t>BBC </a:t>
            </a:r>
            <a:r>
              <a:rPr lang="hr-HR" dirty="0" err="1"/>
              <a:t>micro:bit</a:t>
            </a:r>
            <a:endParaRPr lang="hr-HR" dirty="0"/>
          </a:p>
          <a:p>
            <a:pPr lvl="1" fontAlgn="t"/>
            <a:r>
              <a:rPr lang="hr-HR" b="1" dirty="0"/>
              <a:t>1 x </a:t>
            </a:r>
            <a:r>
              <a:rPr lang="hr-HR" dirty="0" err="1"/>
              <a:t>micro</a:t>
            </a:r>
            <a:r>
              <a:rPr lang="hr-HR" dirty="0"/>
              <a:t> USB </a:t>
            </a:r>
            <a:r>
              <a:rPr lang="hr-HR" dirty="0" smtClean="0"/>
              <a:t>kabel</a:t>
            </a:r>
            <a:endParaRPr lang="hr-HR" dirty="0"/>
          </a:p>
          <a:p>
            <a:pPr lvl="1" fontAlgn="t"/>
            <a:r>
              <a:rPr lang="hr-HR" b="1" dirty="0"/>
              <a:t>1 x </a:t>
            </a:r>
            <a:r>
              <a:rPr lang="hr-HR" dirty="0"/>
              <a:t>AAA </a:t>
            </a:r>
            <a:r>
              <a:rPr lang="hr-HR" dirty="0" smtClean="0"/>
              <a:t>baterijsko </a:t>
            </a:r>
            <a:r>
              <a:rPr lang="hr-HR" dirty="0" err="1" smtClean="0"/>
              <a:t>kučište</a:t>
            </a:r>
            <a:endParaRPr lang="hr-HR" dirty="0"/>
          </a:p>
          <a:p>
            <a:pPr lvl="1" fontAlgn="t"/>
            <a:r>
              <a:rPr lang="hr-HR" b="1" dirty="0"/>
              <a:t>2 x </a:t>
            </a:r>
            <a:r>
              <a:rPr lang="hr-HR" dirty="0"/>
              <a:t>AAA </a:t>
            </a:r>
            <a:r>
              <a:rPr lang="hr-HR" dirty="0" smtClean="0"/>
              <a:t>baterije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pic>
        <p:nvPicPr>
          <p:cNvPr id="2050" name="Picture 2" descr="Slikovni rezultat za micro bit pa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15" y="3884493"/>
            <a:ext cx="2199503" cy="21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1" y="3926415"/>
            <a:ext cx="2592915" cy="1944686"/>
          </a:xfrm>
        </p:spPr>
      </p:pic>
      <p:pic>
        <p:nvPicPr>
          <p:cNvPr id="4" name="Picture 2" descr="Slikovni rezultat za stepometer micro bit k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81" y="1845734"/>
            <a:ext cx="325181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52549" y="1981200"/>
            <a:ext cx="6199831" cy="1809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err="1" smtClean="0"/>
              <a:t>Mikrobit</a:t>
            </a:r>
            <a:r>
              <a:rPr lang="hr-HR" sz="2800" dirty="0" smtClean="0"/>
              <a:t> je zakačen na nogu testiranog učenika</a:t>
            </a:r>
            <a:endParaRPr lang="hr-H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t="15000" r="25000" b="47083"/>
          <a:stretch/>
        </p:blipFill>
        <p:spPr>
          <a:xfrm>
            <a:off x="3602355" y="3598595"/>
            <a:ext cx="2524125" cy="2600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86" y="4167188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886" y="262527"/>
            <a:ext cx="10058400" cy="1450757"/>
          </a:xfrm>
        </p:spPr>
        <p:txBody>
          <a:bodyPr/>
          <a:lstStyle/>
          <a:p>
            <a:r>
              <a:rPr lang="hr-HR" dirty="0" smtClean="0"/>
              <a:t>Realizacija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Korelacija nastave tjelesne i zdravstvene kulture, fizike i informatike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Na satovima tjelesne i zdravstvene kulture ostvarili smo mjerenje na učenicima petih, šestih, sedmih i osmih razreda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 satovima fizike vršili smo izračun dobivenih rezultata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Na satovima informatike programirali smo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microbit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 Microsoft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 i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Phyton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Za dodatne izračune smo koristili Microsoft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Excel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likovni rezultat za fizika 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55" y="292348"/>
            <a:ext cx="1847530" cy="13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nformatika micro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54" y="180208"/>
            <a:ext cx="1624065" cy="13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tjelesna i zdravstvena k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77" y="292348"/>
            <a:ext cx="1222708" cy="12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7285703" y="449425"/>
            <a:ext cx="757084" cy="796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lus 7"/>
          <p:cNvSpPr/>
          <p:nvPr/>
        </p:nvSpPr>
        <p:spPr>
          <a:xfrm>
            <a:off x="9910916" y="505495"/>
            <a:ext cx="757084" cy="7964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36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14325"/>
            <a:ext cx="10953750" cy="6229350"/>
          </a:xfrm>
          <a:prstGeom prst="rect">
            <a:avLst/>
          </a:prstGeom>
        </p:spPr>
      </p:pic>
      <p:sp>
        <p:nvSpPr>
          <p:cNvPr id="5" name="TekstniOkvir 3"/>
          <p:cNvSpPr txBox="1"/>
          <p:nvPr/>
        </p:nvSpPr>
        <p:spPr>
          <a:xfrm>
            <a:off x="6359660" y="3915365"/>
            <a:ext cx="5004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smtClean="0">
                <a:solidFill>
                  <a:srgbClr val="FF0000"/>
                </a:solidFill>
              </a:rPr>
              <a:t>Kod – Microsoft </a:t>
            </a:r>
            <a:r>
              <a:rPr lang="hr-HR" sz="3200" b="1" i="1" dirty="0" err="1" smtClean="0">
                <a:solidFill>
                  <a:srgbClr val="FF0000"/>
                </a:solidFill>
              </a:rPr>
              <a:t>MakeCode</a:t>
            </a:r>
            <a:endParaRPr lang="hr-HR" sz="3200" b="1" i="1" dirty="0" smtClean="0">
              <a:solidFill>
                <a:srgbClr val="FF0000"/>
              </a:solidFill>
            </a:endParaRPr>
          </a:p>
          <a:p>
            <a:r>
              <a:rPr lang="hr-HR" sz="3200" b="1" i="1" dirty="0" smtClean="0">
                <a:solidFill>
                  <a:srgbClr val="FF0000"/>
                </a:solidFill>
              </a:rPr>
              <a:t>Botun </a:t>
            </a:r>
            <a:r>
              <a:rPr lang="hr-HR" sz="3200" b="1" i="1" dirty="0" smtClean="0">
                <a:solidFill>
                  <a:srgbClr val="FF0000"/>
                </a:solidFill>
              </a:rPr>
              <a:t>A </a:t>
            </a:r>
            <a:r>
              <a:rPr lang="hr-HR" sz="3200" b="1" i="1" dirty="0" smtClean="0">
                <a:solidFill>
                  <a:srgbClr val="FF0000"/>
                </a:solidFill>
              </a:rPr>
              <a:t>– Ispis akceleracije i broja koraka</a:t>
            </a:r>
          </a:p>
          <a:p>
            <a:r>
              <a:rPr lang="hr-HR" sz="3200" b="1" i="1" dirty="0" smtClean="0">
                <a:solidFill>
                  <a:srgbClr val="FF0000"/>
                </a:solidFill>
              </a:rPr>
              <a:t>Botun </a:t>
            </a:r>
            <a:r>
              <a:rPr lang="hr-HR" sz="3200" b="1" i="1" dirty="0" smtClean="0">
                <a:solidFill>
                  <a:srgbClr val="FF0000"/>
                </a:solidFill>
              </a:rPr>
              <a:t>A+B </a:t>
            </a:r>
            <a:r>
              <a:rPr lang="hr-HR" sz="3200" b="1" i="1" dirty="0" smtClean="0">
                <a:solidFill>
                  <a:srgbClr val="FF0000"/>
                </a:solidFill>
              </a:rPr>
              <a:t>– početak mjerenja </a:t>
            </a:r>
            <a:endParaRPr lang="hr-HR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87401"/>
              </p:ext>
            </p:extLst>
          </p:nvPr>
        </p:nvGraphicFramePr>
        <p:xfrm>
          <a:off x="314325" y="1737360"/>
          <a:ext cx="4457700" cy="249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82213"/>
              </p:ext>
            </p:extLst>
          </p:nvPr>
        </p:nvGraphicFramePr>
        <p:xfrm>
          <a:off x="6991349" y="286603"/>
          <a:ext cx="4657725" cy="178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786020"/>
              </p:ext>
            </p:extLst>
          </p:nvPr>
        </p:nvGraphicFramePr>
        <p:xfrm>
          <a:off x="314325" y="4229100"/>
          <a:ext cx="45434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320163"/>
              </p:ext>
            </p:extLst>
          </p:nvPr>
        </p:nvGraphicFramePr>
        <p:xfrm>
          <a:off x="5495925" y="3409950"/>
          <a:ext cx="6610349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46744"/>
              </p:ext>
            </p:extLst>
          </p:nvPr>
        </p:nvGraphicFramePr>
        <p:xfrm>
          <a:off x="1257299" y="127635"/>
          <a:ext cx="3228976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96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Zeleno-žut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1445</TotalTime>
  <Words>320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Retrospektiva</vt:lpstr>
      <vt:lpstr>MicroBIT pedometar</vt:lpstr>
      <vt:lpstr>PowerPoint Presentation</vt:lpstr>
      <vt:lpstr>Cilj projekta</vt:lpstr>
      <vt:lpstr>Izrada projekta</vt:lpstr>
      <vt:lpstr>Slike</vt:lpstr>
      <vt:lpstr>Realizacija projekta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</dc:title>
  <dc:creator>User</dc:creator>
  <cp:lastModifiedBy>Šimun Višević</cp:lastModifiedBy>
  <cp:revision>53</cp:revision>
  <dcterms:created xsi:type="dcterms:W3CDTF">2017-02-20T15:42:48Z</dcterms:created>
  <dcterms:modified xsi:type="dcterms:W3CDTF">2018-05-10T11:51:06Z</dcterms:modified>
</cp:coreProperties>
</file>