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90" r:id="rId8"/>
    <p:sldId id="289" r:id="rId9"/>
    <p:sldId id="291" r:id="rId10"/>
    <p:sldId id="292" r:id="rId11"/>
    <p:sldId id="273" r:id="rId12"/>
    <p:sldId id="274" r:id="rId13"/>
    <p:sldId id="263" r:id="rId14"/>
    <p:sldId id="265" r:id="rId15"/>
    <p:sldId id="262" r:id="rId16"/>
    <p:sldId id="264" r:id="rId17"/>
    <p:sldId id="267" r:id="rId18"/>
    <p:sldId id="272" r:id="rId19"/>
    <p:sldId id="268" r:id="rId20"/>
    <p:sldId id="269" r:id="rId21"/>
    <p:sldId id="270" r:id="rId22"/>
    <p:sldId id="271" r:id="rId23"/>
    <p:sldId id="275" r:id="rId24"/>
    <p:sldId id="276" r:id="rId25"/>
    <p:sldId id="294" r:id="rId26"/>
    <p:sldId id="293" r:id="rId27"/>
    <p:sldId id="295" r:id="rId28"/>
    <p:sldId id="277" r:id="rId29"/>
    <p:sldId id="278" r:id="rId30"/>
    <p:sldId id="279" r:id="rId31"/>
    <p:sldId id="281" r:id="rId32"/>
    <p:sldId id="280" r:id="rId33"/>
    <p:sldId id="282" r:id="rId34"/>
    <p:sldId id="285" r:id="rId35"/>
    <p:sldId id="283" r:id="rId36"/>
    <p:sldId id="284" r:id="rId37"/>
    <p:sldId id="286" r:id="rId38"/>
    <p:sldId id="287" r:id="rId39"/>
    <p:sldId id="288" r:id="rId4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FF"/>
    <a:srgbClr val="ECF0F1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r-HR" dirty="0" smtClean="0"/>
              <a:t>Visina biljke</a:t>
            </a:r>
            <a:endParaRPr lang="hr-H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Teglica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List1!$A$2:$A$10</c:f>
              <c:numCache>
                <c:formatCode>m/d/yyyy</c:formatCode>
                <c:ptCount val="9"/>
                <c:pt idx="0">
                  <c:v>43143</c:v>
                </c:pt>
                <c:pt idx="1">
                  <c:v>43147</c:v>
                </c:pt>
                <c:pt idx="2">
                  <c:v>43161</c:v>
                </c:pt>
                <c:pt idx="3">
                  <c:v>43165</c:v>
                </c:pt>
                <c:pt idx="4">
                  <c:v>43168</c:v>
                </c:pt>
                <c:pt idx="5">
                  <c:v>43172</c:v>
                </c:pt>
                <c:pt idx="6">
                  <c:v>43175</c:v>
                </c:pt>
                <c:pt idx="7">
                  <c:v>43178</c:v>
                </c:pt>
                <c:pt idx="8">
                  <c:v>43182</c:v>
                </c:pt>
              </c:numCache>
            </c:numRef>
          </c:cat>
          <c:val>
            <c:numRef>
              <c:f>List1!$B$2:$B$10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0.8</c:v>
                </c:pt>
                <c:pt idx="3">
                  <c:v>3.5</c:v>
                </c:pt>
                <c:pt idx="4">
                  <c:v>4</c:v>
                </c:pt>
                <c:pt idx="5">
                  <c:v>4</c:v>
                </c:pt>
                <c:pt idx="6">
                  <c:v>4.7</c:v>
                </c:pt>
                <c:pt idx="7">
                  <c:v>4.9000000000000004</c:v>
                </c:pt>
                <c:pt idx="8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Teglica 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List1!$A$2:$A$10</c:f>
              <c:numCache>
                <c:formatCode>m/d/yyyy</c:formatCode>
                <c:ptCount val="9"/>
                <c:pt idx="0">
                  <c:v>43143</c:v>
                </c:pt>
                <c:pt idx="1">
                  <c:v>43147</c:v>
                </c:pt>
                <c:pt idx="2">
                  <c:v>43161</c:v>
                </c:pt>
                <c:pt idx="3">
                  <c:v>43165</c:v>
                </c:pt>
                <c:pt idx="4">
                  <c:v>43168</c:v>
                </c:pt>
                <c:pt idx="5">
                  <c:v>43172</c:v>
                </c:pt>
                <c:pt idx="6">
                  <c:v>43175</c:v>
                </c:pt>
                <c:pt idx="7">
                  <c:v>43178</c:v>
                </c:pt>
                <c:pt idx="8">
                  <c:v>43182</c:v>
                </c:pt>
              </c:numCache>
            </c:numRef>
          </c:cat>
          <c:val>
            <c:numRef>
              <c:f>List1!$C$2:$C$10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4.5</c:v>
                </c:pt>
                <c:pt idx="4">
                  <c:v>5.8</c:v>
                </c:pt>
                <c:pt idx="5">
                  <c:v>5</c:v>
                </c:pt>
                <c:pt idx="6">
                  <c:v>5.9</c:v>
                </c:pt>
                <c:pt idx="7">
                  <c:v>6</c:v>
                </c:pt>
                <c:pt idx="8">
                  <c:v>6.4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Teglica 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List1!$A$2:$A$10</c:f>
              <c:numCache>
                <c:formatCode>m/d/yyyy</c:formatCode>
                <c:ptCount val="9"/>
                <c:pt idx="0">
                  <c:v>43143</c:v>
                </c:pt>
                <c:pt idx="1">
                  <c:v>43147</c:v>
                </c:pt>
                <c:pt idx="2">
                  <c:v>43161</c:v>
                </c:pt>
                <c:pt idx="3">
                  <c:v>43165</c:v>
                </c:pt>
                <c:pt idx="4">
                  <c:v>43168</c:v>
                </c:pt>
                <c:pt idx="5">
                  <c:v>43172</c:v>
                </c:pt>
                <c:pt idx="6">
                  <c:v>43175</c:v>
                </c:pt>
                <c:pt idx="7">
                  <c:v>43178</c:v>
                </c:pt>
                <c:pt idx="8">
                  <c:v>43182</c:v>
                </c:pt>
              </c:numCache>
            </c:numRef>
          </c:cat>
          <c:val>
            <c:numRef>
              <c:f>List1!$D$2:$D$10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4</c:v>
                </c:pt>
                <c:pt idx="7">
                  <c:v>6.5</c:v>
                </c:pt>
                <c:pt idx="8">
                  <c:v>6.6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Teglica 4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List1!$A$2:$A$10</c:f>
              <c:numCache>
                <c:formatCode>m/d/yyyy</c:formatCode>
                <c:ptCount val="9"/>
                <c:pt idx="0">
                  <c:v>43143</c:v>
                </c:pt>
                <c:pt idx="1">
                  <c:v>43147</c:v>
                </c:pt>
                <c:pt idx="2">
                  <c:v>43161</c:v>
                </c:pt>
                <c:pt idx="3">
                  <c:v>43165</c:v>
                </c:pt>
                <c:pt idx="4">
                  <c:v>43168</c:v>
                </c:pt>
                <c:pt idx="5">
                  <c:v>43172</c:v>
                </c:pt>
                <c:pt idx="6">
                  <c:v>43175</c:v>
                </c:pt>
                <c:pt idx="7">
                  <c:v>43178</c:v>
                </c:pt>
                <c:pt idx="8">
                  <c:v>43182</c:v>
                </c:pt>
              </c:numCache>
            </c:numRef>
          </c:cat>
          <c:val>
            <c:numRef>
              <c:f>List1!$E$2:$E$10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Teglica 5
s micro:bitom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List1!$A$2:$A$10</c:f>
              <c:numCache>
                <c:formatCode>m/d/yyyy</c:formatCode>
                <c:ptCount val="9"/>
                <c:pt idx="0">
                  <c:v>43143</c:v>
                </c:pt>
                <c:pt idx="1">
                  <c:v>43147</c:v>
                </c:pt>
                <c:pt idx="2">
                  <c:v>43161</c:v>
                </c:pt>
                <c:pt idx="3">
                  <c:v>43165</c:v>
                </c:pt>
                <c:pt idx="4">
                  <c:v>43168</c:v>
                </c:pt>
                <c:pt idx="5">
                  <c:v>43172</c:v>
                </c:pt>
                <c:pt idx="6">
                  <c:v>43175</c:v>
                </c:pt>
                <c:pt idx="7">
                  <c:v>43178</c:v>
                </c:pt>
                <c:pt idx="8">
                  <c:v>43182</c:v>
                </c:pt>
              </c:numCache>
            </c:numRef>
          </c:cat>
          <c:val>
            <c:numRef>
              <c:f>List1!$F$2:$F$10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5</c:v>
                </c:pt>
                <c:pt idx="4">
                  <c:v>5.4</c:v>
                </c:pt>
                <c:pt idx="5">
                  <c:v>5.2</c:v>
                </c:pt>
                <c:pt idx="6">
                  <c:v>5.8</c:v>
                </c:pt>
                <c:pt idx="7">
                  <c:v>5.9</c:v>
                </c:pt>
                <c:pt idx="8">
                  <c:v>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Teglica 6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List1!$A$2:$A$10</c:f>
              <c:numCache>
                <c:formatCode>m/d/yyyy</c:formatCode>
                <c:ptCount val="9"/>
                <c:pt idx="0">
                  <c:v>43143</c:v>
                </c:pt>
                <c:pt idx="1">
                  <c:v>43147</c:v>
                </c:pt>
                <c:pt idx="2">
                  <c:v>43161</c:v>
                </c:pt>
                <c:pt idx="3">
                  <c:v>43165</c:v>
                </c:pt>
                <c:pt idx="4">
                  <c:v>43168</c:v>
                </c:pt>
                <c:pt idx="5">
                  <c:v>43172</c:v>
                </c:pt>
                <c:pt idx="6">
                  <c:v>43175</c:v>
                </c:pt>
                <c:pt idx="7">
                  <c:v>43178</c:v>
                </c:pt>
                <c:pt idx="8">
                  <c:v>43182</c:v>
                </c:pt>
              </c:numCache>
            </c:numRef>
          </c:cat>
          <c:val>
            <c:numRef>
              <c:f>List1!$G$2:$G$10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4.7</c:v>
                </c:pt>
                <c:pt idx="4">
                  <c:v>5.0999999999999996</c:v>
                </c:pt>
                <c:pt idx="5">
                  <c:v>5</c:v>
                </c:pt>
                <c:pt idx="6">
                  <c:v>5.7</c:v>
                </c:pt>
                <c:pt idx="7">
                  <c:v>5.9</c:v>
                </c:pt>
                <c:pt idx="8">
                  <c:v>5.9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Teglica 7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List1!$A$2:$A$10</c:f>
              <c:numCache>
                <c:formatCode>m/d/yyyy</c:formatCode>
                <c:ptCount val="9"/>
                <c:pt idx="0">
                  <c:v>43143</c:v>
                </c:pt>
                <c:pt idx="1">
                  <c:v>43147</c:v>
                </c:pt>
                <c:pt idx="2">
                  <c:v>43161</c:v>
                </c:pt>
                <c:pt idx="3">
                  <c:v>43165</c:v>
                </c:pt>
                <c:pt idx="4">
                  <c:v>43168</c:v>
                </c:pt>
                <c:pt idx="5">
                  <c:v>43172</c:v>
                </c:pt>
                <c:pt idx="6">
                  <c:v>43175</c:v>
                </c:pt>
                <c:pt idx="7">
                  <c:v>43178</c:v>
                </c:pt>
                <c:pt idx="8">
                  <c:v>43182</c:v>
                </c:pt>
              </c:numCache>
            </c:numRef>
          </c:cat>
          <c:val>
            <c:numRef>
              <c:f>List1!$H$2:$H$10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Teglica 8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List1!$A$2:$A$10</c:f>
              <c:numCache>
                <c:formatCode>m/d/yyyy</c:formatCode>
                <c:ptCount val="9"/>
                <c:pt idx="0">
                  <c:v>43143</c:v>
                </c:pt>
                <c:pt idx="1">
                  <c:v>43147</c:v>
                </c:pt>
                <c:pt idx="2">
                  <c:v>43161</c:v>
                </c:pt>
                <c:pt idx="3">
                  <c:v>43165</c:v>
                </c:pt>
                <c:pt idx="4">
                  <c:v>43168</c:v>
                </c:pt>
                <c:pt idx="5">
                  <c:v>43172</c:v>
                </c:pt>
                <c:pt idx="6">
                  <c:v>43175</c:v>
                </c:pt>
                <c:pt idx="7">
                  <c:v>43178</c:v>
                </c:pt>
                <c:pt idx="8">
                  <c:v>43182</c:v>
                </c:pt>
              </c:numCache>
            </c:numRef>
          </c:cat>
          <c:val>
            <c:numRef>
              <c:f>List1!$I$2:$I$10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Teglica 9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List1!$A$2:$A$10</c:f>
              <c:numCache>
                <c:formatCode>m/d/yyyy</c:formatCode>
                <c:ptCount val="9"/>
                <c:pt idx="0">
                  <c:v>43143</c:v>
                </c:pt>
                <c:pt idx="1">
                  <c:v>43147</c:v>
                </c:pt>
                <c:pt idx="2">
                  <c:v>43161</c:v>
                </c:pt>
                <c:pt idx="3">
                  <c:v>43165</c:v>
                </c:pt>
                <c:pt idx="4">
                  <c:v>43168</c:v>
                </c:pt>
                <c:pt idx="5">
                  <c:v>43172</c:v>
                </c:pt>
                <c:pt idx="6">
                  <c:v>43175</c:v>
                </c:pt>
                <c:pt idx="7">
                  <c:v>43178</c:v>
                </c:pt>
                <c:pt idx="8">
                  <c:v>43182</c:v>
                </c:pt>
              </c:numCache>
            </c:numRef>
          </c:cat>
          <c:val>
            <c:numRef>
              <c:f>List1!$J$2:$J$10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0.5</c:v>
                </c:pt>
                <c:pt idx="6">
                  <c:v>2.7</c:v>
                </c:pt>
                <c:pt idx="7">
                  <c:v>5.5</c:v>
                </c:pt>
                <c:pt idx="8">
                  <c:v>5.7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Teglica 10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List1!$A$2:$A$10</c:f>
              <c:numCache>
                <c:formatCode>m/d/yyyy</c:formatCode>
                <c:ptCount val="9"/>
                <c:pt idx="0">
                  <c:v>43143</c:v>
                </c:pt>
                <c:pt idx="1">
                  <c:v>43147</c:v>
                </c:pt>
                <c:pt idx="2">
                  <c:v>43161</c:v>
                </c:pt>
                <c:pt idx="3">
                  <c:v>43165</c:v>
                </c:pt>
                <c:pt idx="4">
                  <c:v>43168</c:v>
                </c:pt>
                <c:pt idx="5">
                  <c:v>43172</c:v>
                </c:pt>
                <c:pt idx="6">
                  <c:v>43175</c:v>
                </c:pt>
                <c:pt idx="7">
                  <c:v>43178</c:v>
                </c:pt>
                <c:pt idx="8">
                  <c:v>43182</c:v>
                </c:pt>
              </c:numCache>
            </c:numRef>
          </c:cat>
          <c:val>
            <c:numRef>
              <c:f>List1!$K$2:$K$10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0.6</c:v>
                </c:pt>
                <c:pt idx="8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105968"/>
        <c:axId val="375111952"/>
      </c:lineChart>
      <c:dateAx>
        <c:axId val="37510596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5111952"/>
        <c:crosses val="autoZero"/>
        <c:auto val="1"/>
        <c:lblOffset val="100"/>
        <c:baseTimeUnit val="days"/>
      </c:dateAx>
      <c:valAx>
        <c:axId val="37511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510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vijezda s 8 krakova 9"/>
          <p:cNvSpPr/>
          <p:nvPr userDrawn="1"/>
        </p:nvSpPr>
        <p:spPr>
          <a:xfrm rot="11831018" flipH="1">
            <a:off x="10373438" y="5436278"/>
            <a:ext cx="1830388" cy="1388319"/>
          </a:xfrm>
          <a:prstGeom prst="star8">
            <a:avLst>
              <a:gd name="adj" fmla="val 41851"/>
            </a:avLst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177448"/>
            <a:ext cx="8915399" cy="3036772"/>
          </a:xfrm>
        </p:spPr>
        <p:txBody>
          <a:bodyPr anchor="b">
            <a:noAutofit/>
          </a:bodyPr>
          <a:lstStyle>
            <a:lvl1pPr>
              <a:defRPr sz="8000">
                <a:ln w="22225">
                  <a:noFill/>
                </a:ln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lang="en-US" sz="3000" spc="300" dirty="0">
                <a:ln w="2222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anose="0208090304030B020404" pitchFamily="18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hr-HR" dirty="0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5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8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4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6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4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9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18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9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02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66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6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10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/>
            </a:gs>
            <a:gs pos="0">
              <a:schemeClr val="accent3">
                <a:lumMod val="20000"/>
                <a:lumOff val="80000"/>
              </a:schemeClr>
            </a:gs>
            <a:gs pos="9700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6">
                <a:lumMod val="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ravokutnik 88"/>
          <p:cNvSpPr/>
          <p:nvPr userDrawn="1"/>
        </p:nvSpPr>
        <p:spPr>
          <a:xfrm rot="16200000" flipH="1">
            <a:off x="8835853" y="3444651"/>
            <a:ext cx="6670506" cy="5677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9000">
                <a:schemeClr val="accent2">
                  <a:alpha val="43000"/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 userDrawn="1"/>
        </p:nvSpPr>
        <p:spPr>
          <a:xfrm>
            <a:off x="182880" y="6800289"/>
            <a:ext cx="12009120" cy="6747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accent3">
                  <a:lumMod val="20000"/>
                  <a:lumOff val="80000"/>
                </a:schemeClr>
              </a:gs>
              <a:gs pos="0">
                <a:schemeClr val="bg2">
                  <a:tint val="90000"/>
                  <a:satMod val="92000"/>
                  <a:lumMod val="120000"/>
                  <a:alpha val="55000"/>
                </a:schemeClr>
              </a:gs>
              <a:gs pos="21000">
                <a:schemeClr val="accent2">
                  <a:lumMod val="50000"/>
                  <a:alpha val="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334C-CC61-46D7-AE4E-76A91E044262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A7FD6E-CE53-4204-91CB-CB1D3853217E}" type="slidenum">
              <a:rPr lang="hr-HR" smtClean="0"/>
              <a:t>‹#›</a:t>
            </a:fld>
            <a:endParaRPr lang="hr-HR"/>
          </a:p>
        </p:txBody>
      </p:sp>
      <p:sp>
        <p:nvSpPr>
          <p:cNvPr id="36" name="Krnja piramida 35"/>
          <p:cNvSpPr/>
          <p:nvPr userDrawn="1"/>
        </p:nvSpPr>
        <p:spPr>
          <a:xfrm>
            <a:off x="-940" y="0"/>
            <a:ext cx="1463980" cy="6858000"/>
          </a:xfrm>
          <a:prstGeom prst="bevel">
            <a:avLst/>
          </a:prstGeom>
          <a:blipFill dpi="0" rotWithShape="1">
            <a:blip r:embed="rId18">
              <a:alphaModFix am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7" name="Group 9"/>
          <p:cNvGrpSpPr/>
          <p:nvPr userDrawn="1"/>
        </p:nvGrpSpPr>
        <p:grpSpPr>
          <a:xfrm flipH="1">
            <a:off x="9756416" y="8926"/>
            <a:ext cx="2356674" cy="6853285"/>
            <a:chOff x="6627813" y="195454"/>
            <a:chExt cx="1952625" cy="5678297"/>
          </a:xfrm>
          <a:solidFill>
            <a:srgbClr val="99CC00">
              <a:alpha val="27843"/>
            </a:srgbClr>
          </a:solidFill>
        </p:grpSpPr>
        <p:sp>
          <p:nvSpPr>
            <p:cNvPr id="38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39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40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41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42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43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44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45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46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47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48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49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grpSp>
        <p:nvGrpSpPr>
          <p:cNvPr id="50" name="Group 9"/>
          <p:cNvGrpSpPr/>
          <p:nvPr userDrawn="1"/>
        </p:nvGrpSpPr>
        <p:grpSpPr>
          <a:xfrm flipH="1">
            <a:off x="10199968" y="2944064"/>
            <a:ext cx="1913122" cy="3905621"/>
            <a:chOff x="6627813" y="195454"/>
            <a:chExt cx="1952625" cy="5678297"/>
          </a:xfrm>
          <a:solidFill>
            <a:srgbClr val="99CC00">
              <a:alpha val="27843"/>
            </a:srgbClr>
          </a:solidFill>
        </p:grpSpPr>
        <p:sp>
          <p:nvSpPr>
            <p:cNvPr id="5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6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6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6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grpSp>
        <p:nvGrpSpPr>
          <p:cNvPr id="63" name="Group 9"/>
          <p:cNvGrpSpPr/>
          <p:nvPr userDrawn="1"/>
        </p:nvGrpSpPr>
        <p:grpSpPr>
          <a:xfrm flipH="1">
            <a:off x="9625953" y="2961606"/>
            <a:ext cx="1913122" cy="3905621"/>
            <a:chOff x="6627813" y="195454"/>
            <a:chExt cx="1952625" cy="5678297"/>
          </a:xfrm>
          <a:solidFill>
            <a:srgbClr val="99CC00">
              <a:alpha val="27843"/>
            </a:srgbClr>
          </a:solidFill>
        </p:grpSpPr>
        <p:sp>
          <p:nvSpPr>
            <p:cNvPr id="64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65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66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67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68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69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70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71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72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73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74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75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grpSp>
        <p:nvGrpSpPr>
          <p:cNvPr id="76" name="Group 9"/>
          <p:cNvGrpSpPr/>
          <p:nvPr userDrawn="1"/>
        </p:nvGrpSpPr>
        <p:grpSpPr>
          <a:xfrm flipH="1">
            <a:off x="10539993" y="5552367"/>
            <a:ext cx="1566377" cy="1289004"/>
            <a:chOff x="6627813" y="195454"/>
            <a:chExt cx="1952625" cy="5678297"/>
          </a:xfrm>
          <a:solidFill>
            <a:srgbClr val="99CC00">
              <a:alpha val="27843"/>
            </a:srgbClr>
          </a:solidFill>
        </p:grpSpPr>
        <p:sp>
          <p:nvSpPr>
            <p:cNvPr id="77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78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79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80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81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82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83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84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85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86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87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88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90" name="Pravokutnik 89"/>
          <p:cNvSpPr/>
          <p:nvPr userDrawn="1"/>
        </p:nvSpPr>
        <p:spPr>
          <a:xfrm>
            <a:off x="89755" y="6618562"/>
            <a:ext cx="15119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dirty="0" smtClean="0">
                <a:solidFill>
                  <a:schemeClr val="tx1">
                    <a:alpha val="43000"/>
                  </a:schemeClr>
                </a:solidFill>
              </a:rPr>
              <a:t>© PROFIL KLETT d.o.o. 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6834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lang="en-US" sz="4500" kern="1200" spc="300" dirty="0">
          <a:ln w="22225">
            <a:noFill/>
          </a:ln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oper Std Black" panose="0208090304030B0204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50000"/>
          </a:schemeClr>
        </a:buClr>
        <a:buSzPct val="80000"/>
        <a:buFont typeface="Wingdings 3" panose="05040102010807070707" pitchFamily="18" charset="2"/>
        <a:buChar char=""/>
        <a:defRPr sz="2400" kern="1200">
          <a:solidFill>
            <a:schemeClr val="tx1">
              <a:lumMod val="75000"/>
              <a:lumOff val="25000"/>
            </a:schemeClr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50000"/>
          </a:schemeClr>
        </a:buClr>
        <a:buSzPct val="60000"/>
        <a:buFont typeface="Wingdings 3" panose="05040102010807070707" pitchFamily="18" charset="2"/>
        <a:buChar char="c"/>
        <a:defRPr sz="2200" kern="1200">
          <a:solidFill>
            <a:schemeClr val="tx1">
              <a:lumMod val="75000"/>
              <a:lumOff val="25000"/>
            </a:schemeClr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50000"/>
          </a:schemeClr>
        </a:buClr>
        <a:buSzPct val="60000"/>
        <a:buFont typeface="Wingdings 3" panose="05040102010807070707" pitchFamily="18" charset="2"/>
        <a:buChar char="c"/>
        <a:defRPr sz="2000" kern="1200">
          <a:solidFill>
            <a:schemeClr val="tx1">
              <a:lumMod val="75000"/>
              <a:lumOff val="25000"/>
            </a:schemeClr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50000"/>
          </a:schemeClr>
        </a:buClr>
        <a:buSzPct val="60000"/>
        <a:buFont typeface="Wingdings 3" panose="05040102010807070707" pitchFamily="18" charset="2"/>
        <a:buChar char="c"/>
        <a:defRPr sz="1800" kern="1200">
          <a:solidFill>
            <a:schemeClr val="tx1">
              <a:lumMod val="75000"/>
              <a:lumOff val="25000"/>
            </a:schemeClr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50000"/>
          </a:schemeClr>
        </a:buClr>
        <a:buSzPct val="60000"/>
        <a:buFont typeface="Wingdings 3" panose="05040102010807070707" pitchFamily="18" charset="2"/>
        <a:buChar char="c"/>
        <a:defRPr sz="1600" kern="1200">
          <a:solidFill>
            <a:schemeClr val="tx1">
              <a:lumMod val="75000"/>
              <a:lumOff val="25000"/>
            </a:schemeClr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tea.com.hr/hrast-kitnjak/" TargetMode="External"/><Relationship Id="rId2" Type="http://schemas.openxmlformats.org/officeDocument/2006/relationships/hyperlink" Target="https://sites.google.com/site/4cpcelice/projekti-u-4-c/zelimstabl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zradi.croatianmakers.hr/bbc-microbit-uvodna-stranica/" TargetMode="External"/><Relationship Id="rId5" Type="http://schemas.openxmlformats.org/officeDocument/2006/relationships/hyperlink" Target="http://www.bioteka.hr/modules/zemlja/index.php/zemlja.%C4%8Clanci.45/Nau%C4%8Di-razlikovati-naj%C4%8De%C5%A1%C4%87e-vrste-hrastova-u-Hrvatskoj.html" TargetMode="External"/><Relationship Id="rId4" Type="http://schemas.openxmlformats.org/officeDocument/2006/relationships/hyperlink" Target="http://www.sveosvemu.com/upoznajmo-nase-sume-hrast-kitnjak-quercus-petraea-i-hrast-luznjak-quercus-robu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effectLst>
            <a:softEdge rad="889000"/>
          </a:effectLst>
        </p:spPr>
        <p:txBody>
          <a:bodyPr anchor="ctr" anchorCtr="0"/>
          <a:lstStyle/>
          <a:p>
            <a:r>
              <a:rPr lang="hr-HR" sz="4000" dirty="0" smtClean="0"/>
              <a:t>Projekt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Ž</a:t>
            </a:r>
            <a:r>
              <a:rPr lang="hr-HR" dirty="0" smtClean="0"/>
              <a:t>elim stablo!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Uzgoj hrasta kitnjaka </a:t>
            </a:r>
            <a:endParaRPr lang="hr-HR" dirty="0"/>
          </a:p>
        </p:txBody>
      </p:sp>
      <p:pic>
        <p:nvPicPr>
          <p:cNvPr id="6" name="Rezervirano mjesto sadržaj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76" y="3910476"/>
            <a:ext cx="2150975" cy="2860088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09" y="1177448"/>
            <a:ext cx="1926790" cy="115278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8" name="TekstniOkvir 7"/>
          <p:cNvSpPr txBox="1"/>
          <p:nvPr/>
        </p:nvSpPr>
        <p:spPr>
          <a:xfrm>
            <a:off x="8556292" y="-71143"/>
            <a:ext cx="375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alpha val="43000"/>
                  </a:schemeClr>
                </a:solidFill>
              </a:rPr>
              <a:t>© </a:t>
            </a:r>
            <a:r>
              <a:rPr lang="hr-HR" sz="1000" dirty="0" smtClean="0">
                <a:solidFill>
                  <a:schemeClr val="tx1">
                    <a:alpha val="43000"/>
                  </a:schemeClr>
                </a:solidFill>
              </a:rPr>
              <a:t>PROFIL KLETT d.o.o., Zagreb, Republika Hrvatska, 2018.</a:t>
            </a:r>
            <a:endParaRPr lang="hr-HR" sz="1000" dirty="0">
              <a:solidFill>
                <a:schemeClr val="tx1">
                  <a:alpha val="43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75424" y="128810"/>
            <a:ext cx="8911687" cy="671290"/>
          </a:xfrm>
        </p:spPr>
        <p:txBody>
          <a:bodyPr/>
          <a:lstStyle/>
          <a:p>
            <a:r>
              <a:rPr lang="hr-HR" sz="4400" dirty="0"/>
              <a:t>Programiranje </a:t>
            </a:r>
            <a:r>
              <a:rPr lang="hr-HR" sz="4400" dirty="0" err="1"/>
              <a:t>micro:bita</a:t>
            </a:r>
            <a:endParaRPr lang="hr-HR" sz="4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1267" y="840766"/>
            <a:ext cx="2742933" cy="5128234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5"/>
          <a:stretch/>
        </p:blipFill>
        <p:spPr>
          <a:xfrm>
            <a:off x="2541980" y="809064"/>
            <a:ext cx="2792020" cy="5159936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921134" y="6070600"/>
            <a:ext cx="6184898" cy="5443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500" kern="1200" spc="300" dirty="0">
                <a:ln w="2222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anose="0208090304030B0204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dio koda za prikaz vrijednosti temperature i vlažnosti na </a:t>
            </a:r>
            <a:r>
              <a:rPr lang="hr-H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micro:bitu</a:t>
            </a:r>
            <a:endParaRPr lang="hr-HR" sz="1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6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Uo</a:t>
            </a:r>
            <a:r>
              <a:rPr lang="hr-HR" b="1" dirty="0" smtClean="0"/>
              <a:t>č</a:t>
            </a:r>
            <a:r>
              <a:rPr lang="hr-HR" dirty="0" smtClean="0"/>
              <a:t>ili smo: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589212" y="2133600"/>
            <a:ext cx="8677502" cy="3777622"/>
          </a:xfrm>
        </p:spPr>
        <p:txBody>
          <a:bodyPr>
            <a:normAutofit/>
          </a:bodyPr>
          <a:lstStyle/>
          <a:p>
            <a:r>
              <a:rPr lang="hr-HR" dirty="0"/>
              <a:t>Mjerenje vlažnosti </a:t>
            </a:r>
            <a:r>
              <a:rPr lang="hr-HR" dirty="0" smtClean="0"/>
              <a:t>ovisi </a:t>
            </a:r>
            <a:r>
              <a:rPr lang="hr-HR" dirty="0"/>
              <a:t>o mnogo </a:t>
            </a:r>
            <a:r>
              <a:rPr lang="hr-HR" dirty="0" smtClean="0"/>
              <a:t>čimbenika</a:t>
            </a:r>
          </a:p>
          <a:p>
            <a:r>
              <a:rPr lang="hr-HR" dirty="0" smtClean="0"/>
              <a:t>Primijetili </a:t>
            </a:r>
            <a:r>
              <a:rPr lang="hr-HR" dirty="0"/>
              <a:t>smo </a:t>
            </a:r>
            <a:r>
              <a:rPr lang="hr-HR" dirty="0" smtClean="0"/>
              <a:t>da </a:t>
            </a:r>
            <a:r>
              <a:rPr lang="hr-HR" dirty="0"/>
              <a:t>se očitanja razlikuju u zemlji </a:t>
            </a:r>
            <a:r>
              <a:rPr lang="hr-HR" dirty="0" smtClean="0"/>
              <a:t>(suhoj</a:t>
            </a:r>
            <a:r>
              <a:rPr lang="hr-HR" dirty="0"/>
              <a:t>, </a:t>
            </a:r>
            <a:r>
              <a:rPr lang="hr-HR" dirty="0" smtClean="0"/>
              <a:t>mokroj) </a:t>
            </a:r>
            <a:r>
              <a:rPr lang="hr-HR" dirty="0"/>
              <a:t>za razliku od vode </a:t>
            </a:r>
          </a:p>
          <a:p>
            <a:r>
              <a:rPr lang="hr-HR" dirty="0" smtClean="0"/>
              <a:t>Razlike </a:t>
            </a:r>
            <a:r>
              <a:rPr lang="hr-HR" dirty="0"/>
              <a:t>u očitanjima vlažnosti primijećene su </a:t>
            </a:r>
            <a:r>
              <a:rPr lang="hr-HR" dirty="0" smtClean="0"/>
              <a:t>i u </a:t>
            </a:r>
            <a:r>
              <a:rPr lang="hr-HR" dirty="0"/>
              <a:t>dvije vrste </a:t>
            </a:r>
            <a:r>
              <a:rPr lang="hr-HR" dirty="0" smtClean="0"/>
              <a:t>zemlje</a:t>
            </a:r>
            <a:endParaRPr lang="hr-HR" dirty="0"/>
          </a:p>
          <a:p>
            <a:r>
              <a:rPr lang="hr-HR" dirty="0"/>
              <a:t>Pokazalo se da je različita vodljivost u svakoj od ispitanih </a:t>
            </a:r>
            <a:r>
              <a:rPr lang="hr-HR" dirty="0" smtClean="0"/>
              <a:t>situacija, </a:t>
            </a:r>
            <a:r>
              <a:rPr lang="hr-HR" dirty="0"/>
              <a:t>pa su i vrijednosti vlažnosti dosta odudarale 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46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Uo</a:t>
            </a:r>
            <a:r>
              <a:rPr lang="hr-HR" b="1" dirty="0" smtClean="0"/>
              <a:t>č</a:t>
            </a:r>
            <a:r>
              <a:rPr lang="hr-HR" dirty="0" smtClean="0"/>
              <a:t>ili smo: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Primijetili smo i razlike u očitanjima na </a:t>
            </a:r>
            <a:r>
              <a:rPr lang="hr-HR" dirty="0" err="1" smtClean="0"/>
              <a:t>micro:bitu</a:t>
            </a:r>
            <a:r>
              <a:rPr lang="hr-HR" dirty="0" smtClean="0"/>
              <a:t> </a:t>
            </a:r>
            <a:r>
              <a:rPr lang="hr-HR" dirty="0"/>
              <a:t>kada smo deblje žice zamijenili tanjima</a:t>
            </a:r>
          </a:p>
          <a:p>
            <a:r>
              <a:rPr lang="hr-HR" dirty="0" smtClean="0"/>
              <a:t>Različiti </a:t>
            </a:r>
            <a:r>
              <a:rPr lang="hr-HR" dirty="0"/>
              <a:t>materijali imaju različitu vodljivost i različita svojstva koja mogu utjecati na točnost mjerenja i same rezultate pokusa </a:t>
            </a:r>
          </a:p>
          <a:p>
            <a:r>
              <a:rPr lang="hr-HR" dirty="0" smtClean="0"/>
              <a:t>Poigrali smo se i </a:t>
            </a:r>
            <a:r>
              <a:rPr lang="hr-HR" dirty="0" err="1" smtClean="0"/>
              <a:t>isprogramirali</a:t>
            </a:r>
            <a:r>
              <a:rPr lang="hr-HR" dirty="0" smtClean="0"/>
              <a:t> drugi </a:t>
            </a:r>
            <a:r>
              <a:rPr lang="hr-HR" dirty="0" err="1" smtClean="0"/>
              <a:t>micro:bit</a:t>
            </a:r>
            <a:r>
              <a:rPr lang="hr-HR" dirty="0" smtClean="0"/>
              <a:t> koji očitava </a:t>
            </a:r>
            <a:r>
              <a:rPr lang="hr-HR" dirty="0"/>
              <a:t>temperaturu </a:t>
            </a:r>
            <a:r>
              <a:rPr lang="hr-HR" dirty="0" smtClean="0"/>
              <a:t>(tipka A) </a:t>
            </a:r>
            <a:r>
              <a:rPr lang="hr-HR" dirty="0"/>
              <a:t>i razinu svjetlosti </a:t>
            </a:r>
            <a:r>
              <a:rPr lang="hr-HR" dirty="0" smtClean="0"/>
              <a:t>(tipka B) </a:t>
            </a:r>
            <a:r>
              <a:rPr lang="hr-HR" dirty="0"/>
              <a:t>u vrijednostima 0 </a:t>
            </a:r>
            <a:r>
              <a:rPr lang="hr-HR" dirty="0" smtClean="0"/>
              <a:t>(tamne) </a:t>
            </a:r>
            <a:r>
              <a:rPr lang="hr-HR" dirty="0"/>
              <a:t>do 255 </a:t>
            </a:r>
            <a:r>
              <a:rPr lang="hr-HR" dirty="0" smtClean="0"/>
              <a:t>(svijetle) </a:t>
            </a:r>
            <a:endParaRPr lang="hr-HR" dirty="0"/>
          </a:p>
          <a:p>
            <a:r>
              <a:rPr lang="hr-HR" dirty="0" smtClean="0"/>
              <a:t>Provjerili smo kakvi su uvjeti za rast naše biljke, </a:t>
            </a:r>
            <a:r>
              <a:rPr lang="hr-HR" dirty="0" err="1"/>
              <a:t>tj</a:t>
            </a:r>
            <a:r>
              <a:rPr lang="hr-HR" dirty="0"/>
              <a:t> . je li u </a:t>
            </a:r>
            <a:r>
              <a:rPr lang="hr-HR" dirty="0" smtClean="0"/>
              <a:t>dovoljno svjetlom prostoru </a:t>
            </a:r>
            <a:r>
              <a:rPr lang="hr-HR" dirty="0"/>
              <a:t>ili </a:t>
            </a:r>
            <a:r>
              <a:rPr lang="hr-HR" dirty="0" err="1" smtClean="0"/>
              <a:t>pretamnom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58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211924" y="624110"/>
            <a:ext cx="8911687" cy="928878"/>
          </a:xfrm>
        </p:spPr>
        <p:txBody>
          <a:bodyPr/>
          <a:lstStyle/>
          <a:p>
            <a:r>
              <a:rPr lang="hr-HR" sz="4000" dirty="0" smtClean="0"/>
              <a:t>Pronalazak sjemenki (</a:t>
            </a:r>
            <a:r>
              <a:rPr lang="hr-HR" sz="4000" b="1" dirty="0" smtClean="0"/>
              <a:t>ž</a:t>
            </a:r>
            <a:r>
              <a:rPr lang="hr-HR" sz="4000" dirty="0" smtClean="0"/>
              <a:t>ira)</a:t>
            </a:r>
            <a:endParaRPr lang="hr-HR" sz="40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6258" y="3102668"/>
            <a:ext cx="3888000" cy="2916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2" name="Rezervirano mjesto sadržaja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08" y="2616668"/>
            <a:ext cx="2913407" cy="3888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58" y="2616668"/>
            <a:ext cx="2165950" cy="2880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3328" y="5021036"/>
            <a:ext cx="2196000" cy="1501523"/>
          </a:xfrm>
          <a:prstGeom prst="rect">
            <a:avLst/>
          </a:prstGeom>
        </p:spPr>
      </p:pic>
      <p:sp>
        <p:nvSpPr>
          <p:cNvPr id="8" name="Rezervirano mjesto teksta 4"/>
          <p:cNvSpPr>
            <a:spLocks noGrp="1"/>
          </p:cNvSpPr>
          <p:nvPr>
            <p:ph type="body" idx="1"/>
          </p:nvPr>
        </p:nvSpPr>
        <p:spPr>
          <a:xfrm>
            <a:off x="2492258" y="1552989"/>
            <a:ext cx="7995358" cy="1080252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hr-HR" sz="2000" dirty="0" smtClean="0"/>
              <a:t>Lokacija: </a:t>
            </a:r>
            <a:r>
              <a:rPr lang="hr-HR" sz="2000" dirty="0" err="1" smtClean="0"/>
              <a:t>Kožlak</a:t>
            </a:r>
            <a:r>
              <a:rPr lang="hr-HR" sz="2000" dirty="0" smtClean="0"/>
              <a:t>, Samobor</a:t>
            </a:r>
          </a:p>
          <a:p>
            <a:pPr algn="just">
              <a:spcBef>
                <a:spcPts val="600"/>
              </a:spcBef>
            </a:pPr>
            <a:r>
              <a:rPr lang="hr-HR" sz="2000" dirty="0" smtClean="0"/>
              <a:t>Smješten je u </a:t>
            </a:r>
            <a:r>
              <a:rPr lang="hr-HR" sz="2000" dirty="0"/>
              <a:t>katastarskoj općini </a:t>
            </a:r>
            <a:r>
              <a:rPr lang="hr-HR" sz="2000" dirty="0" err="1"/>
              <a:t>Podvrh</a:t>
            </a:r>
            <a:r>
              <a:rPr lang="hr-HR" sz="2000" dirty="0"/>
              <a:t>, udaljen </a:t>
            </a:r>
            <a:r>
              <a:rPr lang="hr-HR" sz="2000" dirty="0" smtClean="0"/>
              <a:t>20 </a:t>
            </a:r>
            <a:r>
              <a:rPr lang="hr-HR" sz="2000" dirty="0"/>
              <a:t>minuta laganog hoda od </a:t>
            </a:r>
            <a:r>
              <a:rPr lang="hr-HR" sz="2000" dirty="0" err="1"/>
              <a:t>Podvrha</a:t>
            </a:r>
            <a:r>
              <a:rPr lang="hr-HR" sz="2000" dirty="0"/>
              <a:t> ili 25 minuta od </a:t>
            </a:r>
            <a:r>
              <a:rPr lang="hr-HR" sz="2000" dirty="0" smtClean="0"/>
              <a:t>Bregane</a:t>
            </a:r>
            <a:r>
              <a:rPr lang="hr-H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50871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PODJELA ZADATAKA (2. dio):</a:t>
            </a:r>
            <a:endParaRPr lang="hr-HR" b="1" dirty="0"/>
          </a:p>
          <a:p>
            <a:pPr lvl="1"/>
            <a:r>
              <a:rPr lang="hr-HR" b="1" i="1" dirty="0" smtClean="0"/>
              <a:t>Evidencija </a:t>
            </a:r>
            <a:r>
              <a:rPr lang="hr-HR" b="1" i="1" dirty="0"/>
              <a:t>i </a:t>
            </a:r>
            <a:r>
              <a:rPr lang="hr-HR" b="1" i="1" dirty="0" smtClean="0"/>
              <a:t>kontrola </a:t>
            </a:r>
            <a:r>
              <a:rPr lang="hr-HR" b="1" i="1" dirty="0"/>
              <a:t>zalijevanja biljaka</a:t>
            </a:r>
            <a:r>
              <a:rPr lang="hr-HR" b="1" dirty="0"/>
              <a:t> </a:t>
            </a:r>
            <a:r>
              <a:rPr lang="hr-HR" dirty="0"/>
              <a:t>u teglicama </a:t>
            </a:r>
            <a:r>
              <a:rPr lang="hr-HR" dirty="0" smtClean="0"/>
              <a:t>– određivanje </a:t>
            </a:r>
            <a:r>
              <a:rPr lang="hr-HR" dirty="0"/>
              <a:t>rasporeda učenika </a:t>
            </a:r>
            <a:r>
              <a:rPr lang="hr-HR" dirty="0" smtClean="0"/>
              <a:t>za– učiteljica razredne nastave i učenici 4. razreda</a:t>
            </a:r>
          </a:p>
          <a:p>
            <a:pPr lvl="1"/>
            <a:r>
              <a:rPr lang="hr-HR" b="1" i="1" dirty="0" smtClean="0"/>
              <a:t>Faze razvoja biljke </a:t>
            </a:r>
            <a:r>
              <a:rPr lang="hr-HR" dirty="0" smtClean="0"/>
              <a:t>– učiteljica prirode i učenici 6. razreda</a:t>
            </a:r>
          </a:p>
          <a:p>
            <a:pPr lvl="1"/>
            <a:r>
              <a:rPr lang="hr-HR" b="1" i="1" dirty="0" smtClean="0"/>
              <a:t>Grafička analiza podataka </a:t>
            </a:r>
            <a:r>
              <a:rPr lang="hr-HR" dirty="0" smtClean="0"/>
              <a:t>– učitelj matematike i učenici 7. razreda</a:t>
            </a:r>
          </a:p>
          <a:p>
            <a:pPr lvl="1"/>
            <a:r>
              <a:rPr lang="hr-HR" b="1" i="1" dirty="0" smtClean="0"/>
              <a:t>Izrada prezentacije </a:t>
            </a:r>
            <a:r>
              <a:rPr lang="hr-HR" dirty="0" smtClean="0"/>
              <a:t>- </a:t>
            </a:r>
            <a:r>
              <a:rPr lang="hr-HR" dirty="0"/>
              <a:t>učiteljica informatike s učenicima 6</a:t>
            </a:r>
            <a:r>
              <a:rPr lang="hr-HR" dirty="0" smtClean="0"/>
              <a:t>. </a:t>
            </a:r>
            <a:r>
              <a:rPr lang="hr-HR" dirty="0"/>
              <a:t>razreda </a:t>
            </a:r>
            <a:endParaRPr lang="hr-HR" dirty="0" smtClean="0"/>
          </a:p>
          <a:p>
            <a:pPr lvl="1"/>
            <a:r>
              <a:rPr lang="hr-HR" b="1" i="1" dirty="0" smtClean="0"/>
              <a:t>Likovni radovi </a:t>
            </a:r>
            <a:r>
              <a:rPr lang="hr-HR" dirty="0" smtClean="0"/>
              <a:t>– učiteljica razredne nastave s učenicima 1. do 4. razreda likovno-aranžerske grupe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71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129995" cy="227511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Sadnja </a:t>
            </a:r>
            <a:r>
              <a:rPr lang="hr-HR" dirty="0"/>
              <a:t>sjemenki u teglice i postavljanje u učionicu kemije (jer nema prevelikih temperaturnih oscilacija) – </a:t>
            </a:r>
            <a:r>
              <a:rPr lang="hr-HR" dirty="0" smtClean="0"/>
              <a:t>4.razred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61" y="3451366"/>
            <a:ext cx="4313238" cy="3234928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23" y="889907"/>
            <a:ext cx="4315576" cy="3236682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3" y="4265382"/>
            <a:ext cx="3227883" cy="2420912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05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Postavljanje </a:t>
            </a:r>
            <a:r>
              <a:rPr lang="hr-HR" dirty="0"/>
              <a:t>seta s </a:t>
            </a:r>
            <a:r>
              <a:rPr lang="hr-HR" dirty="0" err="1" smtClean="0"/>
              <a:t>micro:bit-om</a:t>
            </a:r>
            <a:r>
              <a:rPr lang="hr-HR" dirty="0" smtClean="0"/>
              <a:t> </a:t>
            </a:r>
            <a:r>
              <a:rPr lang="hr-HR" dirty="0"/>
              <a:t>za zalijevanje na jednu </a:t>
            </a:r>
            <a:r>
              <a:rPr lang="hr-HR" dirty="0" smtClean="0"/>
              <a:t>teglicu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86" y="2068513"/>
            <a:ext cx="2833687" cy="377825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6486" y="4038283"/>
            <a:ext cx="3875314" cy="180848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217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4313864" cy="3891643"/>
          </a:xfrm>
        </p:spPr>
        <p:txBody>
          <a:bodyPr>
            <a:normAutofit lnSpcReduction="10000"/>
          </a:bodyPr>
          <a:lstStyle/>
          <a:p>
            <a:pPr marL="285750" lvl="1"/>
            <a:r>
              <a:rPr lang="hr-HR" sz="2400" dirty="0"/>
              <a:t>Praćenje rasta i razvoja biljke i </a:t>
            </a:r>
            <a:r>
              <a:rPr lang="hr-HR" sz="2400" dirty="0" smtClean="0"/>
              <a:t>dokumentiranje:</a:t>
            </a:r>
          </a:p>
          <a:p>
            <a:pPr marL="628650" lvl="2"/>
            <a:r>
              <a:rPr lang="hr-HR" dirty="0" smtClean="0"/>
              <a:t>4</a:t>
            </a:r>
            <a:r>
              <a:rPr lang="hr-HR" dirty="0"/>
              <a:t>. razredi </a:t>
            </a:r>
            <a:r>
              <a:rPr lang="hr-HR" dirty="0" smtClean="0"/>
              <a:t>– fotografiraju i uočavaju </a:t>
            </a:r>
            <a:r>
              <a:rPr lang="hr-HR" dirty="0"/>
              <a:t>promjene </a:t>
            </a:r>
            <a:endParaRPr lang="hr-HR" dirty="0" smtClean="0"/>
          </a:p>
          <a:p>
            <a:pPr marL="628650" lvl="2"/>
            <a:r>
              <a:rPr lang="hr-HR" dirty="0"/>
              <a:t>zalijevanje biljaka – prati 6. </a:t>
            </a:r>
            <a:r>
              <a:rPr lang="hr-HR" dirty="0" smtClean="0"/>
              <a:t>razred</a:t>
            </a:r>
          </a:p>
          <a:p>
            <a:pPr marL="628650" lvl="2"/>
            <a:r>
              <a:rPr lang="hr-HR" dirty="0"/>
              <a:t>učenici 4. i 6. razreda zapisuju promjene u rastu i razvoju </a:t>
            </a:r>
            <a:r>
              <a:rPr lang="hr-HR" dirty="0" smtClean="0"/>
              <a:t>biljke,  upisuju numeričke </a:t>
            </a:r>
            <a:r>
              <a:rPr lang="hr-HR" dirty="0"/>
              <a:t>podatke u </a:t>
            </a:r>
            <a:r>
              <a:rPr lang="hr-HR" dirty="0" smtClean="0"/>
              <a:t>tablicu</a:t>
            </a:r>
            <a:r>
              <a:rPr lang="hr-HR" dirty="0"/>
              <a:t> </a:t>
            </a:r>
            <a:r>
              <a:rPr lang="hr-HR" dirty="0" smtClean="0"/>
              <a:t>– praćenje brzine rasta 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882" y="2133599"/>
            <a:ext cx="3781425" cy="2962531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64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41160" y="624110"/>
            <a:ext cx="8763451" cy="1280890"/>
          </a:xfrm>
        </p:spPr>
        <p:txBody>
          <a:bodyPr/>
          <a:lstStyle/>
          <a:p>
            <a:r>
              <a:rPr lang="hr-HR" dirty="0" smtClean="0"/>
              <a:t>Mini predavanja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2133600"/>
            <a:ext cx="2833687" cy="377825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60" y="2133600"/>
            <a:ext cx="2833687" cy="377825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160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Pra</a:t>
            </a:r>
            <a:r>
              <a:rPr lang="hr-HR" sz="3600" b="1" dirty="0"/>
              <a:t>ć</a:t>
            </a:r>
            <a:r>
              <a:rPr lang="hr-HR" sz="3600" dirty="0"/>
              <a:t>enje rasta i razvoja biljke 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2764547" y="1969475"/>
            <a:ext cx="3992732" cy="576262"/>
          </a:xfrm>
        </p:spPr>
        <p:txBody>
          <a:bodyPr/>
          <a:lstStyle/>
          <a:p>
            <a:r>
              <a:rPr lang="hr-HR" dirty="0" smtClean="0"/>
              <a:t>Zalijevanje bez </a:t>
            </a:r>
            <a:r>
              <a:rPr lang="hr-HR" dirty="0" err="1" smtClean="0"/>
              <a:t>micro:bita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97150"/>
            <a:ext cx="4320000" cy="3240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Zalijevanje s </a:t>
            </a:r>
            <a:r>
              <a:rPr lang="hr-HR" dirty="0" err="1" smtClean="0"/>
              <a:t>micro:bitom</a:t>
            </a:r>
            <a:endParaRPr lang="hr-HR" dirty="0"/>
          </a:p>
        </p:txBody>
      </p:sp>
      <p:pic>
        <p:nvPicPr>
          <p:cNvPr id="15" name="Rezervirano mjesto sadržaja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24" y="2597150"/>
            <a:ext cx="2430000" cy="3240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6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projektu</a:t>
            </a: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Uzgoj sadnica hrasta kitnjaka iz sjemenke (žira) </a:t>
            </a:r>
            <a:endParaRPr lang="hr-HR" dirty="0" smtClean="0"/>
          </a:p>
          <a:p>
            <a:pPr lvl="1"/>
            <a:r>
              <a:rPr lang="hr-HR" dirty="0" smtClean="0"/>
              <a:t>tradicionalno </a:t>
            </a:r>
            <a:r>
              <a:rPr lang="hr-HR" dirty="0"/>
              <a:t>zalijevanje </a:t>
            </a:r>
            <a:endParaRPr lang="hr-HR" dirty="0" smtClean="0"/>
          </a:p>
          <a:p>
            <a:pPr lvl="1"/>
            <a:r>
              <a:rPr lang="hr-HR" dirty="0" smtClean="0"/>
              <a:t>kontroliranje </a:t>
            </a:r>
            <a:r>
              <a:rPr lang="hr-HR" dirty="0"/>
              <a:t>vlažnosti pomoću </a:t>
            </a:r>
            <a:r>
              <a:rPr lang="hr-HR" dirty="0" err="1" smtClean="0"/>
              <a:t>micro:bita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8659" y="3789684"/>
            <a:ext cx="3832965" cy="2121538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576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Pra</a:t>
            </a:r>
            <a:r>
              <a:rPr lang="hr-HR" sz="3600" b="1" dirty="0"/>
              <a:t>ć</a:t>
            </a:r>
            <a:r>
              <a:rPr lang="hr-HR" sz="3600" dirty="0"/>
              <a:t>enje rasta i razvoja biljke 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0"/>
            <a:ext cx="4368001" cy="3276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6" name="Rezervirano mjesto sadržaja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14" y="2405260"/>
            <a:ext cx="2430000" cy="3240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67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Pra</a:t>
            </a:r>
            <a:r>
              <a:rPr lang="hr-HR" sz="3600" b="1" dirty="0"/>
              <a:t>ć</a:t>
            </a:r>
            <a:r>
              <a:rPr lang="hr-HR" sz="3600" dirty="0"/>
              <a:t>enje rasta i razvoja biljke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8" y="2397324"/>
            <a:ext cx="2430000" cy="3240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83" y="2397324"/>
            <a:ext cx="4320001" cy="3240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01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Pra</a:t>
            </a:r>
            <a:r>
              <a:rPr lang="hr-HR" sz="3600" b="1" dirty="0"/>
              <a:t>ć</a:t>
            </a:r>
            <a:r>
              <a:rPr lang="hr-HR" sz="3600" dirty="0"/>
              <a:t>enje rasta i razvoja biljke 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61" y="2397324"/>
            <a:ext cx="4320001" cy="3240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02" y="2397324"/>
            <a:ext cx="2430000" cy="3240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787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</a:t>
            </a:r>
            <a:r>
              <a:rPr lang="hr-HR" dirty="0" smtClean="0"/>
              <a:t>. 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89212" y="2133598"/>
            <a:ext cx="4344988" cy="3981451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Analiza </a:t>
            </a:r>
            <a:r>
              <a:rPr lang="hr-HR" dirty="0"/>
              <a:t>prikupljenih podataka (4., 6. i 7. razred)</a:t>
            </a:r>
          </a:p>
          <a:p>
            <a:r>
              <a:rPr lang="hr-HR" dirty="0" smtClean="0"/>
              <a:t>Usporedba </a:t>
            </a:r>
            <a:r>
              <a:rPr lang="hr-HR" dirty="0"/>
              <a:t>podataka kod biljaka kontroliranih </a:t>
            </a:r>
            <a:r>
              <a:rPr lang="hr-HR" dirty="0" err="1" smtClean="0"/>
              <a:t>micro:bitom</a:t>
            </a:r>
            <a:r>
              <a:rPr lang="hr-HR" dirty="0" smtClean="0"/>
              <a:t> </a:t>
            </a:r>
            <a:r>
              <a:rPr lang="hr-HR" dirty="0"/>
              <a:t>s ostalim posađenim </a:t>
            </a:r>
            <a:r>
              <a:rPr lang="hr-HR" dirty="0" smtClean="0"/>
              <a:t>biljkama </a:t>
            </a:r>
          </a:p>
          <a:p>
            <a:r>
              <a:rPr lang="hr-HR" dirty="0" smtClean="0"/>
              <a:t>Učenici </a:t>
            </a:r>
            <a:r>
              <a:rPr lang="hr-HR" dirty="0"/>
              <a:t>6</a:t>
            </a:r>
            <a:r>
              <a:rPr lang="hr-HR" dirty="0" smtClean="0"/>
              <a:t>. </a:t>
            </a:r>
            <a:r>
              <a:rPr lang="hr-HR" dirty="0"/>
              <a:t>razreda </a:t>
            </a:r>
            <a:r>
              <a:rPr lang="hr-HR" dirty="0" smtClean="0"/>
              <a:t>podatke </a:t>
            </a:r>
            <a:r>
              <a:rPr lang="hr-HR" dirty="0"/>
              <a:t>rasta </a:t>
            </a:r>
            <a:r>
              <a:rPr lang="hr-HR" dirty="0" smtClean="0"/>
              <a:t>uspoređuju </a:t>
            </a:r>
            <a:r>
              <a:rPr lang="hr-HR" dirty="0"/>
              <a:t>grafički (u </a:t>
            </a:r>
            <a:r>
              <a:rPr lang="hr-HR" dirty="0" smtClean="0"/>
              <a:t>PowerPoint-u)</a:t>
            </a:r>
            <a:endParaRPr lang="hr-HR" dirty="0"/>
          </a:p>
          <a:p>
            <a:r>
              <a:rPr lang="hr-HR" dirty="0" smtClean="0"/>
              <a:t>Učenici </a:t>
            </a:r>
            <a:r>
              <a:rPr lang="hr-HR" dirty="0"/>
              <a:t>6. razreda </a:t>
            </a:r>
            <a:r>
              <a:rPr lang="hr-HR" dirty="0" smtClean="0"/>
              <a:t>izrada prezentacije </a:t>
            </a:r>
            <a:r>
              <a:rPr lang="hr-HR" dirty="0"/>
              <a:t>o samom </a:t>
            </a:r>
            <a:r>
              <a:rPr lang="hr-HR" dirty="0" smtClean="0"/>
              <a:t>projektu uz pomoć učiteljice informatike</a:t>
            </a:r>
          </a:p>
          <a:p>
            <a:r>
              <a:rPr lang="hr-HR" dirty="0" smtClean="0"/>
              <a:t>Izrada </a:t>
            </a:r>
            <a:r>
              <a:rPr lang="hr-HR" dirty="0" err="1" smtClean="0"/>
              <a:t>infografike</a:t>
            </a:r>
            <a:endParaRPr lang="hr-HR" dirty="0" smtClean="0"/>
          </a:p>
          <a:p>
            <a:r>
              <a:rPr lang="hr-HR" dirty="0" smtClean="0"/>
              <a:t>Izrada plakata – učenici nižih razreda – likovna grupa</a:t>
            </a:r>
            <a:endParaRPr lang="hr-HR" dirty="0"/>
          </a:p>
          <a:p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21222">
            <a:off x="7257390" y="2628898"/>
            <a:ext cx="3796023" cy="224926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29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0169" y="471710"/>
            <a:ext cx="8911687" cy="1280890"/>
          </a:xfrm>
        </p:spPr>
        <p:txBody>
          <a:bodyPr/>
          <a:lstStyle/>
          <a:p>
            <a:r>
              <a:rPr lang="hr-HR" sz="4200" dirty="0" smtClean="0"/>
              <a:t>Analiza brzine rasta biljke</a:t>
            </a:r>
            <a:endParaRPr lang="hr-HR" sz="4200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797448"/>
              </p:ext>
            </p:extLst>
          </p:nvPr>
        </p:nvGraphicFramePr>
        <p:xfrm>
          <a:off x="1756456" y="1752601"/>
          <a:ext cx="8915400" cy="48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29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5831" y="462185"/>
            <a:ext cx="8928781" cy="1280890"/>
          </a:xfrm>
        </p:spPr>
        <p:txBody>
          <a:bodyPr/>
          <a:lstStyle/>
          <a:p>
            <a:r>
              <a:rPr lang="hr-HR" sz="4200" dirty="0" smtClean="0"/>
              <a:t>Analiza brzine rasta biljke</a:t>
            </a:r>
            <a:endParaRPr lang="hr-HR" sz="4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Pošto su sjemenke prije sadnje pustile klice, iz grafikona vidimo da nije trebalo dugo vremena da prokliju i da počnemo pratiti faze razvoja biljke.</a:t>
            </a:r>
          </a:p>
          <a:p>
            <a:r>
              <a:rPr lang="hr-HR" dirty="0" smtClean="0"/>
              <a:t>Naša sjemenka, zalijevana pomoću sustava za navodnjavanje i kontrolirana </a:t>
            </a:r>
            <a:r>
              <a:rPr lang="hr-HR" dirty="0" err="1" smtClean="0"/>
              <a:t>micro:bitom</a:t>
            </a:r>
            <a:r>
              <a:rPr lang="hr-HR" dirty="0" smtClean="0"/>
              <a:t>, kasnije je proklijala, ali je brzo sustigla ostale biljke koje smo ručno zalijevali</a:t>
            </a:r>
          </a:p>
          <a:p>
            <a:r>
              <a:rPr lang="hr-HR" dirty="0" smtClean="0"/>
              <a:t>Prilikom mjerenja visine biljke uočili smo da je bilo nekih odstupanja jer su mjerenja radili različiti učenici.</a:t>
            </a:r>
          </a:p>
          <a:p>
            <a:r>
              <a:rPr lang="hr-HR" dirty="0" smtClean="0"/>
              <a:t>Morali smo i malo prokopati zemlju jer je bila jako </a:t>
            </a:r>
            <a:r>
              <a:rPr lang="hr-HR" dirty="0" err="1" smtClean="0"/>
              <a:t>sabita</a:t>
            </a:r>
            <a:r>
              <a:rPr lang="hr-HR" dirty="0" smtClean="0"/>
              <a:t>.</a:t>
            </a:r>
          </a:p>
          <a:p>
            <a:r>
              <a:rPr lang="hr-HR" dirty="0" smtClean="0"/>
              <a:t>Promatrajući, primijetili smo da hrast kitnjak vrlo brzo raste.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44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Likovni radovi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3992820" cy="4365171"/>
          </a:xfrm>
        </p:spPr>
        <p:txBody>
          <a:bodyPr>
            <a:normAutofit/>
          </a:bodyPr>
          <a:lstStyle/>
          <a:p>
            <a:r>
              <a:rPr lang="hr-HR" dirty="0" smtClean="0"/>
              <a:t>Učenici nižih razreda na likovno-aranžerskoj grupi radili su </a:t>
            </a:r>
          </a:p>
          <a:p>
            <a:pPr lvl="1"/>
            <a:r>
              <a:rPr lang="hr-HR" dirty="0" smtClean="0"/>
              <a:t>edukativan </a:t>
            </a:r>
            <a:r>
              <a:rPr lang="hr-HR" dirty="0"/>
              <a:t>plakat o </a:t>
            </a:r>
            <a:r>
              <a:rPr lang="hr-HR" dirty="0" smtClean="0"/>
              <a:t>rastu biljke</a:t>
            </a:r>
          </a:p>
          <a:p>
            <a:pPr lvl="1"/>
            <a:r>
              <a:rPr lang="hr-HR" dirty="0" smtClean="0"/>
              <a:t>likovne radove</a:t>
            </a:r>
          </a:p>
          <a:p>
            <a:pPr lvl="1"/>
            <a:r>
              <a:rPr lang="hr-HR" dirty="0" smtClean="0"/>
              <a:t>ukrašavali teglice za biljke</a:t>
            </a:r>
          </a:p>
          <a:p>
            <a:pPr lvl="1"/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551" y="2133599"/>
            <a:ext cx="4399006" cy="3610416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857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Likovni radovi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54" y="2133600"/>
            <a:ext cx="3274218" cy="4365625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1993488"/>
            <a:ext cx="2880000" cy="2160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4382088"/>
            <a:ext cx="2880000" cy="21600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863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</a:t>
            </a:r>
            <a:r>
              <a:rPr lang="hr-HR" b="1" dirty="0" smtClean="0"/>
              <a:t>ć</a:t>
            </a:r>
            <a:r>
              <a:rPr lang="hr-HR" dirty="0" smtClean="0"/>
              <a:t>i plan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4660674" cy="4365171"/>
          </a:xfrm>
        </p:spPr>
        <p:txBody>
          <a:bodyPr>
            <a:normAutofit/>
          </a:bodyPr>
          <a:lstStyle/>
          <a:p>
            <a:r>
              <a:rPr lang="hr-HR" dirty="0" smtClean="0"/>
              <a:t>Na kraju projekta, učenici 4. razreda preuzimaju brigu o </a:t>
            </a:r>
            <a:r>
              <a:rPr lang="hr-HR" dirty="0"/>
              <a:t>biljkama kod kuće zbog </a:t>
            </a:r>
            <a:r>
              <a:rPr lang="hr-HR" dirty="0" smtClean="0"/>
              <a:t>praznika</a:t>
            </a:r>
          </a:p>
          <a:p>
            <a:r>
              <a:rPr lang="hr-HR" dirty="0" smtClean="0"/>
              <a:t>Posaditi </a:t>
            </a:r>
            <a:r>
              <a:rPr lang="hr-HR" dirty="0"/>
              <a:t>će hrast kitnjak ispred škole u prostoru za učionicu na otvorenom za buduće generacije školaraca </a:t>
            </a:r>
            <a:r>
              <a:rPr lang="hr-HR" dirty="0" smtClean="0"/>
              <a:t>čim biljka dostigne određenu visinu, ojača i budu pogodni klimatski uvjeti za sadnju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1142" y="2133600"/>
            <a:ext cx="3167743" cy="3234928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36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Hrast kitnjak</a:t>
            </a: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Informacije o biljci</a:t>
            </a:r>
            <a:endParaRPr lang="hr-HR" dirty="0"/>
          </a:p>
        </p:txBody>
      </p:sp>
      <p:pic>
        <p:nvPicPr>
          <p:cNvPr id="7" name="Slika 6" descr="Ilustracija dijelova hrasta kitnja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89" y="477157"/>
            <a:ext cx="1897380" cy="2425700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199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Sudionici projekta</a:t>
            </a: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učenici 4. </a:t>
            </a:r>
            <a:r>
              <a:rPr lang="hr-HR" dirty="0"/>
              <a:t>i </a:t>
            </a:r>
            <a:r>
              <a:rPr lang="hr-HR" dirty="0" smtClean="0"/>
              <a:t>6. razreda, likovno-aranžerska  grupa (1. do 4. razred)</a:t>
            </a:r>
          </a:p>
          <a:p>
            <a:r>
              <a:rPr lang="hr-HR" dirty="0" smtClean="0"/>
              <a:t>učiteljice </a:t>
            </a:r>
            <a:r>
              <a:rPr lang="hr-HR" dirty="0"/>
              <a:t>i </a:t>
            </a:r>
            <a:r>
              <a:rPr lang="hr-HR" dirty="0" smtClean="0"/>
              <a:t>učitelji OŠ Milana Langa u Bregani: </a:t>
            </a:r>
          </a:p>
          <a:p>
            <a:pPr lvl="1"/>
            <a:r>
              <a:rPr lang="hr-HR" dirty="0" smtClean="0"/>
              <a:t>Valentina </a:t>
            </a:r>
            <a:r>
              <a:rPr lang="hr-HR" dirty="0" err="1"/>
              <a:t>Martinček</a:t>
            </a:r>
            <a:r>
              <a:rPr lang="hr-HR" dirty="0"/>
              <a:t> (priroda, biologija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Aleksandra </a:t>
            </a:r>
            <a:r>
              <a:rPr lang="hr-HR" dirty="0" err="1"/>
              <a:t>Gudlin</a:t>
            </a:r>
            <a:r>
              <a:rPr lang="hr-HR" dirty="0"/>
              <a:t> </a:t>
            </a:r>
            <a:r>
              <a:rPr lang="hr-HR" dirty="0" err="1"/>
              <a:t>Mićić</a:t>
            </a:r>
            <a:r>
              <a:rPr lang="hr-HR" dirty="0"/>
              <a:t> (razredna nastava</a:t>
            </a:r>
            <a:r>
              <a:rPr lang="hr-HR" dirty="0" smtClean="0"/>
              <a:t>) </a:t>
            </a:r>
          </a:p>
          <a:p>
            <a:pPr lvl="1"/>
            <a:r>
              <a:rPr lang="hr-HR" dirty="0" smtClean="0"/>
              <a:t>Arijana </a:t>
            </a:r>
            <a:r>
              <a:rPr lang="hr-HR" dirty="0"/>
              <a:t>Volmost (informatika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Jasmina Dadić (razredna nastava)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592" y="1320620"/>
            <a:ext cx="803208" cy="4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Sistematika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Carstvo: </a:t>
            </a:r>
            <a:r>
              <a:rPr lang="hr-HR" dirty="0" err="1"/>
              <a:t>Plantae</a:t>
            </a:r>
            <a:endParaRPr lang="hr-HR" dirty="0"/>
          </a:p>
          <a:p>
            <a:r>
              <a:rPr lang="hr-HR" dirty="0"/>
              <a:t>Divizija: </a:t>
            </a:r>
            <a:r>
              <a:rPr lang="hr-HR" dirty="0" err="1"/>
              <a:t>Magnoliophyta</a:t>
            </a:r>
            <a:endParaRPr lang="hr-HR" dirty="0"/>
          </a:p>
          <a:p>
            <a:r>
              <a:rPr lang="hr-HR" dirty="0"/>
              <a:t>Razred: </a:t>
            </a:r>
            <a:r>
              <a:rPr lang="hr-HR" dirty="0" err="1"/>
              <a:t>Magnoliopsida</a:t>
            </a:r>
            <a:endParaRPr lang="hr-HR" dirty="0"/>
          </a:p>
          <a:p>
            <a:r>
              <a:rPr lang="hr-HR" dirty="0"/>
              <a:t>Red: </a:t>
            </a:r>
            <a:r>
              <a:rPr lang="hr-HR" dirty="0" err="1"/>
              <a:t>Fagales</a:t>
            </a:r>
            <a:endParaRPr lang="hr-HR" dirty="0"/>
          </a:p>
          <a:p>
            <a:r>
              <a:rPr lang="hr-HR" dirty="0"/>
              <a:t>Porodica: </a:t>
            </a:r>
            <a:r>
              <a:rPr lang="hr-HR" dirty="0" err="1"/>
              <a:t>Fagaceae</a:t>
            </a:r>
            <a:endParaRPr lang="hr-HR" dirty="0"/>
          </a:p>
          <a:p>
            <a:r>
              <a:rPr lang="hr-HR" dirty="0"/>
              <a:t>Rod: </a:t>
            </a:r>
            <a:r>
              <a:rPr lang="hr-HR" dirty="0" err="1"/>
              <a:t>Quercus</a:t>
            </a:r>
            <a:endParaRPr lang="hr-HR" dirty="0"/>
          </a:p>
          <a:p>
            <a:r>
              <a:rPr lang="hr-HR" dirty="0"/>
              <a:t>Vrsta: Q. </a:t>
            </a:r>
            <a:r>
              <a:rPr lang="hr-HR" dirty="0" err="1"/>
              <a:t>petraea</a:t>
            </a:r>
            <a:endParaRPr lang="hr-HR" dirty="0"/>
          </a:p>
          <a:p>
            <a:r>
              <a:rPr lang="hr-HR" dirty="0"/>
              <a:t>Dvojno ime: </a:t>
            </a:r>
            <a:r>
              <a:rPr lang="hr-HR" dirty="0" err="1"/>
              <a:t>Quercus</a:t>
            </a:r>
            <a:r>
              <a:rPr lang="hr-HR" dirty="0"/>
              <a:t> </a:t>
            </a:r>
            <a:r>
              <a:rPr lang="hr-HR" dirty="0" err="1"/>
              <a:t>petraea</a:t>
            </a:r>
            <a:endParaRPr lang="hr-HR" dirty="0"/>
          </a:p>
        </p:txBody>
      </p:sp>
      <p:pic>
        <p:nvPicPr>
          <p:cNvPr id="5" name="Rezervirano mjesto sadržaja 4" descr="Hrast kitnjak, Quercus petraea (foto: Wikimedia Commons)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0563" y="2442002"/>
            <a:ext cx="1567543" cy="1474136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6" name="Slika 5" descr="Hrast kitnjak, Quercus petraea (foto: Wikimedia Commons)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0563" y="4120245"/>
            <a:ext cx="1567543" cy="1526722"/>
          </a:xfrm>
          <a:prstGeom prst="rect">
            <a:avLst/>
          </a:prstGeom>
          <a:ln w="31750" cap="sq">
            <a:solidFill>
              <a:srgbClr val="C8C6BD"/>
            </a:solidFill>
            <a:prstDash val="solid"/>
            <a:miter lim="800000"/>
          </a:ln>
          <a:effectLst>
            <a:outerShdw blurRad="254000" dist="101600" dir="12900000" algn="bl" rotWithShape="0">
              <a:srgbClr val="000000">
                <a:alpha val="2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080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biljci – istra</a:t>
            </a:r>
            <a:r>
              <a:rPr lang="hr-HR" b="1" dirty="0" smtClean="0"/>
              <a:t>ž</a:t>
            </a:r>
            <a:r>
              <a:rPr lang="hr-HR" dirty="0" smtClean="0"/>
              <a:t>ili smo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hr-HR" sz="1800" dirty="0"/>
              <a:t>h</a:t>
            </a:r>
            <a:r>
              <a:rPr lang="hr-HR" sz="1800" dirty="0" smtClean="0"/>
              <a:t>rast </a:t>
            </a:r>
            <a:r>
              <a:rPr lang="hr-HR" sz="1800" dirty="0"/>
              <a:t>kitnjak (</a:t>
            </a:r>
            <a:r>
              <a:rPr lang="hr-HR" sz="1800" dirty="0" err="1"/>
              <a:t>Quercus</a:t>
            </a:r>
            <a:r>
              <a:rPr lang="hr-HR" sz="1800" dirty="0"/>
              <a:t> </a:t>
            </a:r>
            <a:r>
              <a:rPr lang="hr-HR" sz="1800" dirty="0" err="1"/>
              <a:t>petraea</a:t>
            </a:r>
            <a:r>
              <a:rPr lang="hr-HR" sz="1800" dirty="0"/>
              <a:t>) </a:t>
            </a:r>
            <a:r>
              <a:rPr lang="hr-HR" sz="1800" dirty="0" smtClean="0"/>
              <a:t>- </a:t>
            </a:r>
            <a:r>
              <a:rPr lang="hr-HR" sz="1800" dirty="0"/>
              <a:t>bjelogorično </a:t>
            </a:r>
            <a:r>
              <a:rPr lang="hr-HR" sz="1800" dirty="0" smtClean="0"/>
              <a:t>drvo </a:t>
            </a:r>
          </a:p>
          <a:p>
            <a:pPr>
              <a:spcBef>
                <a:spcPts val="0"/>
              </a:spcBef>
            </a:pPr>
            <a:r>
              <a:rPr lang="hr-HR" sz="1800" dirty="0"/>
              <a:t>n</a:t>
            </a:r>
            <a:r>
              <a:rPr lang="hr-HR" sz="1800" dirty="0" smtClean="0"/>
              <a:t>arodni </a:t>
            </a:r>
            <a:r>
              <a:rPr lang="hr-HR" sz="1800" dirty="0"/>
              <a:t>nazivi </a:t>
            </a:r>
            <a:r>
              <a:rPr lang="hr-HR" sz="1800" dirty="0" smtClean="0"/>
              <a:t>su</a:t>
            </a:r>
            <a:r>
              <a:rPr lang="hr-HR" sz="1800" dirty="0"/>
              <a:t>: </a:t>
            </a:r>
            <a:endParaRPr lang="hr-HR" sz="1800" dirty="0" smtClean="0"/>
          </a:p>
          <a:p>
            <a:pPr lvl="1">
              <a:spcBef>
                <a:spcPts val="0"/>
              </a:spcBef>
            </a:pPr>
            <a:r>
              <a:rPr lang="hr-HR" sz="1600" dirty="0" err="1" smtClean="0"/>
              <a:t>brdnjak</a:t>
            </a:r>
            <a:r>
              <a:rPr lang="hr-HR" sz="1600" dirty="0"/>
              <a:t>, </a:t>
            </a:r>
            <a:endParaRPr lang="hr-HR" sz="1600" dirty="0" smtClean="0"/>
          </a:p>
          <a:p>
            <a:pPr lvl="1">
              <a:spcBef>
                <a:spcPts val="0"/>
              </a:spcBef>
            </a:pPr>
            <a:r>
              <a:rPr lang="hr-HR" sz="1600" dirty="0" err="1" smtClean="0"/>
              <a:t>gorun</a:t>
            </a:r>
            <a:r>
              <a:rPr lang="hr-HR" sz="1600" dirty="0"/>
              <a:t>, </a:t>
            </a:r>
            <a:endParaRPr lang="hr-HR" sz="1600" dirty="0" smtClean="0"/>
          </a:p>
          <a:p>
            <a:pPr lvl="1">
              <a:spcBef>
                <a:spcPts val="0"/>
              </a:spcBef>
            </a:pPr>
            <a:r>
              <a:rPr lang="hr-HR" sz="1600" dirty="0" err="1" smtClean="0"/>
              <a:t>beljik</a:t>
            </a:r>
            <a:r>
              <a:rPr lang="hr-HR" sz="1600" dirty="0"/>
              <a:t>, </a:t>
            </a:r>
            <a:endParaRPr lang="hr-HR" sz="1600" dirty="0" smtClean="0"/>
          </a:p>
          <a:p>
            <a:pPr lvl="1">
              <a:spcBef>
                <a:spcPts val="0"/>
              </a:spcBef>
            </a:pPr>
            <a:r>
              <a:rPr lang="hr-HR" sz="1600" dirty="0" err="1" smtClean="0"/>
              <a:t>črepinjak</a:t>
            </a:r>
            <a:r>
              <a:rPr lang="hr-HR" sz="1600" dirty="0"/>
              <a:t>, </a:t>
            </a:r>
            <a:endParaRPr lang="hr-HR" sz="1600" dirty="0" smtClean="0"/>
          </a:p>
          <a:p>
            <a:pPr lvl="1">
              <a:spcBef>
                <a:spcPts val="0"/>
              </a:spcBef>
            </a:pPr>
            <a:r>
              <a:rPr lang="hr-HR" sz="1600" dirty="0" err="1" smtClean="0"/>
              <a:t>graden</a:t>
            </a:r>
            <a:r>
              <a:rPr lang="hr-HR" sz="1600" dirty="0"/>
              <a:t>, </a:t>
            </a:r>
            <a:endParaRPr lang="hr-HR" sz="1600" dirty="0" smtClean="0"/>
          </a:p>
          <a:p>
            <a:pPr lvl="1">
              <a:spcBef>
                <a:spcPts val="0"/>
              </a:spcBef>
            </a:pPr>
            <a:r>
              <a:rPr lang="hr-HR" sz="1600" dirty="0" err="1" smtClean="0"/>
              <a:t>ljutik</a:t>
            </a:r>
            <a:endParaRPr lang="hr-HR" sz="1600" dirty="0"/>
          </a:p>
          <a:p>
            <a:pPr>
              <a:spcBef>
                <a:spcPts val="0"/>
              </a:spcBef>
            </a:pPr>
            <a:r>
              <a:rPr lang="hr-HR" sz="1800" dirty="0"/>
              <a:t>r</a:t>
            </a:r>
            <a:r>
              <a:rPr lang="hr-HR" sz="1800" dirty="0" smtClean="0"/>
              <a:t>aste </a:t>
            </a:r>
            <a:r>
              <a:rPr lang="hr-HR" sz="1800" dirty="0"/>
              <a:t>na brežuljkastim i brdskim </a:t>
            </a:r>
            <a:r>
              <a:rPr lang="hr-HR" sz="1800" dirty="0" smtClean="0"/>
              <a:t>položajima srednje </a:t>
            </a:r>
            <a:r>
              <a:rPr lang="hr-HR" sz="1800" dirty="0"/>
              <a:t>i </a:t>
            </a:r>
            <a:r>
              <a:rPr lang="hr-HR" sz="1800" dirty="0" smtClean="0"/>
              <a:t>južne Europe </a:t>
            </a:r>
            <a:r>
              <a:rPr lang="hr-HR" sz="1800" dirty="0"/>
              <a:t>te </a:t>
            </a:r>
            <a:r>
              <a:rPr lang="hr-HR" sz="1800" dirty="0" smtClean="0"/>
              <a:t>zapadne Azije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autohtona </a:t>
            </a:r>
            <a:r>
              <a:rPr lang="hr-HR" sz="1800" dirty="0"/>
              <a:t>vrsta </a:t>
            </a:r>
            <a:r>
              <a:rPr lang="hr-HR" sz="1800" dirty="0" smtClean="0"/>
              <a:t>drveća u </a:t>
            </a:r>
            <a:r>
              <a:rPr lang="hr-HR" sz="1800" dirty="0"/>
              <a:t>Hrvatskoj 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visina </a:t>
            </a:r>
            <a:r>
              <a:rPr lang="hr-HR" sz="1800" dirty="0"/>
              <a:t>do 40 m </a:t>
            </a:r>
            <a:endParaRPr lang="hr-HR" sz="1800" dirty="0" smtClean="0"/>
          </a:p>
          <a:p>
            <a:pPr>
              <a:spcBef>
                <a:spcPts val="0"/>
              </a:spcBef>
            </a:pPr>
            <a:r>
              <a:rPr lang="hr-HR" sz="1800" dirty="0" smtClean="0"/>
              <a:t>debljina </a:t>
            </a:r>
            <a:r>
              <a:rPr lang="hr-HR" sz="1800" dirty="0"/>
              <a:t>debla </a:t>
            </a:r>
            <a:r>
              <a:rPr lang="hr-HR" sz="1800" dirty="0" smtClean="0"/>
              <a:t>1-3 </a:t>
            </a:r>
            <a:r>
              <a:rPr lang="hr-HR" sz="1800" dirty="0"/>
              <a:t>m </a:t>
            </a:r>
            <a:r>
              <a:rPr lang="hr-HR" sz="1800" dirty="0" smtClean="0"/>
              <a:t>u promjeru 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kora debla - tanja </a:t>
            </a:r>
            <a:r>
              <a:rPr lang="hr-HR" sz="1800" dirty="0"/>
              <a:t>i pliće ispucala nego kod hrasta </a:t>
            </a:r>
            <a:r>
              <a:rPr lang="hr-HR" sz="1800" dirty="0" smtClean="0"/>
              <a:t>lužnjaka </a:t>
            </a:r>
          </a:p>
        </p:txBody>
      </p:sp>
    </p:spTree>
    <p:extLst>
      <p:ext uri="{BB962C8B-B14F-4D97-AF65-F5344CB8AC3E}">
        <p14:creationId xmlns:p14="http://schemas.microsoft.com/office/powerpoint/2010/main" val="9040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biljci – istra</a:t>
            </a:r>
            <a:r>
              <a:rPr lang="hr-HR" b="1" dirty="0" smtClean="0"/>
              <a:t>ž</a:t>
            </a:r>
            <a:r>
              <a:rPr lang="hr-HR" dirty="0" smtClean="0"/>
              <a:t>ili smo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4316186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hr-HR" sz="1800" dirty="0" smtClean="0"/>
              <a:t>pupovi - </a:t>
            </a:r>
            <a:r>
              <a:rPr lang="hr-HR" sz="1800" dirty="0"/>
              <a:t>smeđi, goli, </a:t>
            </a:r>
            <a:r>
              <a:rPr lang="hr-HR" sz="1800" dirty="0" smtClean="0"/>
              <a:t>čunjasto–ušiljeni 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izbojci - goli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lišće - </a:t>
            </a:r>
            <a:r>
              <a:rPr lang="hr-HR" sz="1800" dirty="0"/>
              <a:t>8-12 cm dugo, obrnuto jajoliko, podjednakih </a:t>
            </a:r>
            <a:r>
              <a:rPr lang="hr-HR" sz="1800" dirty="0" err="1"/>
              <a:t>lapova</a:t>
            </a:r>
            <a:r>
              <a:rPr lang="hr-HR" sz="1800" dirty="0"/>
              <a:t> (5-7 pari), s donje strane slabije dlakavo uz srednju </a:t>
            </a:r>
            <a:r>
              <a:rPr lang="hr-HR" sz="1800" dirty="0" smtClean="0"/>
              <a:t>žilu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peteljka </a:t>
            </a:r>
            <a:r>
              <a:rPr lang="hr-HR" sz="1800" dirty="0"/>
              <a:t>1-3 cm </a:t>
            </a:r>
            <a:r>
              <a:rPr lang="hr-HR" sz="1800" dirty="0" smtClean="0"/>
              <a:t>duga 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plod - žir - kraći </a:t>
            </a:r>
            <a:r>
              <a:rPr lang="hr-HR" sz="1800" dirty="0"/>
              <a:t>i deblji od </a:t>
            </a:r>
            <a:r>
              <a:rPr lang="hr-HR" sz="1800" dirty="0" smtClean="0"/>
              <a:t>žira </a:t>
            </a:r>
            <a:r>
              <a:rPr lang="hr-HR" sz="1800" dirty="0"/>
              <a:t>hrasta lužnjaka, jednolično svjetlo-žućkaste </a:t>
            </a:r>
            <a:r>
              <a:rPr lang="hr-HR" sz="1800" dirty="0" smtClean="0"/>
              <a:t>boje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manje raskošna krošnja </a:t>
            </a:r>
            <a:r>
              <a:rPr lang="hr-HR" sz="1800" dirty="0"/>
              <a:t>nego hrast </a:t>
            </a:r>
            <a:r>
              <a:rPr lang="hr-HR" sz="1800" dirty="0" smtClean="0"/>
              <a:t>lužnjak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ženski </a:t>
            </a:r>
            <a:r>
              <a:rPr lang="hr-HR" sz="1800" dirty="0"/>
              <a:t>cvatovi </a:t>
            </a:r>
            <a:r>
              <a:rPr lang="hr-HR" sz="1800" dirty="0" smtClean="0"/>
              <a:t>nemaju stapku </a:t>
            </a:r>
            <a:r>
              <a:rPr lang="hr-HR" sz="1800" dirty="0"/>
              <a:t>već su </a:t>
            </a:r>
            <a:r>
              <a:rPr lang="hr-HR" sz="1800" dirty="0" smtClean="0"/>
              <a:t>sjedeći 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cvate </a:t>
            </a:r>
            <a:r>
              <a:rPr lang="hr-HR" sz="1800" dirty="0"/>
              <a:t>u travnju i </a:t>
            </a:r>
            <a:r>
              <a:rPr lang="hr-HR" sz="1800" dirty="0" smtClean="0"/>
              <a:t>svibnju </a:t>
            </a:r>
          </a:p>
          <a:p>
            <a:pPr>
              <a:spcBef>
                <a:spcPts val="0"/>
              </a:spcBef>
            </a:pPr>
            <a:r>
              <a:rPr lang="hr-HR" sz="1800" dirty="0" err="1" smtClean="0"/>
              <a:t>žirevi</a:t>
            </a:r>
            <a:r>
              <a:rPr lang="hr-HR" sz="1800" dirty="0" smtClean="0"/>
              <a:t> </a:t>
            </a:r>
            <a:r>
              <a:rPr lang="hr-HR" sz="1800" dirty="0"/>
              <a:t>se drže 2-5 </a:t>
            </a:r>
            <a:r>
              <a:rPr lang="hr-HR" sz="1800" dirty="0" smtClean="0"/>
              <a:t>zajedno</a:t>
            </a:r>
            <a:endParaRPr lang="hr-HR" sz="1800" dirty="0"/>
          </a:p>
          <a:p>
            <a:pPr>
              <a:spcBef>
                <a:spcPts val="0"/>
              </a:spcBef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060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biljci – istra</a:t>
            </a:r>
            <a:r>
              <a:rPr lang="hr-HR" b="1" dirty="0" smtClean="0"/>
              <a:t>ž</a:t>
            </a:r>
            <a:r>
              <a:rPr lang="hr-HR" dirty="0" smtClean="0"/>
              <a:t>ili smo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4316186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hr-HR" sz="1800" dirty="0" smtClean="0"/>
              <a:t>nema ga na </a:t>
            </a:r>
            <a:r>
              <a:rPr lang="hr-HR" sz="1800" dirty="0"/>
              <a:t>vlažnim </a:t>
            </a:r>
            <a:r>
              <a:rPr lang="hr-HR" sz="1800" dirty="0" smtClean="0"/>
              <a:t>tlima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voli </a:t>
            </a:r>
            <a:r>
              <a:rPr lang="hr-HR" sz="1800" dirty="0"/>
              <a:t>kiselo </a:t>
            </a:r>
            <a:r>
              <a:rPr lang="hr-HR" sz="1800" dirty="0" smtClean="0"/>
              <a:t>tlo, svjetlost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šume </a:t>
            </a:r>
            <a:r>
              <a:rPr lang="hr-HR" sz="1800" dirty="0"/>
              <a:t>su u velikoj mjeri iskrčene za potrebe </a:t>
            </a:r>
            <a:r>
              <a:rPr lang="hr-HR" sz="1800" dirty="0" smtClean="0"/>
              <a:t>poljoprivrede 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otporan </a:t>
            </a:r>
            <a:r>
              <a:rPr lang="hr-HR" sz="1800" dirty="0"/>
              <a:t>je na prašinu i otrovne </a:t>
            </a:r>
            <a:r>
              <a:rPr lang="hr-HR" sz="1800" dirty="0" smtClean="0"/>
              <a:t>plinove 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drvo </a:t>
            </a:r>
            <a:r>
              <a:rPr lang="hr-HR" sz="1800" dirty="0"/>
              <a:t>je vrlo visoke </a:t>
            </a:r>
            <a:r>
              <a:rPr lang="hr-HR" sz="1800" dirty="0" smtClean="0"/>
              <a:t>kvalitete 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uzgaja </a:t>
            </a:r>
            <a:r>
              <a:rPr lang="hr-HR" sz="1800" dirty="0"/>
              <a:t>se u šumama do dobi od 120 </a:t>
            </a:r>
            <a:r>
              <a:rPr lang="hr-HR" sz="1800" dirty="0" smtClean="0"/>
              <a:t>godina - optimalna zrelost (fiziološka </a:t>
            </a:r>
            <a:r>
              <a:rPr lang="hr-HR" sz="1800" dirty="0"/>
              <a:t>zrelost je i do 1000 </a:t>
            </a:r>
            <a:r>
              <a:rPr lang="hr-HR" sz="1800" dirty="0" smtClean="0"/>
              <a:t>godina)</a:t>
            </a:r>
            <a:endParaRPr lang="hr-HR" sz="1800" dirty="0"/>
          </a:p>
          <a:p>
            <a:pPr>
              <a:spcBef>
                <a:spcPts val="0"/>
              </a:spcBef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9861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/>
              <a:t>Hrana i lijek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4316186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hr-HR" sz="1800" dirty="0" smtClean="0"/>
              <a:t>ŽIR: 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zanimljiv </a:t>
            </a:r>
            <a:r>
              <a:rPr lang="hr-HR" sz="1600" dirty="0"/>
              <a:t>za prehranu i liječenje mnogih </a:t>
            </a:r>
            <a:r>
              <a:rPr lang="hr-HR" sz="1600" dirty="0" smtClean="0"/>
              <a:t>životinja, </a:t>
            </a:r>
            <a:r>
              <a:rPr lang="hr-HR" sz="1600" dirty="0"/>
              <a:t>ali i </a:t>
            </a:r>
            <a:r>
              <a:rPr lang="hr-HR" sz="1600" dirty="0" smtClean="0"/>
              <a:t>ljudi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hrana </a:t>
            </a:r>
            <a:r>
              <a:rPr lang="hr-HR" sz="1600" dirty="0"/>
              <a:t>energetski bogata tvarima koje organizam lako </a:t>
            </a:r>
            <a:r>
              <a:rPr lang="hr-HR" sz="1600" dirty="0" smtClean="0"/>
              <a:t>prihvaća 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sadrži </a:t>
            </a:r>
            <a:r>
              <a:rPr lang="hr-HR" sz="1600" dirty="0"/>
              <a:t>oko 35% škroba, osam posto šećera, do 4% bjelančevina, </a:t>
            </a:r>
            <a:r>
              <a:rPr lang="hr-HR" sz="1600" dirty="0" err="1"/>
              <a:t>trijeslovine</a:t>
            </a:r>
            <a:r>
              <a:rPr lang="hr-HR" sz="1600" dirty="0"/>
              <a:t> i drugih </a:t>
            </a:r>
            <a:r>
              <a:rPr lang="hr-HR" sz="1600" dirty="0" smtClean="0"/>
              <a:t>tvari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okus - </a:t>
            </a:r>
            <a:r>
              <a:rPr lang="hr-HR" sz="1600" dirty="0"/>
              <a:t>je trpak i </a:t>
            </a:r>
            <a:r>
              <a:rPr lang="hr-HR" sz="1600" dirty="0" smtClean="0"/>
              <a:t>gorak 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bio </a:t>
            </a:r>
            <a:r>
              <a:rPr lang="hr-HR" sz="1600" dirty="0"/>
              <a:t>hrana čovjeku od najdavnijih vremena, a negdje je to i </a:t>
            </a:r>
            <a:r>
              <a:rPr lang="hr-HR" sz="1600" dirty="0" smtClean="0"/>
              <a:t>sada </a:t>
            </a:r>
            <a:endParaRPr lang="hr-HR" sz="1600" dirty="0"/>
          </a:p>
          <a:p>
            <a:pPr>
              <a:spcBef>
                <a:spcPts val="0"/>
              </a:spcBef>
            </a:pPr>
            <a:r>
              <a:rPr lang="hr-HR" sz="1800" dirty="0"/>
              <a:t>BRANJE: žir za jelo može se pokupiti u jesen, ali i </a:t>
            </a:r>
            <a:r>
              <a:rPr lang="hr-HR" sz="1800" dirty="0" smtClean="0"/>
              <a:t>kasnije - što </a:t>
            </a:r>
            <a:r>
              <a:rPr lang="hr-HR" sz="1800" dirty="0"/>
              <a:t>kasnije prije nicanja, to će biti manje neprijatnog </a:t>
            </a:r>
            <a:r>
              <a:rPr lang="hr-HR" sz="1800" dirty="0" smtClean="0"/>
              <a:t>okusa</a:t>
            </a:r>
            <a:endParaRPr lang="hr-HR" sz="1800" dirty="0"/>
          </a:p>
          <a:p>
            <a:pPr>
              <a:spcBef>
                <a:spcPts val="0"/>
              </a:spcBef>
            </a:pPr>
            <a:r>
              <a:rPr lang="hr-HR" sz="1800" dirty="0"/>
              <a:t>DJELOVANJE: </a:t>
            </a:r>
            <a:r>
              <a:rPr lang="hr-HR" sz="1800" dirty="0" smtClean="0"/>
              <a:t>u </a:t>
            </a:r>
            <a:r>
              <a:rPr lang="hr-HR" sz="1800" dirty="0"/>
              <a:t>pučkoj i znanstvenoj medicini primjenjuju se dvije vrste hrasta – lužnjak i </a:t>
            </a:r>
            <a:r>
              <a:rPr lang="hr-HR" sz="1800" dirty="0" smtClean="0"/>
              <a:t>kitnjak 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LJEKOVITI DIJELOVI: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kora - svježa </a:t>
            </a:r>
            <a:r>
              <a:rPr lang="hr-HR" sz="1600" dirty="0"/>
              <a:t>hrastova kora sadrži više ljekovitih tvari od </a:t>
            </a:r>
            <a:r>
              <a:rPr lang="hr-HR" sz="1600" dirty="0" smtClean="0"/>
              <a:t>stare, sabire se od </a:t>
            </a:r>
            <a:r>
              <a:rPr lang="hr-HR" sz="1600" dirty="0"/>
              <a:t>svibnja do lipnja</a:t>
            </a:r>
            <a:endParaRPr lang="hr-HR" sz="1600" dirty="0" smtClean="0"/>
          </a:p>
          <a:p>
            <a:pPr lvl="1">
              <a:spcBef>
                <a:spcPts val="0"/>
              </a:spcBef>
            </a:pPr>
            <a:r>
              <a:rPr lang="hr-HR" sz="1600" dirty="0" smtClean="0"/>
              <a:t>plod – branje u jesen (rujan-listopad)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mladi list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9547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/>
              <a:t>Hrana i lijek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4316186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hr-HR" sz="1800" dirty="0" smtClean="0"/>
              <a:t>za </a:t>
            </a:r>
            <a:r>
              <a:rPr lang="hr-HR" sz="1800" dirty="0"/>
              <a:t>unutrašnju uporabu koristi se u obliku čaja – kod upale crijevne i želučane sluznice te crijevnog </a:t>
            </a:r>
            <a:r>
              <a:rPr lang="hr-HR" sz="1800" dirty="0" smtClean="0"/>
              <a:t>katara, ne </a:t>
            </a:r>
            <a:r>
              <a:rPr lang="hr-HR" sz="1800" dirty="0"/>
              <a:t>preporučuje se kod živčanih crijevnih </a:t>
            </a:r>
            <a:r>
              <a:rPr lang="hr-HR" sz="1800" dirty="0" smtClean="0"/>
              <a:t>tegoba</a:t>
            </a:r>
            <a:endParaRPr lang="hr-HR" sz="1800" dirty="0"/>
          </a:p>
          <a:p>
            <a:pPr>
              <a:spcBef>
                <a:spcPts val="0"/>
              </a:spcBef>
            </a:pPr>
            <a:r>
              <a:rPr lang="hr-HR" sz="1800" dirty="0" smtClean="0"/>
              <a:t>hrastova </a:t>
            </a:r>
            <a:r>
              <a:rPr lang="hr-HR" sz="1800" dirty="0"/>
              <a:t>kora ( </a:t>
            </a:r>
            <a:r>
              <a:rPr lang="hr-HR" sz="1800" dirty="0" err="1"/>
              <a:t>Cortex</a:t>
            </a:r>
            <a:r>
              <a:rPr lang="hr-HR" sz="1800" dirty="0"/>
              <a:t> </a:t>
            </a:r>
            <a:r>
              <a:rPr lang="hr-HR" sz="1800" dirty="0" err="1"/>
              <a:t>Quercus</a:t>
            </a:r>
            <a:r>
              <a:rPr lang="hr-HR" sz="1800" dirty="0"/>
              <a:t>) </a:t>
            </a:r>
            <a:r>
              <a:rPr lang="hr-HR" sz="1800" dirty="0" smtClean="0"/>
              <a:t>ima </a:t>
            </a:r>
            <a:r>
              <a:rPr lang="hr-HR" sz="1800" dirty="0"/>
              <a:t>mnogo tanina (</a:t>
            </a:r>
            <a:r>
              <a:rPr lang="hr-HR" sz="1800" dirty="0" err="1" smtClean="0"/>
              <a:t>treslovine</a:t>
            </a:r>
            <a:r>
              <a:rPr lang="hr-HR" sz="1800" dirty="0" smtClean="0"/>
              <a:t>), najuspješnije se primjenjuje </a:t>
            </a:r>
            <a:r>
              <a:rPr lang="hr-HR" sz="1800" dirty="0"/>
              <a:t>kod kožnih </a:t>
            </a:r>
            <a:r>
              <a:rPr lang="hr-HR" sz="1800" dirty="0" smtClean="0"/>
              <a:t>oboljenja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kora se koristi i kao </a:t>
            </a:r>
            <a:r>
              <a:rPr lang="hr-HR" sz="1800" dirty="0" err="1"/>
              <a:t>antidot</a:t>
            </a:r>
            <a:r>
              <a:rPr lang="hr-HR" sz="1800" dirty="0"/>
              <a:t> – protuotrovno sredstvo (prašak hrastove kore uzimamo zbog dobra svojstva da veže otrovne sastojke i tako stvara neprobavljivi sastojak, </a:t>
            </a:r>
            <a:r>
              <a:rPr lang="hr-HR" sz="1800" dirty="0" smtClean="0"/>
              <a:t>tj. </a:t>
            </a:r>
            <a:r>
              <a:rPr lang="hr-HR" sz="1800" dirty="0"/>
              <a:t>daljnju apsorpciju otrova kroz crijevne resice u </a:t>
            </a:r>
            <a:r>
              <a:rPr lang="hr-HR" sz="1800" dirty="0" smtClean="0"/>
              <a:t>krvotok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u </a:t>
            </a:r>
            <a:r>
              <a:rPr lang="hr-HR" sz="1800" dirty="0"/>
              <a:t>narodnom liječenju mladi hrastov list rabimo za </a:t>
            </a:r>
            <a:r>
              <a:rPr lang="hr-HR" sz="1800" dirty="0" smtClean="0"/>
              <a:t>liječenje: 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tuberkuloze</a:t>
            </a:r>
            <a:endParaRPr lang="hr-HR" sz="1600" dirty="0"/>
          </a:p>
          <a:p>
            <a:pPr lvl="1">
              <a:spcBef>
                <a:spcPts val="0"/>
              </a:spcBef>
            </a:pPr>
            <a:r>
              <a:rPr lang="hr-HR" sz="1600" dirty="0" smtClean="0"/>
              <a:t>rekonvalescenta </a:t>
            </a:r>
            <a:r>
              <a:rPr lang="hr-HR" sz="1600" dirty="0"/>
              <a:t>(osobe koje se oporavljaju nakon teških preležanih bolesti ili operacija</a:t>
            </a:r>
            <a:r>
              <a:rPr lang="hr-HR" sz="16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kod </a:t>
            </a:r>
            <a:r>
              <a:rPr lang="hr-HR" sz="1600" dirty="0"/>
              <a:t>noćnog </a:t>
            </a:r>
            <a:r>
              <a:rPr lang="hr-HR" sz="1600" dirty="0" smtClean="0"/>
              <a:t>mokrenja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za </a:t>
            </a:r>
            <a:r>
              <a:rPr lang="hr-HR" sz="1600" dirty="0"/>
              <a:t>čišćenje </a:t>
            </a:r>
            <a:r>
              <a:rPr lang="hr-HR" sz="1600" dirty="0" smtClean="0"/>
              <a:t>krvi </a:t>
            </a:r>
          </a:p>
          <a:p>
            <a:pPr lvl="1">
              <a:spcBef>
                <a:spcPts val="0"/>
              </a:spcBef>
            </a:pPr>
            <a:r>
              <a:rPr lang="hr-HR" sz="1600" dirty="0" smtClean="0"/>
              <a:t>za </a:t>
            </a:r>
            <a:r>
              <a:rPr lang="hr-HR" sz="1600" dirty="0"/>
              <a:t>jačanje </a:t>
            </a:r>
            <a:r>
              <a:rPr lang="hr-HR" sz="1600" dirty="0" smtClean="0"/>
              <a:t>organizma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hrastov </a:t>
            </a:r>
            <a:r>
              <a:rPr lang="hr-HR" sz="1800" dirty="0"/>
              <a:t>list rado miješamo s gospinom travom, koprivom, pelinom, stolisnikom... </a:t>
            </a:r>
          </a:p>
        </p:txBody>
      </p:sp>
    </p:spTree>
    <p:extLst>
      <p:ext uri="{BB962C8B-B14F-4D97-AF65-F5344CB8AC3E}">
        <p14:creationId xmlns:p14="http://schemas.microsoft.com/office/powerpoint/2010/main" val="16902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/>
              <a:t>Hrana i lijek</a:t>
            </a:r>
            <a:endParaRPr lang="hr-HR" sz="38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495550" y="2133600"/>
            <a:ext cx="8591550" cy="4316186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hr-HR" sz="2000" dirty="0"/>
              <a:t>h</a:t>
            </a:r>
            <a:r>
              <a:rPr lang="hr-HR" sz="2000" dirty="0" smtClean="0"/>
              <a:t>rastov žir </a:t>
            </a:r>
            <a:r>
              <a:rPr lang="hr-HR" sz="2000" dirty="0"/>
              <a:t>možemo pripremiti za hranu i lijek na više </a:t>
            </a:r>
            <a:r>
              <a:rPr lang="hr-HR" sz="2000" dirty="0" smtClean="0"/>
              <a:t>načina:</a:t>
            </a:r>
          </a:p>
          <a:p>
            <a:pPr lvl="1">
              <a:spcBef>
                <a:spcPts val="0"/>
              </a:spcBef>
            </a:pPr>
            <a:r>
              <a:rPr lang="hr-HR" sz="1800" dirty="0"/>
              <a:t>Ž</a:t>
            </a:r>
            <a:r>
              <a:rPr lang="hr-HR" sz="1800" dirty="0" smtClean="0"/>
              <a:t>iru </a:t>
            </a:r>
            <a:r>
              <a:rPr lang="hr-HR" sz="1800" dirty="0"/>
              <a:t>oljuštimo vanjsku koru i skinemo kapicu, usitnimo na manje komadiće i posušimo na toplom mjestu te pohranimo u hermetičku </a:t>
            </a:r>
            <a:r>
              <a:rPr lang="hr-HR" sz="1800" dirty="0" smtClean="0"/>
              <a:t>staklenku </a:t>
            </a:r>
          </a:p>
          <a:p>
            <a:pPr lvl="1">
              <a:spcBef>
                <a:spcPts val="0"/>
              </a:spcBef>
            </a:pPr>
            <a:r>
              <a:rPr lang="hr-HR" sz="1800" dirty="0" smtClean="0"/>
              <a:t>za </a:t>
            </a:r>
            <a:r>
              <a:rPr lang="hr-HR" sz="1800" dirty="0"/>
              <a:t>uporabu posušene komadiće pržimo (prženjem se škrob pretvara u </a:t>
            </a:r>
            <a:r>
              <a:rPr lang="hr-HR" sz="1800" dirty="0" smtClean="0"/>
              <a:t>dekstrin) </a:t>
            </a:r>
            <a:r>
              <a:rPr lang="hr-HR" sz="1800" dirty="0"/>
              <a:t>na tavi dok ne dobije tamnosmeđu boju te </a:t>
            </a:r>
            <a:r>
              <a:rPr lang="hr-HR" sz="1800" dirty="0" smtClean="0"/>
              <a:t>ohladimo</a:t>
            </a:r>
          </a:p>
          <a:p>
            <a:pPr lvl="1">
              <a:spcBef>
                <a:spcPts val="0"/>
              </a:spcBef>
            </a:pPr>
            <a:r>
              <a:rPr lang="hr-HR" sz="1800" dirty="0" smtClean="0"/>
              <a:t>pečeni </a:t>
            </a:r>
            <a:r>
              <a:rPr lang="hr-HR" sz="1800" dirty="0"/>
              <a:t>žir koji je dobro pečen mora se lako mljeti u obliku brašna ili </a:t>
            </a:r>
            <a:r>
              <a:rPr lang="hr-HR" sz="1800" dirty="0" smtClean="0"/>
              <a:t>krupice</a:t>
            </a:r>
          </a:p>
          <a:p>
            <a:pPr lvl="1">
              <a:spcBef>
                <a:spcPts val="0"/>
              </a:spcBef>
            </a:pPr>
            <a:r>
              <a:rPr lang="hr-HR" sz="1800" dirty="0" smtClean="0"/>
              <a:t>dobiveni </a:t>
            </a:r>
            <a:r>
              <a:rPr lang="hr-HR" sz="1800" dirty="0"/>
              <a:t>prašak rabimo kao surogat za kavu od žira </a:t>
            </a:r>
            <a:r>
              <a:rPr lang="hr-HR" sz="1800" dirty="0" smtClean="0"/>
              <a:t>(za </a:t>
            </a:r>
            <a:r>
              <a:rPr lang="hr-HR" sz="1800" dirty="0"/>
              <a:t>liječenje bolesti krvi, u prvom redu za detoksikaciju ili čišćenja krvi, tegoba sa želucem i </a:t>
            </a:r>
            <a:r>
              <a:rPr lang="hr-HR" sz="1800" dirty="0" smtClean="0"/>
              <a:t>crijevima, </a:t>
            </a:r>
            <a:r>
              <a:rPr lang="hr-HR" sz="1800" dirty="0"/>
              <a:t>tegoba sa štitnjačom, neuroze, malaksalosti, malokrvnosti, skrofuloze, regulira prejaku ili preobilnu mjesečnicu, nesanice, rahitisa, kostobolje, šećerne bolesti, zaustavlja kronični ili akutni proljev</a:t>
            </a:r>
            <a:r>
              <a:rPr lang="hr-HR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hr-HR" sz="2000" dirty="0" smtClean="0"/>
              <a:t>Kontraindikacije</a:t>
            </a:r>
            <a:r>
              <a:rPr lang="hr-HR" sz="2000" dirty="0"/>
              <a:t>: kod prevelike oralne uporabe može doći do zatvora crijeva te se preporučuje mjera </a:t>
            </a:r>
            <a:r>
              <a:rPr lang="hr-HR" sz="2000" dirty="0" smtClean="0"/>
              <a:t>opreza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373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Hrast – povijesno drvo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600"/>
            <a:ext cx="8459788" cy="377762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Kod </a:t>
            </a:r>
            <a:r>
              <a:rPr lang="hr-HR" sz="2000" dirty="0"/>
              <a:t>starih Grka sveto drvo posvećeno </a:t>
            </a:r>
            <a:r>
              <a:rPr lang="hr-HR" sz="2000" dirty="0" smtClean="0"/>
              <a:t>Zeusu </a:t>
            </a:r>
          </a:p>
          <a:p>
            <a:r>
              <a:rPr lang="hr-HR" sz="2000" dirty="0"/>
              <a:t>K</a:t>
            </a:r>
            <a:r>
              <a:rPr lang="hr-HR" sz="2000" dirty="0" smtClean="0"/>
              <a:t>od </a:t>
            </a:r>
            <a:r>
              <a:rPr lang="hr-HR" sz="2000" dirty="0"/>
              <a:t>Latina bio je posvećen Jupiteru (jestiv hrast – </a:t>
            </a:r>
            <a:r>
              <a:rPr lang="hr-HR" sz="2000" dirty="0" err="1"/>
              <a:t>Quercus</a:t>
            </a:r>
            <a:r>
              <a:rPr lang="hr-HR" sz="2000" dirty="0"/>
              <a:t> </a:t>
            </a:r>
            <a:r>
              <a:rPr lang="hr-HR" sz="2000" dirty="0" err="1"/>
              <a:t>edulis</a:t>
            </a:r>
            <a:r>
              <a:rPr lang="hr-HR" sz="2000" dirty="0" smtClean="0"/>
              <a:t>) </a:t>
            </a:r>
          </a:p>
          <a:p>
            <a:r>
              <a:rPr lang="hr-HR" sz="2000" dirty="0" err="1" smtClean="0"/>
              <a:t>Plinije</a:t>
            </a:r>
            <a:r>
              <a:rPr lang="hr-HR" sz="2000" dirty="0" smtClean="0"/>
              <a:t> </a:t>
            </a:r>
            <a:r>
              <a:rPr lang="hr-HR" sz="2000" dirty="0"/>
              <a:t>pripovijeda o građanskom vijencu (napravljen od lišća i plodova hrasta</a:t>
            </a:r>
            <a:r>
              <a:rPr lang="hr-HR" sz="2000" dirty="0" smtClean="0"/>
              <a:t>) </a:t>
            </a:r>
            <a:r>
              <a:rPr lang="hr-HR" sz="2000" dirty="0"/>
              <a:t>kao najvišem priznanju. </a:t>
            </a:r>
            <a:endParaRPr lang="hr-HR" sz="2000" dirty="0" smtClean="0"/>
          </a:p>
          <a:p>
            <a:r>
              <a:rPr lang="hr-HR" sz="2000" dirty="0" smtClean="0"/>
              <a:t>Baltički </a:t>
            </a:r>
            <a:r>
              <a:rPr lang="hr-HR" sz="2000" dirty="0"/>
              <a:t>Slaveni posvećuju sveti “dub” bogu Perunu koji gospodari munjama i </a:t>
            </a:r>
            <a:r>
              <a:rPr lang="hr-HR" sz="2000" dirty="0" smtClean="0"/>
              <a:t>gromovima </a:t>
            </a:r>
          </a:p>
          <a:p>
            <a:r>
              <a:rPr lang="hr-HR" sz="2000" dirty="0" smtClean="0"/>
              <a:t>U </a:t>
            </a:r>
            <a:r>
              <a:rPr lang="hr-HR" sz="2000" dirty="0"/>
              <a:t>Germana je kult hrasta bio jako razvijen te je to sveto drvo pripadalo gromovniku </a:t>
            </a:r>
            <a:r>
              <a:rPr lang="hr-HR" sz="2000" dirty="0" err="1"/>
              <a:t>Donaru</a:t>
            </a:r>
            <a:r>
              <a:rPr lang="hr-HR" sz="2000" dirty="0"/>
              <a:t> ili </a:t>
            </a:r>
            <a:r>
              <a:rPr lang="hr-HR" sz="2000" dirty="0" err="1" smtClean="0"/>
              <a:t>Thoru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1115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Zaklju</a:t>
            </a:r>
            <a:r>
              <a:rPr lang="hr-HR" b="1" smtClean="0"/>
              <a:t>č</a:t>
            </a:r>
            <a:r>
              <a:rPr lang="hr-HR" smtClean="0"/>
              <a:t>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24075"/>
            <a:ext cx="8915400" cy="4029076"/>
          </a:xfrm>
        </p:spPr>
        <p:txBody>
          <a:bodyPr>
            <a:normAutofit/>
          </a:bodyPr>
          <a:lstStyle/>
          <a:p>
            <a:r>
              <a:rPr lang="hr-HR" smtClean="0"/>
              <a:t>U ovom projektu naučili smo:</a:t>
            </a:r>
          </a:p>
          <a:p>
            <a:pPr lvl="1"/>
            <a:r>
              <a:rPr lang="hr-HR" sz="2000" smtClean="0"/>
              <a:t>Izrada projekta</a:t>
            </a:r>
          </a:p>
          <a:p>
            <a:pPr lvl="1"/>
            <a:r>
              <a:rPr lang="hr-HR" sz="2000" smtClean="0"/>
              <a:t>Timski rad</a:t>
            </a:r>
          </a:p>
          <a:p>
            <a:pPr lvl="1"/>
            <a:r>
              <a:rPr lang="hr-HR" sz="2000" smtClean="0"/>
              <a:t>Istraživanje</a:t>
            </a:r>
          </a:p>
          <a:p>
            <a:pPr lvl="1"/>
            <a:r>
              <a:rPr lang="hr-HR" sz="2000" smtClean="0"/>
              <a:t>Programiranje micro:bita</a:t>
            </a:r>
          </a:p>
          <a:p>
            <a:pPr lvl="1"/>
            <a:r>
              <a:rPr lang="hr-HR" sz="2000" smtClean="0"/>
              <a:t>Vođenje bilješki</a:t>
            </a:r>
          </a:p>
          <a:p>
            <a:pPr lvl="1"/>
            <a:r>
              <a:rPr lang="hr-HR" sz="2000" smtClean="0"/>
              <a:t>Analiza podataka</a:t>
            </a:r>
          </a:p>
          <a:p>
            <a:pPr lvl="1"/>
            <a:r>
              <a:rPr lang="hr-HR" sz="2000" smtClean="0"/>
              <a:t>Izrada završnog rada </a:t>
            </a:r>
          </a:p>
          <a:p>
            <a:pPr lvl="1"/>
            <a:r>
              <a:rPr lang="hr-HR" sz="2000" smtClean="0"/>
              <a:t>Prezentacija projektnog rada </a:t>
            </a:r>
          </a:p>
          <a:p>
            <a:pPr lvl="1"/>
            <a:endParaRPr lang="hr-HR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13447" r="26900" b="4564"/>
          <a:stretch/>
        </p:blipFill>
        <p:spPr>
          <a:xfrm>
            <a:off x="6599832" y="1352550"/>
            <a:ext cx="3972917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24075"/>
            <a:ext cx="8697913" cy="4029076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Više informacija i slika o našem projektu naći ćete na slijedećoj web stranici 4. razreda: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>
                <a:hlinkClick r:id="rId2"/>
              </a:rPr>
              <a:t>https://</a:t>
            </a:r>
            <a:r>
              <a:rPr lang="hr-HR" sz="2000" dirty="0" smtClean="0">
                <a:hlinkClick r:id="rId2"/>
              </a:rPr>
              <a:t>sites.google.com/site/4cpcelice/projekti-u-4-c/zelimstablo</a:t>
            </a:r>
            <a:r>
              <a:rPr lang="hr-HR" sz="2000" dirty="0" smtClean="0"/>
              <a:t> 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 smtClean="0"/>
              <a:t>Informacije koje su nam pomogle u projektu pronašli smo na slijedećim stranicama: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>
                <a:hlinkClick r:id="rId3"/>
              </a:rPr>
              <a:t>https://www.plantea.com.hr/hrast-kitnjak</a:t>
            </a:r>
            <a:r>
              <a:rPr lang="hr-HR" sz="2000" dirty="0" smtClean="0">
                <a:hlinkClick r:id="rId3"/>
              </a:rPr>
              <a:t>/</a:t>
            </a:r>
            <a:r>
              <a:rPr lang="hr-HR" sz="2000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>
                <a:hlinkClick r:id="rId4"/>
              </a:rPr>
              <a:t>http://</a:t>
            </a:r>
            <a:r>
              <a:rPr lang="hr-HR" sz="2000" dirty="0" smtClean="0">
                <a:hlinkClick r:id="rId4"/>
              </a:rPr>
              <a:t>www.sveosvemu.com/upoznajmo-nase-sume-hrast-kitnjak-quercus-petraea-i-hrast-luznjak-quercus-robur</a:t>
            </a:r>
            <a:r>
              <a:rPr lang="hr-HR" sz="2000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>
                <a:hlinkClick r:id="rId5"/>
              </a:rPr>
              <a:t>http://www.bioteka.hr/modules/zemlja/index.php/zemlja.%</a:t>
            </a:r>
            <a:r>
              <a:rPr lang="hr-HR" sz="2000" dirty="0" smtClean="0">
                <a:hlinkClick r:id="rId5"/>
              </a:rPr>
              <a:t>C4%8Clanci.45/Nau%C4%8Di-razlikovati-naj%C4%8De%C5%A1%C4%87e-vrste-hrastova-u-Hrvatskoj.html</a:t>
            </a:r>
            <a:endParaRPr lang="hr-HR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>
                <a:hlinkClick r:id="rId6"/>
              </a:rPr>
              <a:t>http://izradi.croatianmakers.hr/bbc-microbit-uvodna-stranica</a:t>
            </a:r>
            <a:r>
              <a:rPr lang="hr-HR" sz="2000" dirty="0" smtClean="0">
                <a:hlinkClick r:id="rId6"/>
              </a:rPr>
              <a:t>/</a:t>
            </a: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100" dirty="0" smtClean="0"/>
              <a:t>Hvala i udruzi SURLA iz Samobora na pomoći oko </a:t>
            </a:r>
            <a:r>
              <a:rPr lang="hr-HR" sz="2100" smtClean="0"/>
              <a:t>programiranja </a:t>
            </a:r>
            <a:r>
              <a:rPr lang="hr-HR" sz="2100" smtClean="0">
                <a:sym typeface="Wingdings" panose="05000000000000000000" pitchFamily="2" charset="2"/>
              </a:rPr>
              <a:t></a:t>
            </a:r>
            <a:endParaRPr lang="hr-HR" sz="2100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1464881" y="6264876"/>
            <a:ext cx="9252000" cy="0"/>
          </a:xfrm>
          <a:prstGeom prst="line">
            <a:avLst/>
          </a:prstGeom>
          <a:ln>
            <a:solidFill>
              <a:schemeClr val="accent5">
                <a:alpha val="53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6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Faze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FAZA – priprema</a:t>
            </a:r>
          </a:p>
          <a:p>
            <a:r>
              <a:rPr lang="hr-HR" dirty="0" smtClean="0"/>
              <a:t>2. </a:t>
            </a:r>
            <a:r>
              <a:rPr lang="hr-HR" dirty="0"/>
              <a:t>FAZA – </a:t>
            </a:r>
            <a:r>
              <a:rPr lang="hr-HR" dirty="0" smtClean="0"/>
              <a:t>sadnja i postavljanje </a:t>
            </a:r>
            <a:r>
              <a:rPr lang="hr-HR" dirty="0" err="1" smtClean="0"/>
              <a:t>micro:bit-a</a:t>
            </a:r>
            <a:endParaRPr lang="hr-HR" dirty="0"/>
          </a:p>
          <a:p>
            <a:r>
              <a:rPr lang="hr-HR" dirty="0" smtClean="0"/>
              <a:t>3. </a:t>
            </a:r>
            <a:r>
              <a:rPr lang="hr-HR" dirty="0"/>
              <a:t>FAZA – </a:t>
            </a:r>
            <a:r>
              <a:rPr lang="hr-HR" dirty="0" smtClean="0"/>
              <a:t>p</a:t>
            </a:r>
            <a:r>
              <a:rPr lang="nn-NO" dirty="0" smtClean="0"/>
              <a:t>raćenje </a:t>
            </a:r>
            <a:r>
              <a:rPr lang="nn-NO" dirty="0"/>
              <a:t>rasta i razvoja biljke i dokumentiranje </a:t>
            </a:r>
            <a:endParaRPr lang="hr-HR" dirty="0"/>
          </a:p>
          <a:p>
            <a:r>
              <a:rPr lang="hr-HR" dirty="0" smtClean="0"/>
              <a:t>4. </a:t>
            </a:r>
            <a:r>
              <a:rPr lang="hr-HR" dirty="0"/>
              <a:t>FAZA – </a:t>
            </a:r>
            <a:r>
              <a:rPr lang="hr-HR" dirty="0" smtClean="0"/>
              <a:t>analiza podataka, radovi učenika, sadnja hrasta u školski vrt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31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50871"/>
          </a:xfrm>
        </p:spPr>
        <p:txBody>
          <a:bodyPr>
            <a:normAutofit/>
          </a:bodyPr>
          <a:lstStyle/>
          <a:p>
            <a:r>
              <a:rPr lang="hr-HR" dirty="0" smtClean="0"/>
              <a:t>Odabir učenika </a:t>
            </a:r>
            <a:r>
              <a:rPr lang="hr-HR" dirty="0"/>
              <a:t>za sudjelovanje u </a:t>
            </a:r>
            <a:r>
              <a:rPr lang="hr-HR" dirty="0" smtClean="0"/>
              <a:t>projektu </a:t>
            </a:r>
          </a:p>
          <a:p>
            <a:r>
              <a:rPr lang="hr-HR" b="1" dirty="0" smtClean="0"/>
              <a:t>PODJELA ZADATAKA (1. dio):</a:t>
            </a:r>
            <a:endParaRPr lang="hr-HR" b="1" dirty="0"/>
          </a:p>
          <a:p>
            <a:pPr lvl="1"/>
            <a:r>
              <a:rPr lang="hr-HR" b="1" i="1" dirty="0" smtClean="0"/>
              <a:t>Pronalazak</a:t>
            </a:r>
            <a:r>
              <a:rPr lang="hr-HR" b="1" dirty="0" smtClean="0"/>
              <a:t> </a:t>
            </a:r>
            <a:r>
              <a:rPr lang="hr-HR" b="1" i="1" dirty="0"/>
              <a:t>klijavih sjemenki </a:t>
            </a:r>
            <a:r>
              <a:rPr lang="hr-HR" dirty="0"/>
              <a:t>(žira) hrasta kitnjaka u </a:t>
            </a:r>
            <a:r>
              <a:rPr lang="hr-HR" dirty="0" smtClean="0"/>
              <a:t>šumi – 6. razred</a:t>
            </a:r>
            <a:endParaRPr lang="hr-HR" dirty="0"/>
          </a:p>
          <a:p>
            <a:pPr lvl="1"/>
            <a:r>
              <a:rPr lang="hr-HR" b="1" i="1" dirty="0" smtClean="0"/>
              <a:t>Nabavka </a:t>
            </a:r>
            <a:r>
              <a:rPr lang="hr-HR" b="1" i="1" dirty="0"/>
              <a:t>teglica i zemlje </a:t>
            </a:r>
            <a:r>
              <a:rPr lang="hr-HR" dirty="0"/>
              <a:t>za </a:t>
            </a:r>
            <a:r>
              <a:rPr lang="hr-HR" dirty="0" smtClean="0"/>
              <a:t>sadnju – učiteljica prirode/biologije</a:t>
            </a:r>
            <a:endParaRPr lang="hr-HR" dirty="0"/>
          </a:p>
          <a:p>
            <a:pPr lvl="1"/>
            <a:r>
              <a:rPr lang="hr-HR" b="1" i="1" dirty="0" smtClean="0"/>
              <a:t>Programiranje </a:t>
            </a:r>
            <a:r>
              <a:rPr lang="hr-HR" b="1" i="1" dirty="0" err="1" smtClean="0"/>
              <a:t>micro:bita</a:t>
            </a:r>
            <a:r>
              <a:rPr lang="hr-HR" b="1" i="1" dirty="0" smtClean="0"/>
              <a:t> </a:t>
            </a:r>
            <a:r>
              <a:rPr lang="hr-HR" dirty="0"/>
              <a:t>za kontrolu vlažnosti i temperature te upotrebu sa setom za </a:t>
            </a:r>
            <a:r>
              <a:rPr lang="hr-HR" dirty="0" smtClean="0"/>
              <a:t>zalijevanje – učiteljica informatike s učenicima 6. razreda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41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Programiranje </a:t>
            </a:r>
            <a:r>
              <a:rPr lang="hr-HR" sz="4400" dirty="0" err="1" smtClean="0"/>
              <a:t>micro:bita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Programiranje </a:t>
            </a:r>
            <a:r>
              <a:rPr lang="hr-HR" dirty="0" err="1" smtClean="0"/>
              <a:t>micro:bit-a</a:t>
            </a:r>
            <a:r>
              <a:rPr lang="hr-HR" dirty="0" smtClean="0"/>
              <a:t>:</a:t>
            </a:r>
          </a:p>
          <a:p>
            <a:pPr marL="538163" lvl="1"/>
            <a:r>
              <a:rPr lang="hr-HR" dirty="0" smtClean="0"/>
              <a:t>Izrada programa  za mjerenje temperature</a:t>
            </a:r>
            <a:r>
              <a:rPr lang="hr-HR" dirty="0"/>
              <a:t> </a:t>
            </a:r>
            <a:r>
              <a:rPr lang="hr-HR" dirty="0" smtClean="0"/>
              <a:t>i vlažnosti</a:t>
            </a:r>
          </a:p>
          <a:p>
            <a:pPr marL="538163" lvl="1"/>
            <a:r>
              <a:rPr lang="hr-HR" dirty="0" smtClean="0"/>
              <a:t>Testiranje programa</a:t>
            </a:r>
          </a:p>
          <a:p>
            <a:pPr marL="538163" lvl="1"/>
            <a:r>
              <a:rPr lang="hr-HR" dirty="0" smtClean="0"/>
              <a:t>Umjeravanje i skaliranje očitanih vrijednosti </a:t>
            </a:r>
          </a:p>
          <a:p>
            <a:pPr marL="538163" lvl="1"/>
            <a:r>
              <a:rPr lang="hr-HR" dirty="0" smtClean="0"/>
              <a:t>Izrada dijela programa za pumpu – određivanje količine vode za zalijevanje testiranjem</a:t>
            </a:r>
          </a:p>
        </p:txBody>
      </p:sp>
    </p:spTree>
    <p:extLst>
      <p:ext uri="{BB962C8B-B14F-4D97-AF65-F5344CB8AC3E}">
        <p14:creationId xmlns:p14="http://schemas.microsoft.com/office/powerpoint/2010/main" val="25095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Programiranje </a:t>
            </a:r>
            <a:r>
              <a:rPr lang="hr-HR" sz="4400" dirty="0" err="1" smtClean="0"/>
              <a:t>micro:bita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2006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Programiranje </a:t>
            </a:r>
            <a:r>
              <a:rPr lang="hr-HR" dirty="0" err="1" smtClean="0"/>
              <a:t>micro:bita</a:t>
            </a:r>
            <a:r>
              <a:rPr lang="hr-HR" dirty="0" smtClean="0"/>
              <a:t> – mjerenje i umjeravanje vlažnosti:</a:t>
            </a:r>
          </a:p>
          <a:p>
            <a:pPr marL="533400" lvl="1"/>
            <a:r>
              <a:rPr lang="hr-HR" dirty="0" smtClean="0"/>
              <a:t>Prvo smo, više puta, mjerili vlažnost na suho i u vodi te zapisivali dobivene vrijednosti u tablicu</a:t>
            </a:r>
          </a:p>
          <a:p>
            <a:pPr marL="533400" lvl="1"/>
            <a:r>
              <a:rPr lang="hr-HR" dirty="0" smtClean="0"/>
              <a:t>Nakon toga mjerili smo u suhoj i potpuno mokroj zemlji za koje smo dobili druga očitanja koja smo također upisali u tablicu</a:t>
            </a:r>
          </a:p>
          <a:p>
            <a:pPr marL="533400" lvl="1"/>
            <a:r>
              <a:rPr lang="hr-HR" dirty="0" smtClean="0"/>
              <a:t>Mjerenja samo ponovili dvadesetak puta kako bi dobili tablicu iz koje smo izvukli srednje vrijednosti</a:t>
            </a:r>
          </a:p>
          <a:p>
            <a:pPr marL="533400" lvl="1"/>
            <a:r>
              <a:rPr lang="hr-HR" dirty="0" smtClean="0"/>
              <a:t>Dobiveni brojevi nisu imali veze s nama poznatim mjerenjem za vlažnost od 0 do 100% pa smo u programu morali skalirati te vrijednosti</a:t>
            </a:r>
          </a:p>
        </p:txBody>
      </p:sp>
    </p:spTree>
    <p:extLst>
      <p:ext uri="{BB962C8B-B14F-4D97-AF65-F5344CB8AC3E}">
        <p14:creationId xmlns:p14="http://schemas.microsoft.com/office/powerpoint/2010/main" val="2249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Programiranje </a:t>
            </a:r>
            <a:r>
              <a:rPr lang="hr-HR" sz="4400" dirty="0" err="1" smtClean="0"/>
              <a:t>micro:bita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65600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Programiranje </a:t>
            </a:r>
            <a:r>
              <a:rPr lang="hr-HR" dirty="0" err="1" smtClean="0"/>
              <a:t>micro:bita</a:t>
            </a:r>
            <a:r>
              <a:rPr lang="hr-HR" dirty="0"/>
              <a:t> </a:t>
            </a:r>
            <a:r>
              <a:rPr lang="hr-HR" dirty="0" smtClean="0"/>
              <a:t>– mjerenje količine vode koju izbaci pumpa:</a:t>
            </a:r>
          </a:p>
          <a:p>
            <a:pPr marL="444500" lvl="1"/>
            <a:r>
              <a:rPr lang="hr-HR" dirty="0" smtClean="0"/>
              <a:t>Prvo smo koristili dio programa samo za uključivanje i isključivanje pumpe za vodu i podesili ga tako da je pumpa uključena 3 sekunde i onda da se isključi</a:t>
            </a:r>
          </a:p>
          <a:p>
            <a:pPr marL="444500" lvl="1"/>
            <a:r>
              <a:rPr lang="hr-HR" dirty="0" smtClean="0"/>
              <a:t>Izmjerili smo količinu vode koju izbaci pumpa u određenom vremenu</a:t>
            </a:r>
          </a:p>
          <a:p>
            <a:pPr marL="444500" lvl="1"/>
            <a:r>
              <a:rPr lang="hr-HR" dirty="0" err="1" smtClean="0"/>
              <a:t>Procjenili</a:t>
            </a:r>
            <a:r>
              <a:rPr lang="hr-HR" dirty="0" smtClean="0"/>
              <a:t> smo kolika količina vode je potrebna da nam zemlja ne bude </a:t>
            </a:r>
            <a:r>
              <a:rPr lang="hr-HR" dirty="0" err="1" smtClean="0"/>
              <a:t>presuha</a:t>
            </a:r>
            <a:r>
              <a:rPr lang="hr-HR" dirty="0" smtClean="0"/>
              <a:t> niti </a:t>
            </a:r>
            <a:r>
              <a:rPr lang="hr-HR" dirty="0" err="1" smtClean="0"/>
              <a:t>premokra</a:t>
            </a:r>
            <a:r>
              <a:rPr lang="hr-HR" dirty="0" smtClean="0"/>
              <a:t> </a:t>
            </a:r>
          </a:p>
          <a:p>
            <a:pPr marL="444500" lvl="1"/>
            <a:r>
              <a:rPr lang="hr-HR" dirty="0" smtClean="0"/>
              <a:t>Pumpu </a:t>
            </a:r>
            <a:r>
              <a:rPr lang="hr-HR" dirty="0"/>
              <a:t>smo podesili da svakih 5 minuta provjerava vlažnost i ako je </a:t>
            </a:r>
            <a:r>
              <a:rPr lang="hr-HR" dirty="0" err="1"/>
              <a:t>presuha</a:t>
            </a:r>
            <a:r>
              <a:rPr lang="hr-HR" dirty="0"/>
              <a:t> odjednom izbacuje cca 0.02 l vode, te opet provjerava nakon 5 minuta </a:t>
            </a:r>
          </a:p>
        </p:txBody>
      </p:sp>
    </p:spTree>
    <p:extLst>
      <p:ext uri="{BB962C8B-B14F-4D97-AF65-F5344CB8AC3E}">
        <p14:creationId xmlns:p14="http://schemas.microsoft.com/office/powerpoint/2010/main" val="1527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0524" y="205010"/>
            <a:ext cx="8911687" cy="645890"/>
          </a:xfrm>
        </p:spPr>
        <p:txBody>
          <a:bodyPr/>
          <a:lstStyle/>
          <a:p>
            <a:r>
              <a:rPr lang="hr-HR" sz="4400" dirty="0"/>
              <a:t>Programiranje </a:t>
            </a:r>
            <a:r>
              <a:rPr lang="hr-HR" sz="4400" dirty="0" err="1"/>
              <a:t>micro:bita</a:t>
            </a:r>
            <a:endParaRPr lang="hr-HR" sz="4400" dirty="0"/>
          </a:p>
        </p:txBody>
      </p:sp>
      <p:grpSp>
        <p:nvGrpSpPr>
          <p:cNvPr id="18" name="Grupa 17"/>
          <p:cNvGrpSpPr/>
          <p:nvPr/>
        </p:nvGrpSpPr>
        <p:grpSpPr>
          <a:xfrm>
            <a:off x="2478624" y="812800"/>
            <a:ext cx="8467187" cy="5943708"/>
            <a:chOff x="2478624" y="850900"/>
            <a:chExt cx="8467187" cy="5943708"/>
          </a:xfrm>
        </p:grpSpPr>
        <p:sp>
          <p:nvSpPr>
            <p:cNvPr id="16" name="Pravokutnik 15"/>
            <p:cNvSpPr/>
            <p:nvPr/>
          </p:nvSpPr>
          <p:spPr>
            <a:xfrm>
              <a:off x="9294811" y="850900"/>
              <a:ext cx="1651000" cy="5943708"/>
            </a:xfrm>
            <a:prstGeom prst="rect">
              <a:avLst/>
            </a:prstGeom>
            <a:solidFill>
              <a:srgbClr val="FA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8" name="Slika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8624" y="850900"/>
              <a:ext cx="7592476" cy="5943708"/>
            </a:xfrm>
            <a:prstGeom prst="rect">
              <a:avLst/>
            </a:prstGeom>
            <a:ln w="3175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dist="101600" dir="12900000" algn="bl" rotWithShape="0">
                <a:srgbClr val="000000">
                  <a:alpha val="29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10" name="Pravokutnik 9"/>
            <p:cNvSpPr/>
            <p:nvPr/>
          </p:nvSpPr>
          <p:spPr>
            <a:xfrm>
              <a:off x="8420100" y="2222500"/>
              <a:ext cx="1651000" cy="4572108"/>
            </a:xfrm>
            <a:prstGeom prst="rect">
              <a:avLst/>
            </a:prstGeom>
            <a:solidFill>
              <a:srgbClr val="FA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2" name="Naslov 1"/>
          <p:cNvSpPr txBox="1">
            <a:spLocks/>
          </p:cNvSpPr>
          <p:nvPr/>
        </p:nvSpPr>
        <p:spPr>
          <a:xfrm>
            <a:off x="6750050" y="5206892"/>
            <a:ext cx="2525711" cy="11049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500" kern="1200" spc="300" dirty="0">
                <a:ln w="2222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anose="0208090304030B0204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dio koda za uključivanje i isključivanje pumpe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435600" y="952446"/>
            <a:ext cx="5740400" cy="633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500" kern="1200" spc="300" dirty="0">
                <a:ln w="2222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anose="0208090304030B0204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mjerenje temperature i umjeravanje sa stvarnim vrijednostima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896100" y="1968500"/>
            <a:ext cx="2235200" cy="9252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500" kern="1200" spc="300" dirty="0">
                <a:ln w="2222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anose="0208090304030B0204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određivanje vlažnosti i skaliranje</a:t>
            </a: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7924800" y="3084236"/>
            <a:ext cx="3426876" cy="1729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500" kern="1200" spc="300" dirty="0">
                <a:ln w="2222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anose="0208090304030B0204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postavljanje uvjeta koji trebaju biti zadovoljeni da bi biljka rasla u zadovoljavajućim uvjetima</a:t>
            </a:r>
          </a:p>
        </p:txBody>
      </p:sp>
    </p:spTree>
    <p:extLst>
      <p:ext uri="{BB962C8B-B14F-4D97-AF65-F5344CB8AC3E}">
        <p14:creationId xmlns:p14="http://schemas.microsoft.com/office/powerpoint/2010/main" val="28684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Žuto-naranča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742</TotalTime>
  <Words>1861</Words>
  <Application>Microsoft Office PowerPoint</Application>
  <PresentationFormat>Široki zaslon</PresentationFormat>
  <Paragraphs>210</Paragraphs>
  <Slides>39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7" baseType="lpstr">
      <vt:lpstr>Arial</vt:lpstr>
      <vt:lpstr>Century Gothic</vt:lpstr>
      <vt:lpstr>Comic Sans MS</vt:lpstr>
      <vt:lpstr>Cooper Std Black</vt:lpstr>
      <vt:lpstr>Courier New</vt:lpstr>
      <vt:lpstr>Wingdings</vt:lpstr>
      <vt:lpstr>Wingdings 3</vt:lpstr>
      <vt:lpstr>Pramen</vt:lpstr>
      <vt:lpstr>Projekt  Želim stablo!</vt:lpstr>
      <vt:lpstr>O projektu</vt:lpstr>
      <vt:lpstr>Sudionici projekta</vt:lpstr>
      <vt:lpstr>Faze projekta</vt:lpstr>
      <vt:lpstr>1. FAZA</vt:lpstr>
      <vt:lpstr>Programiranje micro:bita</vt:lpstr>
      <vt:lpstr>Programiranje micro:bita</vt:lpstr>
      <vt:lpstr>Programiranje micro:bita</vt:lpstr>
      <vt:lpstr>Programiranje micro:bita</vt:lpstr>
      <vt:lpstr>Programiranje micro:bita</vt:lpstr>
      <vt:lpstr>Uočili smo:</vt:lpstr>
      <vt:lpstr>Uočili smo:</vt:lpstr>
      <vt:lpstr>Pronalazak sjemenki (žira)</vt:lpstr>
      <vt:lpstr>1. FAZA</vt:lpstr>
      <vt:lpstr>2. FAZA</vt:lpstr>
      <vt:lpstr>2. FAZA</vt:lpstr>
      <vt:lpstr>3. FAZA</vt:lpstr>
      <vt:lpstr>Mini predavanja</vt:lpstr>
      <vt:lpstr>Praćenje rasta i razvoja biljke </vt:lpstr>
      <vt:lpstr>Praćenje rasta i razvoja biljke </vt:lpstr>
      <vt:lpstr>Praćenje rasta i razvoja biljke </vt:lpstr>
      <vt:lpstr>Praćenje rasta i razvoja biljke </vt:lpstr>
      <vt:lpstr>4. FAZA</vt:lpstr>
      <vt:lpstr>Analiza brzine rasta biljke</vt:lpstr>
      <vt:lpstr>Analiza brzine rasta biljke</vt:lpstr>
      <vt:lpstr>Likovni radovi</vt:lpstr>
      <vt:lpstr>Likovni radovi</vt:lpstr>
      <vt:lpstr>Budući plan</vt:lpstr>
      <vt:lpstr>Hrast kitnjak</vt:lpstr>
      <vt:lpstr>Sistematika</vt:lpstr>
      <vt:lpstr>O biljci – istražili smo</vt:lpstr>
      <vt:lpstr>O biljci – istražili smo</vt:lpstr>
      <vt:lpstr>O biljci – istražili smo</vt:lpstr>
      <vt:lpstr>Hrana i lijek</vt:lpstr>
      <vt:lpstr>Hrana i lijek</vt:lpstr>
      <vt:lpstr>Hrana i lijek</vt:lpstr>
      <vt:lpstr>Hrast – povijesno drvo</vt:lpstr>
      <vt:lpstr>Zaključak</vt:lpstr>
      <vt:lpstr>Izvori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Arijana Volmost</dc:creator>
  <cp:lastModifiedBy>Arijana Volmost</cp:lastModifiedBy>
  <cp:revision>132</cp:revision>
  <dcterms:created xsi:type="dcterms:W3CDTF">2018-03-26T22:28:34Z</dcterms:created>
  <dcterms:modified xsi:type="dcterms:W3CDTF">2018-04-15T22:41:37Z</dcterms:modified>
</cp:coreProperties>
</file>