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00"/>
    <a:srgbClr val="339966"/>
    <a:srgbClr val="99CC00"/>
    <a:srgbClr val="00CC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\Desktop\rastgrah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\Desktop\rastgrah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Kap po kap [rast u cm]</c:v>
                </c:pt>
              </c:strCache>
            </c:strRef>
          </c:tx>
          <c:marker>
            <c:symbol val="none"/>
          </c:marker>
          <c:cat>
            <c:strRef>
              <c:f>Sheet1!$F$2:$F$32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8</c:v>
                </c:pt>
                <c:pt idx="8">
                  <c:v>11</c:v>
                </c:pt>
                <c:pt idx="9">
                  <c:v>14</c:v>
                </c:pt>
                <c:pt idx="10">
                  <c:v>17</c:v>
                </c:pt>
                <c:pt idx="11">
                  <c:v>18.5</c:v>
                </c:pt>
                <c:pt idx="12">
                  <c:v>19</c:v>
                </c:pt>
                <c:pt idx="13">
                  <c:v>23</c:v>
                </c:pt>
                <c:pt idx="14">
                  <c:v>24.5</c:v>
                </c:pt>
                <c:pt idx="15">
                  <c:v>25.5</c:v>
                </c:pt>
                <c:pt idx="16">
                  <c:v>26.5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32</c:v>
                </c:pt>
                <c:pt idx="22">
                  <c:v>33</c:v>
                </c:pt>
                <c:pt idx="23">
                  <c:v>35</c:v>
                </c:pt>
                <c:pt idx="24">
                  <c:v>36.5</c:v>
                </c:pt>
                <c:pt idx="25">
                  <c:v>37</c:v>
                </c:pt>
                <c:pt idx="26">
                  <c:v>37.5</c:v>
                </c:pt>
                <c:pt idx="27">
                  <c:v>38</c:v>
                </c:pt>
                <c:pt idx="28">
                  <c:v>40</c:v>
                </c:pt>
                <c:pt idx="29">
                  <c:v>40.5</c:v>
                </c:pt>
                <c:pt idx="30">
                  <c:v>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Slobodno zalijevanje [rast u cm]</c:v>
                </c:pt>
              </c:strCache>
            </c:strRef>
          </c:tx>
          <c:marker>
            <c:symbol val="none"/>
          </c:marker>
          <c:cat>
            <c:strRef>
              <c:f>Sheet1!$F$2:$F$32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3.5</c:v>
                </c:pt>
                <c:pt idx="7">
                  <c:v>7</c:v>
                </c:pt>
                <c:pt idx="8">
                  <c:v>9.5</c:v>
                </c:pt>
                <c:pt idx="9">
                  <c:v>13</c:v>
                </c:pt>
                <c:pt idx="10">
                  <c:v>15</c:v>
                </c:pt>
                <c:pt idx="11">
                  <c:v>17</c:v>
                </c:pt>
                <c:pt idx="12">
                  <c:v>17.5</c:v>
                </c:pt>
                <c:pt idx="13">
                  <c:v>20</c:v>
                </c:pt>
                <c:pt idx="14">
                  <c:v>23</c:v>
                </c:pt>
                <c:pt idx="15">
                  <c:v>26</c:v>
                </c:pt>
                <c:pt idx="16">
                  <c:v>28</c:v>
                </c:pt>
                <c:pt idx="17">
                  <c:v>29</c:v>
                </c:pt>
                <c:pt idx="18">
                  <c:v>29.5</c:v>
                </c:pt>
                <c:pt idx="19">
                  <c:v>31</c:v>
                </c:pt>
                <c:pt idx="20">
                  <c:v>33</c:v>
                </c:pt>
                <c:pt idx="21">
                  <c:v>35</c:v>
                </c:pt>
                <c:pt idx="22">
                  <c:v>37</c:v>
                </c:pt>
                <c:pt idx="23">
                  <c:v>39</c:v>
                </c:pt>
                <c:pt idx="24">
                  <c:v>39.5</c:v>
                </c:pt>
                <c:pt idx="25">
                  <c:v>41</c:v>
                </c:pt>
                <c:pt idx="26">
                  <c:v>42.5</c:v>
                </c:pt>
                <c:pt idx="27">
                  <c:v>43</c:v>
                </c:pt>
                <c:pt idx="28">
                  <c:v>43.5</c:v>
                </c:pt>
                <c:pt idx="29">
                  <c:v>44</c:v>
                </c:pt>
                <c:pt idx="30">
                  <c:v>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Microbit [rast u cm]</c:v>
                </c:pt>
              </c:strCache>
            </c:strRef>
          </c:tx>
          <c:marker>
            <c:symbol val="none"/>
          </c:marker>
          <c:cat>
            <c:strRef>
              <c:f>Sheet1!$F$2:$F$32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10</c:v>
                </c:pt>
                <c:pt idx="8">
                  <c:v>12</c:v>
                </c:pt>
                <c:pt idx="9">
                  <c:v>15</c:v>
                </c:pt>
                <c:pt idx="10">
                  <c:v>18</c:v>
                </c:pt>
                <c:pt idx="11">
                  <c:v>20</c:v>
                </c:pt>
                <c:pt idx="12">
                  <c:v>22</c:v>
                </c:pt>
                <c:pt idx="13">
                  <c:v>23.5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28</c:v>
                </c:pt>
                <c:pt idx="18">
                  <c:v>30</c:v>
                </c:pt>
                <c:pt idx="19">
                  <c:v>31</c:v>
                </c:pt>
                <c:pt idx="20">
                  <c:v>34</c:v>
                </c:pt>
                <c:pt idx="21">
                  <c:v>37</c:v>
                </c:pt>
                <c:pt idx="22">
                  <c:v>39</c:v>
                </c:pt>
                <c:pt idx="23">
                  <c:v>42</c:v>
                </c:pt>
                <c:pt idx="24">
                  <c:v>44</c:v>
                </c:pt>
                <c:pt idx="25">
                  <c:v>46</c:v>
                </c:pt>
                <c:pt idx="26">
                  <c:v>46</c:v>
                </c:pt>
                <c:pt idx="27">
                  <c:v>47.5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422144"/>
        <c:axId val="256596160"/>
      </c:lineChart>
      <c:catAx>
        <c:axId val="26042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56596160"/>
        <c:crosses val="autoZero"/>
        <c:auto val="1"/>
        <c:lblAlgn val="ctr"/>
        <c:lblOffset val="100"/>
        <c:noMultiLvlLbl val="0"/>
      </c:catAx>
      <c:valAx>
        <c:axId val="25659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42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Kap po kap [postotni rast]</c:v>
                </c:pt>
              </c:strCache>
            </c:strRef>
          </c:tx>
          <c:marker>
            <c:symbol val="none"/>
          </c:marker>
          <c:cat>
            <c:strRef>
              <c:f>Sheet1!$K$2:$K$32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Sheet1!$M$2:$M$32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0.5</c:v>
                </c:pt>
                <c:pt idx="6">
                  <c:v>0.33333333333333337</c:v>
                </c:pt>
                <c:pt idx="7">
                  <c:v>0.625</c:v>
                </c:pt>
                <c:pt idx="8">
                  <c:v>0.27272727272727271</c:v>
                </c:pt>
                <c:pt idx="9">
                  <c:v>0.2142857142857143</c:v>
                </c:pt>
                <c:pt idx="10">
                  <c:v>0.17647058823529416</c:v>
                </c:pt>
                <c:pt idx="11">
                  <c:v>8.108108108108103E-2</c:v>
                </c:pt>
                <c:pt idx="12">
                  <c:v>2.6315789473684181E-2</c:v>
                </c:pt>
                <c:pt idx="13">
                  <c:v>0.17391304347826086</c:v>
                </c:pt>
                <c:pt idx="14">
                  <c:v>6.1224489795918324E-2</c:v>
                </c:pt>
                <c:pt idx="15">
                  <c:v>3.9215686274509776E-2</c:v>
                </c:pt>
                <c:pt idx="16">
                  <c:v>3.7735849056603765E-2</c:v>
                </c:pt>
                <c:pt idx="17">
                  <c:v>1.851851851851849E-2</c:v>
                </c:pt>
                <c:pt idx="18">
                  <c:v>3.5714285714285698E-2</c:v>
                </c:pt>
                <c:pt idx="19">
                  <c:v>3.4482758620689613E-2</c:v>
                </c:pt>
                <c:pt idx="20">
                  <c:v>3.3333333333333326E-2</c:v>
                </c:pt>
                <c:pt idx="21">
                  <c:v>6.25E-2</c:v>
                </c:pt>
                <c:pt idx="22">
                  <c:v>3.0303030303030276E-2</c:v>
                </c:pt>
                <c:pt idx="23">
                  <c:v>5.7142857142857162E-2</c:v>
                </c:pt>
                <c:pt idx="24">
                  <c:v>4.1095890410958957E-2</c:v>
                </c:pt>
                <c:pt idx="25">
                  <c:v>1.3513513513513487E-2</c:v>
                </c:pt>
                <c:pt idx="26">
                  <c:v>1.3333333333333308E-2</c:v>
                </c:pt>
                <c:pt idx="27">
                  <c:v>1.3157894736842146E-2</c:v>
                </c:pt>
                <c:pt idx="28">
                  <c:v>5.0000000000000044E-2</c:v>
                </c:pt>
                <c:pt idx="29">
                  <c:v>1.2345679012345734E-2</c:v>
                </c:pt>
                <c:pt idx="30">
                  <c:v>3.5714285714285698E-2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Slobodno zalijevanje [postotni rast]</c:v>
                </c:pt>
              </c:strCache>
            </c:strRef>
          </c:tx>
          <c:marker>
            <c:symbol val="none"/>
          </c:marker>
          <c:cat>
            <c:strRef>
              <c:f>Sheet1!$K$2:$K$32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Sheet1!$O$2:$O$32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0.5</c:v>
                </c:pt>
                <c:pt idx="6">
                  <c:v>0.4285714285714286</c:v>
                </c:pt>
                <c:pt idx="7">
                  <c:v>0.5</c:v>
                </c:pt>
                <c:pt idx="8">
                  <c:v>0.26315789473684215</c:v>
                </c:pt>
                <c:pt idx="9">
                  <c:v>0.26923076923076927</c:v>
                </c:pt>
                <c:pt idx="10">
                  <c:v>0.1333333333333333</c:v>
                </c:pt>
                <c:pt idx="11">
                  <c:v>0.11764705882352944</c:v>
                </c:pt>
                <c:pt idx="12">
                  <c:v>2.8571428571428581E-2</c:v>
                </c:pt>
                <c:pt idx="13">
                  <c:v>0.125</c:v>
                </c:pt>
                <c:pt idx="14">
                  <c:v>0.13043478260869568</c:v>
                </c:pt>
                <c:pt idx="15">
                  <c:v>0.11538461538461542</c:v>
                </c:pt>
                <c:pt idx="16">
                  <c:v>7.1428571428571397E-2</c:v>
                </c:pt>
                <c:pt idx="17">
                  <c:v>3.4482758620689613E-2</c:v>
                </c:pt>
                <c:pt idx="18">
                  <c:v>1.6949152542372836E-2</c:v>
                </c:pt>
                <c:pt idx="19">
                  <c:v>4.8387096774193505E-2</c:v>
                </c:pt>
                <c:pt idx="20">
                  <c:v>6.0606060606060552E-2</c:v>
                </c:pt>
                <c:pt idx="21">
                  <c:v>5.7142857142857162E-2</c:v>
                </c:pt>
                <c:pt idx="22">
                  <c:v>5.4054054054054057E-2</c:v>
                </c:pt>
                <c:pt idx="23">
                  <c:v>5.1282051282051322E-2</c:v>
                </c:pt>
                <c:pt idx="24">
                  <c:v>1.2658227848101222E-2</c:v>
                </c:pt>
                <c:pt idx="25">
                  <c:v>3.6585365853658569E-2</c:v>
                </c:pt>
                <c:pt idx="26">
                  <c:v>3.5294117647058809E-2</c:v>
                </c:pt>
                <c:pt idx="27">
                  <c:v>1.1627906976744207E-2</c:v>
                </c:pt>
                <c:pt idx="28">
                  <c:v>1.1494252873563204E-2</c:v>
                </c:pt>
                <c:pt idx="29">
                  <c:v>1.1363636363636354E-2</c:v>
                </c:pt>
                <c:pt idx="30">
                  <c:v>4.3478260869565188E-2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Sheet1!$Q$1</c:f>
              <c:strCache>
                <c:ptCount val="1"/>
                <c:pt idx="0">
                  <c:v>Microbit [postotni rast]</c:v>
                </c:pt>
              </c:strCache>
            </c:strRef>
          </c:tx>
          <c:marker>
            <c:symbol val="none"/>
          </c:marker>
          <c:cat>
            <c:strRef>
              <c:f>Sheet1!$K$2:$K$32</c:f>
              <c:strCache>
                <c:ptCount val="31"/>
                <c:pt idx="0">
                  <c:v>16.3.</c:v>
                </c:pt>
                <c:pt idx="1">
                  <c:v>17.3.</c:v>
                </c:pt>
                <c:pt idx="2">
                  <c:v>18.3.</c:v>
                </c:pt>
                <c:pt idx="3">
                  <c:v>19.3.</c:v>
                </c:pt>
                <c:pt idx="4">
                  <c:v>20.3.</c:v>
                </c:pt>
                <c:pt idx="5">
                  <c:v>21.3.</c:v>
                </c:pt>
                <c:pt idx="6">
                  <c:v>22.3.</c:v>
                </c:pt>
                <c:pt idx="7">
                  <c:v>23.3.</c:v>
                </c:pt>
                <c:pt idx="8">
                  <c:v>24.3.</c:v>
                </c:pt>
                <c:pt idx="9">
                  <c:v>25.3.</c:v>
                </c:pt>
                <c:pt idx="10">
                  <c:v>26.3.</c:v>
                </c:pt>
                <c:pt idx="11">
                  <c:v>27.3.</c:v>
                </c:pt>
                <c:pt idx="12">
                  <c:v>28.3.</c:v>
                </c:pt>
                <c:pt idx="13">
                  <c:v>29.3.</c:v>
                </c:pt>
                <c:pt idx="14">
                  <c:v>30.3.</c:v>
                </c:pt>
                <c:pt idx="15">
                  <c:v>31.3.</c:v>
                </c:pt>
                <c:pt idx="16">
                  <c:v>1.4.</c:v>
                </c:pt>
                <c:pt idx="17">
                  <c:v>2.4.</c:v>
                </c:pt>
                <c:pt idx="18">
                  <c:v>3.4.</c:v>
                </c:pt>
                <c:pt idx="19">
                  <c:v>4.4.</c:v>
                </c:pt>
                <c:pt idx="20">
                  <c:v>5.4.</c:v>
                </c:pt>
                <c:pt idx="21">
                  <c:v>6.4.</c:v>
                </c:pt>
                <c:pt idx="22">
                  <c:v>7.4.</c:v>
                </c:pt>
                <c:pt idx="23">
                  <c:v>8.4.</c:v>
                </c:pt>
                <c:pt idx="24">
                  <c:v>9.4.</c:v>
                </c:pt>
                <c:pt idx="25">
                  <c:v>10.4.</c:v>
                </c:pt>
                <c:pt idx="26">
                  <c:v>11.4.</c:v>
                </c:pt>
                <c:pt idx="27">
                  <c:v>12.4.</c:v>
                </c:pt>
                <c:pt idx="28">
                  <c:v>13.4.</c:v>
                </c:pt>
                <c:pt idx="29">
                  <c:v>14.4.</c:v>
                </c:pt>
                <c:pt idx="30">
                  <c:v>15.4.</c:v>
                </c:pt>
              </c:strCache>
            </c:strRef>
          </c:cat>
          <c:val>
            <c:numRef>
              <c:f>Sheet1!$Q$2:$Q$32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0.33333333333333337</c:v>
                </c:pt>
                <c:pt idx="6">
                  <c:v>0.4</c:v>
                </c:pt>
                <c:pt idx="7">
                  <c:v>0.5</c:v>
                </c:pt>
                <c:pt idx="8">
                  <c:v>0.16666666666666663</c:v>
                </c:pt>
                <c:pt idx="9">
                  <c:v>0.19999999999999996</c:v>
                </c:pt>
                <c:pt idx="10">
                  <c:v>0.16666666666666663</c:v>
                </c:pt>
                <c:pt idx="11">
                  <c:v>9.9999999999999978E-2</c:v>
                </c:pt>
                <c:pt idx="12">
                  <c:v>9.0909090909090939E-2</c:v>
                </c:pt>
                <c:pt idx="13">
                  <c:v>6.3829787234042534E-2</c:v>
                </c:pt>
                <c:pt idx="14">
                  <c:v>2.083333333333337E-2</c:v>
                </c:pt>
                <c:pt idx="15">
                  <c:v>4.0000000000000036E-2</c:v>
                </c:pt>
                <c:pt idx="16">
                  <c:v>3.8461538461538436E-2</c:v>
                </c:pt>
                <c:pt idx="17">
                  <c:v>7.1428571428571397E-2</c:v>
                </c:pt>
                <c:pt idx="18">
                  <c:v>6.6666666666666652E-2</c:v>
                </c:pt>
                <c:pt idx="19">
                  <c:v>3.2258064516129004E-2</c:v>
                </c:pt>
                <c:pt idx="20">
                  <c:v>8.8235294117647078E-2</c:v>
                </c:pt>
                <c:pt idx="21">
                  <c:v>8.108108108108103E-2</c:v>
                </c:pt>
                <c:pt idx="22">
                  <c:v>5.1282051282051322E-2</c:v>
                </c:pt>
                <c:pt idx="23">
                  <c:v>7.1428571428571397E-2</c:v>
                </c:pt>
                <c:pt idx="24">
                  <c:v>4.5454545454545414E-2</c:v>
                </c:pt>
                <c:pt idx="25">
                  <c:v>4.3478260869565188E-2</c:v>
                </c:pt>
                <c:pt idx="26">
                  <c:v>0</c:v>
                </c:pt>
                <c:pt idx="27">
                  <c:v>3.157894736842104E-2</c:v>
                </c:pt>
                <c:pt idx="28">
                  <c:v>1.041666666666663E-2</c:v>
                </c:pt>
                <c:pt idx="29">
                  <c:v>2.0408163265306145E-2</c:v>
                </c:pt>
                <c:pt idx="30">
                  <c:v>2.0000000000000018E-2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4704"/>
        <c:axId val="180708480"/>
      </c:lineChart>
      <c:catAx>
        <c:axId val="15738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708480"/>
        <c:crosses val="autoZero"/>
        <c:auto val="1"/>
        <c:lblAlgn val="ctr"/>
        <c:lblOffset val="100"/>
        <c:noMultiLvlLbl val="0"/>
      </c:catAx>
      <c:valAx>
        <c:axId val="1807084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738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B684B0-006E-491E-8622-9E346D428BB0}" type="datetimeFigureOut">
              <a:rPr lang="hr-HR" smtClean="0"/>
              <a:t>02.05.2018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3419E-FB89-438D-A841-7D0616C14CE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66"/>
                </a:solidFill>
              </a:rPr>
              <a:t>PROJEKT</a:t>
            </a:r>
            <a:br>
              <a:rPr lang="hr-HR" b="1" dirty="0" smtClean="0">
                <a:solidFill>
                  <a:srgbClr val="339966"/>
                </a:solidFill>
              </a:rPr>
            </a:br>
            <a:r>
              <a:rPr lang="hr-HR" b="1" dirty="0" smtClean="0">
                <a:solidFill>
                  <a:srgbClr val="339966"/>
                </a:solidFill>
              </a:rPr>
              <a:t>Želim stablo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9900"/>
                </a:solidFill>
              </a:rPr>
              <a:t>OŠ SESVETE</a:t>
            </a:r>
            <a:endParaRPr lang="hr-HR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1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9900"/>
                </a:solidFill>
              </a:rPr>
              <a:t>ČITANJE BAJKI KOJE SU POVEZNE S GRAHOM</a:t>
            </a:r>
            <a:endParaRPr lang="hr-HR" b="1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8080"/>
                </a:solidFill>
              </a:rPr>
              <a:t>Učenici su imali zadatak gdje su morali samostalno istražiti i pronaći bajke koje su povezane na neki način s grahom.</a:t>
            </a:r>
            <a:endParaRPr lang="hr-HR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8080"/>
                </a:solidFill>
              </a:rPr>
              <a:t>Nakon samostalnog istraživanja, učenici su i čitali pronađene bajke.</a:t>
            </a:r>
            <a:endParaRPr lang="hr-HR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19907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8080"/>
                </a:solidFill>
              </a:rPr>
              <a:t>OSLIKAVANJE SLIKOVNICE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CC66"/>
                </a:solidFill>
              </a:rPr>
              <a:t>Odlučili </a:t>
            </a:r>
            <a:r>
              <a:rPr lang="hr-HR" dirty="0">
                <a:solidFill>
                  <a:srgbClr val="00CC66"/>
                </a:solidFill>
              </a:rPr>
              <a:t>smo oslikati bajku i napraviti našu vlastitu slikovnicu. Zajedničkim razgovorom napravili smo redoslijed događaja te je svaki učenik za zadatak dobio oslikati jedan događaj.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924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2" y="2324100"/>
            <a:ext cx="4678908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08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2" y="2324100"/>
            <a:ext cx="4678908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714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2" y="2324100"/>
            <a:ext cx="4678908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39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36" y="2324100"/>
            <a:ext cx="4678541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033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339966"/>
                </a:solidFill>
              </a:rPr>
              <a:t>OSLIKAVANJE SALATE I GRAHA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9CC00"/>
                </a:solidFill>
              </a:rPr>
              <a:t>Odlazak na tržnicu rezultirao je kupovinom salate i graha. Učenici su promatrali salatu i grah te su uočavali njihove karakteristike koje su kasnije oslikavali. Zajednički su i izradili plakat na kojem su se našle njihove likovne umotvorine.</a:t>
            </a:r>
            <a:endParaRPr lang="hr-HR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0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252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639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534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8080"/>
                </a:solidFill>
              </a:rPr>
              <a:t>CILJ  I ZADATCI PROJEKTA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40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69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NIŠTA BEZ PJESME…</a:t>
            </a:r>
            <a:br>
              <a:rPr lang="hr-HR" b="1" dirty="0" smtClean="0">
                <a:solidFill>
                  <a:srgbClr val="008080"/>
                </a:solidFill>
              </a:rPr>
            </a:br>
            <a:r>
              <a:rPr lang="hr-HR" b="1" dirty="0" smtClean="0">
                <a:solidFill>
                  <a:srgbClr val="008080"/>
                </a:solidFill>
              </a:rPr>
              <a:t>PISANJE PJESAMA O SALATI I GRAHU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CC66"/>
                </a:solidFill>
              </a:rPr>
              <a:t>Promatrajući salatu i grah učenici su dobili i inspiraciju te napisali dvije pjesme o salati i grahu.</a:t>
            </a:r>
            <a:endParaRPr lang="hr-HR" dirty="0">
              <a:solidFill>
                <a:srgbClr val="00CC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39008"/>
            <a:ext cx="4890456" cy="32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7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66"/>
                </a:solidFill>
              </a:rPr>
              <a:t>Neobičan grah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Posadio sam grah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u neobičan prah.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Čekao što li će izrasti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što će iz njega ispasti.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Grah je začas narastao,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CC66"/>
                </a:solidFill>
              </a:rPr>
              <a:t>neobičan </a:t>
            </a:r>
            <a:r>
              <a:rPr lang="hr-HR" i="1" dirty="0">
                <a:solidFill>
                  <a:srgbClr val="00CC66"/>
                </a:solidFill>
              </a:rPr>
              <a:t>postao.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Plod mu je fin i sladak,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pod prstima vrlo gladak.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Svi smo htjeli jesti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najbolji grah u povijesti.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Taj grah mi je donio slavu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i pisama cijelu poplavu.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Svi su ga htjeli posaditi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CC66"/>
                </a:solidFill>
              </a:rPr>
              <a:t>njegovim se plodom osladiti.</a:t>
            </a:r>
          </a:p>
          <a:p>
            <a:endParaRPr lang="hr-HR" i="1" dirty="0" smtClean="0">
              <a:solidFill>
                <a:srgbClr val="00CC66"/>
              </a:solidFill>
            </a:endParaRPr>
          </a:p>
          <a:p>
            <a:pPr marL="0" indent="0">
              <a:buNone/>
            </a:pPr>
            <a:r>
              <a:rPr lang="hr-HR" i="1" dirty="0" err="1" smtClean="0">
                <a:solidFill>
                  <a:srgbClr val="00CC66"/>
                </a:solidFill>
              </a:rPr>
              <a:t>Fran</a:t>
            </a:r>
            <a:r>
              <a:rPr lang="hr-HR" i="1" dirty="0" smtClean="0">
                <a:solidFill>
                  <a:srgbClr val="00CC66"/>
                </a:solidFill>
              </a:rPr>
              <a:t> </a:t>
            </a:r>
            <a:r>
              <a:rPr lang="hr-HR" i="1" dirty="0">
                <a:solidFill>
                  <a:srgbClr val="00CC66"/>
                </a:solidFill>
              </a:rPr>
              <a:t>Horvat, 3.a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17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9900"/>
                </a:solidFill>
              </a:rPr>
              <a:t>Vesela salata</a:t>
            </a:r>
            <a:endParaRPr lang="hr-HR" b="1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Jedna salata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 puno alata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velika kao vrata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stalno je pričala,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stalno je skvičala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stalno je udarala,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stalno se sudarala,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stalno je padala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pa je nastradala.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Završila u zdjeli,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svi su ju jeli.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A moj brat veli: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Baš je dobra ova salata,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mekana je kao vata!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 </a:t>
            </a:r>
          </a:p>
          <a:p>
            <a:pPr marL="0" indent="0">
              <a:buNone/>
            </a:pPr>
            <a:r>
              <a:rPr lang="hr-HR" i="1" dirty="0">
                <a:solidFill>
                  <a:srgbClr val="99CC00"/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99CC00"/>
                </a:solidFill>
              </a:rPr>
              <a:t>Lana </a:t>
            </a:r>
            <a:r>
              <a:rPr lang="hr-HR" i="1" dirty="0" err="1">
                <a:solidFill>
                  <a:srgbClr val="99CC00"/>
                </a:solidFill>
              </a:rPr>
              <a:t>Matušek</a:t>
            </a:r>
            <a:r>
              <a:rPr lang="hr-HR" i="1" dirty="0">
                <a:solidFill>
                  <a:srgbClr val="99CC00"/>
                </a:solidFill>
              </a:rPr>
              <a:t>, 3.a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885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IZRADA MODELA SALATE, GRAHA I LUKA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CC66"/>
                </a:solidFill>
              </a:rPr>
              <a:t>Kako bismo bolje shvatili te uočili karakteristike salate, graha, ali i luka, učenici trećih razreda izradili su modele istih.</a:t>
            </a:r>
          </a:p>
          <a:p>
            <a:r>
              <a:rPr lang="hr-HR" dirty="0" smtClean="0">
                <a:solidFill>
                  <a:srgbClr val="00CC66"/>
                </a:solidFill>
              </a:rPr>
              <a:t>Koristili su različite materijale koje su oblikovali tehnikom </a:t>
            </a:r>
            <a:r>
              <a:rPr lang="hr-HR" dirty="0" err="1" smtClean="0">
                <a:solidFill>
                  <a:srgbClr val="00CC66"/>
                </a:solidFill>
              </a:rPr>
              <a:t>kaširanja</a:t>
            </a:r>
            <a:r>
              <a:rPr lang="hr-HR" dirty="0" smtClean="0">
                <a:solidFill>
                  <a:srgbClr val="00CC66"/>
                </a:solidFill>
              </a:rPr>
              <a:t>.</a:t>
            </a:r>
            <a:endParaRPr lang="hr-HR" dirty="0">
              <a:solidFill>
                <a:srgbClr val="00CC66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298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049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504"/>
            <a:ext cx="3003151" cy="533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3" y="1439750"/>
            <a:ext cx="3022434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01" y="1450504"/>
            <a:ext cx="3041717" cy="540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747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7" y="204642"/>
            <a:ext cx="3377973" cy="600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386975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052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9405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073127" cy="546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3224957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218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8080"/>
                </a:solidFill>
              </a:rPr>
              <a:t>UKLJUČENI UČENICI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UČENICI PRVOG RAZREDA</a:t>
            </a:r>
          </a:p>
          <a:p>
            <a:r>
              <a:rPr lang="hr-HR" dirty="0" smtClean="0"/>
              <a:t>UČENICI TREĆIH RAZREDA</a:t>
            </a:r>
          </a:p>
          <a:p>
            <a:r>
              <a:rPr lang="hr-HR" dirty="0" smtClean="0"/>
              <a:t>UČENICI ŠESTIH RAZREDA (U SKLOPU NASTAVE INFORMATIKE)</a:t>
            </a:r>
          </a:p>
          <a:p>
            <a:r>
              <a:rPr lang="hr-HR" dirty="0" smtClean="0"/>
              <a:t>UČENICI SEDMIH I OSMIH RAZREDA (U SKLOPU NASTAVE BIOLOGIJE I MATEMATIKE)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331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6603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Analiza prikupljenih podataka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74470"/>
              </p:ext>
            </p:extLst>
          </p:nvPr>
        </p:nvGraphicFramePr>
        <p:xfrm>
          <a:off x="1835696" y="1268751"/>
          <a:ext cx="5544616" cy="511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854"/>
                <a:gridCol w="1385854"/>
                <a:gridCol w="1386454"/>
                <a:gridCol w="1386454"/>
              </a:tblGrid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DATUM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84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16.3.</a:t>
                      </a:r>
                      <a:endParaRPr lang="hr-H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84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17.3.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84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18.3.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84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19.3.</a:t>
                      </a:r>
                      <a:endParaRPr lang="hr-H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NEMA KLIJANJA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20.3.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21.3.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22.3.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23.3.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24.3.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9,5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25.3.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14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26.3.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27.3.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18,5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28.3.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17,5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29.3.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23,5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30.3.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24,5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24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31.3.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25,5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26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26,5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26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 28 CM 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29,5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29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5.4.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34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6.4.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7.4.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8.4.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9.4.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36,5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39,5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44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10.4.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37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41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46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11.4.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37,5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42,5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46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12.4.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38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43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47,5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13.4.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40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43,5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48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14.4.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40,5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44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49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42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15.4.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42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46 CM</a:t>
                      </a:r>
                      <a:endParaRPr lang="hr-H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</a:rPr>
                        <a:t>50 CM</a:t>
                      </a:r>
                      <a:endParaRPr lang="hr-H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84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graha u centimetrima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945865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3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Rast graha u postotku (u odnosu na prethodni dan)</a:t>
            </a:r>
            <a:endParaRPr lang="hr-HR" b="1" dirty="0">
              <a:solidFill>
                <a:srgbClr val="00808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746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ŠTO SU ZAKLJUČILE PAMETNE GLAVICE?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99CC00"/>
                </a:solidFill>
              </a:rPr>
              <a:t>1. KLIJANJE GRAHA DOGODILO SE NAKON NEKOLIKO DANA</a:t>
            </a:r>
          </a:p>
          <a:p>
            <a:r>
              <a:rPr lang="hr-HR" dirty="0" smtClean="0">
                <a:solidFill>
                  <a:srgbClr val="99CC00"/>
                </a:solidFill>
              </a:rPr>
              <a:t>2. PRVIH PAR DANA NAKON KLIJANJA RAST JE VEĆI NEGO PRED KRAJ NAŠIH MJERENJA</a:t>
            </a:r>
          </a:p>
          <a:p>
            <a:r>
              <a:rPr lang="hr-HR" dirty="0" smtClean="0">
                <a:solidFill>
                  <a:srgbClr val="99CC00"/>
                </a:solidFill>
              </a:rPr>
              <a:t>3. NAJVEĆU VISINU POSTIGAO JE GRAH KOD KOJEG SMO KORISTILI MICROBIT</a:t>
            </a:r>
          </a:p>
          <a:p>
            <a:r>
              <a:rPr lang="hr-HR" dirty="0" smtClean="0">
                <a:solidFill>
                  <a:srgbClr val="99CC00"/>
                </a:solidFill>
              </a:rPr>
              <a:t>4. NAJMANJE JE NARASTAO GRAH KOJEG SMO ZALIJEVALI PO PRICIPU KAP PO KAP</a:t>
            </a:r>
            <a:endParaRPr lang="hr-HR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8080"/>
                </a:solidFill>
              </a:rPr>
              <a:t>AKTIVNOSTI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rgbClr val="66FF66"/>
                </a:solidFill>
              </a:rPr>
              <a:t>PROGRAMIRANJE MOCROBITA</a:t>
            </a:r>
          </a:p>
          <a:p>
            <a:r>
              <a:rPr lang="hr-HR" dirty="0" smtClean="0">
                <a:solidFill>
                  <a:srgbClr val="00CC66"/>
                </a:solidFill>
              </a:rPr>
              <a:t>SADNJA BILJAKA</a:t>
            </a:r>
          </a:p>
          <a:p>
            <a:r>
              <a:rPr lang="hr-HR" dirty="0" smtClean="0">
                <a:solidFill>
                  <a:srgbClr val="00CC66"/>
                </a:solidFill>
              </a:rPr>
              <a:t>SNIMANJE FILMA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TRAŽENJE RECEPATA (DVOJEZIČNA KUHARICA)</a:t>
            </a:r>
            <a:endParaRPr lang="hr-HR" dirty="0" smtClean="0">
              <a:solidFill>
                <a:srgbClr val="009900"/>
              </a:solidFill>
            </a:endParaRPr>
          </a:p>
          <a:p>
            <a:r>
              <a:rPr lang="hr-HR" dirty="0" smtClean="0">
                <a:solidFill>
                  <a:srgbClr val="99CC00"/>
                </a:solidFill>
              </a:rPr>
              <a:t>ČITANJE BAJKI KOJE SU POVEZANE S GRAHOM</a:t>
            </a:r>
          </a:p>
          <a:p>
            <a:r>
              <a:rPr lang="hr-HR" dirty="0" smtClean="0">
                <a:solidFill>
                  <a:srgbClr val="339966"/>
                </a:solidFill>
              </a:rPr>
              <a:t>OSLIKAVANJE SLIKOVNICE „JANKO I ČAROBNI GRAH”</a:t>
            </a:r>
          </a:p>
          <a:p>
            <a:r>
              <a:rPr lang="hr-HR" dirty="0" smtClean="0">
                <a:solidFill>
                  <a:srgbClr val="008080"/>
                </a:solidFill>
              </a:rPr>
              <a:t>IZRADA MODELA BILJAKA</a:t>
            </a:r>
          </a:p>
          <a:p>
            <a:r>
              <a:rPr lang="hr-HR" dirty="0" smtClean="0">
                <a:solidFill>
                  <a:srgbClr val="00CC66"/>
                </a:solidFill>
              </a:rPr>
              <a:t>PISANJE PJESAMA O SALATI I GRAHU</a:t>
            </a:r>
          </a:p>
          <a:p>
            <a:r>
              <a:rPr lang="hr-HR" dirty="0" smtClean="0">
                <a:solidFill>
                  <a:srgbClr val="008080"/>
                </a:solidFill>
              </a:rPr>
              <a:t>PROVEDBA PROJEKTA (ANALIZA, RAČUNSKI ZADATCI)</a:t>
            </a:r>
            <a:endParaRPr lang="hr-HR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9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PROGRAMIRANJE MICROBITA</a:t>
            </a:r>
            <a:endParaRPr lang="hr-HR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6777317" cy="3508977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  <a:cs typeface="Calibri" panose="020F0502020204030204" pitchFamily="34" charset="0"/>
              </a:rPr>
              <a:t>Uz pomoć seta za zalijevanje biljaka koji se sastoji od senzora kojeg smo programirali te pumpe za vodu  uz pomoć kojeg smo </a:t>
            </a:r>
            <a:r>
              <a:rPr lang="hr-HR" sz="2000" dirty="0" err="1" smtClean="0">
                <a:latin typeface="+mj-lt"/>
                <a:cs typeface="Calibri" panose="020F0502020204030204" pitchFamily="34" charset="0"/>
              </a:rPr>
              <a:t>smo</a:t>
            </a:r>
            <a:r>
              <a:rPr lang="hr-HR" sz="20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hr-HR" sz="2000" dirty="0" smtClean="0">
                <a:latin typeface="+mj-lt"/>
                <a:cs typeface="Calibri" panose="020F0502020204030204" pitchFamily="34" charset="0"/>
              </a:rPr>
              <a:t>postigli da </a:t>
            </a:r>
            <a:r>
              <a:rPr lang="hr-HR" sz="2000" dirty="0" err="1" smtClean="0">
                <a:latin typeface="+mj-lt"/>
                <a:cs typeface="Calibri" panose="020F0502020204030204" pitchFamily="34" charset="0"/>
              </a:rPr>
              <a:t>microbit</a:t>
            </a:r>
            <a:r>
              <a:rPr lang="hr-HR" sz="2000" dirty="0" smtClean="0">
                <a:latin typeface="+mj-lt"/>
                <a:cs typeface="Calibri" panose="020F0502020204030204" pitchFamily="34" charset="0"/>
              </a:rPr>
              <a:t> zalije biljku čim se  vlaga u zemlji spusti ispod zadanih parametara.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72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66"/>
                </a:solidFill>
              </a:rPr>
              <a:t>SADNJA BILJAKA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POSADILI SMO GRAH U TRI RAZLIČITE POSUDE. GRAH SMO ZALIJEVALI KORISTEĆI TRI PRINCIPA:</a:t>
            </a:r>
          </a:p>
          <a:p>
            <a:r>
              <a:rPr lang="hr-HR" b="1" dirty="0" smtClean="0">
                <a:solidFill>
                  <a:srgbClr val="339966"/>
                </a:solidFill>
              </a:rPr>
              <a:t>1. ZALIJEVANJE KAP PO KAP</a:t>
            </a:r>
          </a:p>
          <a:p>
            <a:r>
              <a:rPr lang="hr-HR" b="1" dirty="0" smtClean="0">
                <a:solidFill>
                  <a:srgbClr val="339966"/>
                </a:solidFill>
              </a:rPr>
              <a:t>2. ZALIJEVANJE UZ POMOĆ MICROBITA</a:t>
            </a:r>
          </a:p>
          <a:p>
            <a:r>
              <a:rPr lang="hr-HR" b="1" dirty="0" smtClean="0">
                <a:solidFill>
                  <a:srgbClr val="339966"/>
                </a:solidFill>
              </a:rPr>
              <a:t>3. ZALIJEVANJE PO POTREBI (ČIM SMO UOČILI DA JE ZEMLJA SUHA)</a:t>
            </a:r>
            <a:endParaRPr lang="hr-HR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8088" y="1060323"/>
            <a:ext cx="6124736" cy="4593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460313" cy="334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007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764569" cy="50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08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66"/>
                </a:solidFill>
              </a:rPr>
              <a:t>SNIMANJE FILMA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009900"/>
                </a:solidFill>
              </a:rPr>
              <a:t>Koristeći sve podatke koje smo prikupili tijekom cijelog tjedna, odlučili smo snimiti film </a:t>
            </a:r>
            <a:r>
              <a:rPr lang="hr-HR" dirty="0" smtClean="0">
                <a:solidFill>
                  <a:srgbClr val="009900"/>
                </a:solidFill>
              </a:rPr>
              <a:t>te vam pokazati kako smo posadili grah.  </a:t>
            </a:r>
            <a:r>
              <a:rPr lang="hr-HR" dirty="0">
                <a:solidFill>
                  <a:srgbClr val="009900"/>
                </a:solidFill>
              </a:rPr>
              <a:t>Svaki dan smo pratili rast našeg graha (TIJEKOM MJESEC DANA) te smo prikupljali podatke o rastu.</a:t>
            </a:r>
          </a:p>
          <a:p>
            <a:endParaRPr lang="hr-HR" dirty="0" smtClean="0"/>
          </a:p>
          <a:p>
            <a:r>
              <a:rPr lang="hr-HR" dirty="0" smtClean="0"/>
              <a:t>(SNIMLJENI FILM NALAZI SE U ZASEBNOJ DATOTECI.)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883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722</Words>
  <Application>Microsoft Office PowerPoint</Application>
  <PresentationFormat>On-screen Show (4:3)</PresentationFormat>
  <Paragraphs>226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PROJEKT Želim stablo</vt:lpstr>
      <vt:lpstr>CILJ  I ZADATCI PROJEKTA</vt:lpstr>
      <vt:lpstr>UKLJUČENI UČENICI</vt:lpstr>
      <vt:lpstr>AKTIVNOSTI</vt:lpstr>
      <vt:lpstr>PROGRAMIRANJE MICROBITA</vt:lpstr>
      <vt:lpstr>SADNJA BILJAKA</vt:lpstr>
      <vt:lpstr>PowerPoint Presentation</vt:lpstr>
      <vt:lpstr>PowerPoint Presentation</vt:lpstr>
      <vt:lpstr>SNIMANJE FILMA</vt:lpstr>
      <vt:lpstr>ČITANJE BAJKI KOJE SU POVEZNE S GRAHOM</vt:lpstr>
      <vt:lpstr>OSLIKAVANJE SLIKOVNICE</vt:lpstr>
      <vt:lpstr>PowerPoint Presentation</vt:lpstr>
      <vt:lpstr>PowerPoint Presentation</vt:lpstr>
      <vt:lpstr>PowerPoint Presentation</vt:lpstr>
      <vt:lpstr>PowerPoint Presentation</vt:lpstr>
      <vt:lpstr>OSLIKAVANJE SALATE I GRAHA</vt:lpstr>
      <vt:lpstr>PowerPoint Presentation</vt:lpstr>
      <vt:lpstr>PowerPoint Presentation</vt:lpstr>
      <vt:lpstr>PowerPoint Presentation</vt:lpstr>
      <vt:lpstr>PowerPoint Presentation</vt:lpstr>
      <vt:lpstr>NIŠTA BEZ PJESME… PISANJE PJESAMA O SALATI I GRAHU</vt:lpstr>
      <vt:lpstr>Neobičan grah</vt:lpstr>
      <vt:lpstr>Vesela salata</vt:lpstr>
      <vt:lpstr>IZRADA MODELA SALATE, GRAHA I LUKA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Analiza prikupljenih podataka</vt:lpstr>
      <vt:lpstr>Rast graha u centimetrima</vt:lpstr>
      <vt:lpstr>Rast graha u postotku (u odnosu na prethodni dan)</vt:lpstr>
      <vt:lpstr>ŠTO SU ZAKLJUČILE PAMETNE GLAVICE?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Želim stablo</dc:title>
  <dc:creator>Student</dc:creator>
  <cp:lastModifiedBy>Student</cp:lastModifiedBy>
  <cp:revision>12</cp:revision>
  <dcterms:created xsi:type="dcterms:W3CDTF">2018-05-02T18:27:48Z</dcterms:created>
  <dcterms:modified xsi:type="dcterms:W3CDTF">2018-05-02T20:44:41Z</dcterms:modified>
</cp:coreProperties>
</file>