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7" r:id="rId2"/>
    <p:sldId id="268" r:id="rId3"/>
    <p:sldId id="269" r:id="rId4"/>
    <p:sldId id="270" r:id="rId5"/>
    <p:sldId id="271" r:id="rId6"/>
    <p:sldId id="272" r:id="rId7"/>
    <p:sldId id="289" r:id="rId8"/>
    <p:sldId id="290" r:id="rId9"/>
    <p:sldId id="273" r:id="rId10"/>
    <p:sldId id="274" r:id="rId11"/>
    <p:sldId id="278" r:id="rId12"/>
    <p:sldId id="275" r:id="rId13"/>
    <p:sldId id="276" r:id="rId14"/>
    <p:sldId id="277" r:id="rId15"/>
    <p:sldId id="279" r:id="rId16"/>
    <p:sldId id="287" r:id="rId17"/>
    <p:sldId id="280" r:id="rId18"/>
    <p:sldId id="281" r:id="rId19"/>
    <p:sldId id="286" r:id="rId20"/>
    <p:sldId id="282" r:id="rId21"/>
    <p:sldId id="283" r:id="rId22"/>
    <p:sldId id="288" r:id="rId23"/>
    <p:sldId id="284" r:id="rId24"/>
    <p:sldId id="285" r:id="rId25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FC12"/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72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-2088" y="-78"/>
      </p:cViewPr>
      <p:guideLst>
        <p:guide orient="horz" pos="3224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 b="0">
                <a:latin typeface="Calibri" pitchFamily="34" charset="0"/>
              </a:defRPr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b="0">
                <a:latin typeface="Calibri" pitchFamily="34" charset="0"/>
              </a:defRPr>
            </a:lvl1pPr>
          </a:lstStyle>
          <a:p>
            <a:fld id="{FA9B1327-FC24-4518-A521-6BCA633B0FCD}" type="datetimeFigureOut">
              <a:rPr lang="en-US"/>
              <a:pPr/>
              <a:t>4/29/2018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 b="0">
                <a:latin typeface="Calibri" pitchFamily="34" charset="0"/>
              </a:defRPr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b="0">
                <a:latin typeface="Calibri" pitchFamily="34" charset="0"/>
              </a:defRPr>
            </a:lvl1pPr>
          </a:lstStyle>
          <a:p>
            <a:fld id="{EFC89642-7494-4C2C-ADC7-5F5CE6EB92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52338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 b="0">
                <a:latin typeface="Calibri" pitchFamily="34" charset="0"/>
              </a:defRPr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b="0">
                <a:latin typeface="Calibri" pitchFamily="34" charset="0"/>
              </a:defRPr>
            </a:lvl1pPr>
          </a:lstStyle>
          <a:p>
            <a:fld id="{DB1D6B1D-EA3B-4691-A49D-90606ECE1DCA}" type="datetimeFigureOut">
              <a:rPr lang="en-US"/>
              <a:pPr/>
              <a:t>4/29/2018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8350"/>
            <a:ext cx="51181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 b="0">
                <a:latin typeface="Calibri" pitchFamily="34" charset="0"/>
              </a:defRPr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b="0">
                <a:latin typeface="Calibri" pitchFamily="34" charset="0"/>
              </a:defRPr>
            </a:lvl1pPr>
          </a:lstStyle>
          <a:p>
            <a:fld id="{DB90ABC6-80EC-4D6E-8345-8B96DC8618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43582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hyperlink" Target="https://sites.google.com/site/senoa1b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ertificat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 1"/>
          <p:cNvSpPr/>
          <p:nvPr userDrawn="1"/>
        </p:nvSpPr>
        <p:spPr>
          <a:xfrm>
            <a:off x="2987675" y="6496050"/>
            <a:ext cx="301625" cy="3667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b="0">
                <a:latin typeface="Comic Sans MS" pitchFamily="66" charset="0"/>
                <a:hlinkClick r:id="rId2"/>
              </a:rPr>
              <a:t>/</a:t>
            </a:r>
            <a:endParaRPr lang="hr-HR" b="0">
              <a:latin typeface="Comic Sans MS" pitchFamily="66" charset="0"/>
            </a:endParaRPr>
          </a:p>
        </p:txBody>
      </p:sp>
      <p:pic>
        <p:nvPicPr>
          <p:cNvPr id="6" name="Slika 2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9913" y="6092825"/>
            <a:ext cx="561975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lika 3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8" y="-28575"/>
            <a:ext cx="1862137" cy="118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Slika 4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3663" y="5857875"/>
            <a:ext cx="11239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8077200" cy="338554"/>
          </a:xfrm>
          <a:prstGeom prst="rect">
            <a:avLst/>
          </a:prstGeom>
        </p:spPr>
        <p:txBody>
          <a:bodyPr wrap="square" lIns="91440" tIns="45720" rIns="91440" bIns="45720" anchor="t" anchorCtr="0">
            <a:normAutofit/>
          </a:bodyPr>
          <a:lstStyle>
            <a:lvl1pPr>
              <a:defRPr sz="16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555776" y="1844824"/>
            <a:ext cx="5184577" cy="769441"/>
          </a:xfrm>
          <a:prstGeom prst="rect">
            <a:avLst/>
          </a:prstGeom>
        </p:spPr>
        <p:txBody>
          <a:bodyPr wrap="square" lIns="91440" tIns="45720" rIns="91440" bIns="45720" anchor="t" anchorCtr="0">
            <a:noAutofit/>
          </a:bodyPr>
          <a:lstStyle>
            <a:lvl1pPr marL="0" indent="0" algn="ctr">
              <a:buNone/>
              <a:defRPr sz="240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1115616" y="2708920"/>
            <a:ext cx="7560840" cy="33843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>
            <a:normAutofit/>
          </a:bodyPr>
          <a:lstStyle>
            <a:lvl1pPr algn="ctr"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hr-HR" dirty="0" smtClean="0"/>
              <a:t>Kliknite da biste uredili stilove teksta matrice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>
          <a:xfrm>
            <a:off x="4500563" y="6092825"/>
            <a:ext cx="2133600" cy="365125"/>
          </a:xfrm>
        </p:spPr>
        <p:txBody>
          <a:bodyPr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7C5FE8F-3DC6-45C2-B4F2-6110F1D64474}" type="datetime4">
              <a:rPr lang="en-US"/>
              <a:pPr>
                <a:defRPr/>
              </a:pPr>
              <a:t>April 29, 2018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1547813" y="6092825"/>
            <a:ext cx="2895600" cy="365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sr-Latn-C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sites.google.com/site/senoa1b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50292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C55FBE3-6696-4044-9096-AB8281D0121E}" type="datetime4">
              <a:rPr lang="en-US"/>
              <a:pPr>
                <a:defRPr/>
              </a:pPr>
              <a:t>April 29,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50292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Signature of Teacher</a:t>
            </a:r>
            <a:endParaRPr lang="en-US" dirty="0"/>
          </a:p>
        </p:txBody>
      </p:sp>
      <p:sp>
        <p:nvSpPr>
          <p:cNvPr id="2" name="Pravokutnik 1"/>
          <p:cNvSpPr/>
          <p:nvPr userDrawn="1"/>
        </p:nvSpPr>
        <p:spPr>
          <a:xfrm>
            <a:off x="2987675" y="6496050"/>
            <a:ext cx="404495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b="0" dirty="0">
                <a:latin typeface="+mn-lt"/>
                <a:hlinkClick r:id="rId4"/>
              </a:rPr>
              <a:t>https://sites.google.com/site/senoa1b/</a:t>
            </a:r>
            <a:endParaRPr lang="hr-HR" b="0" dirty="0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ransition spd="slow">
    <p:fade/>
  </p:transition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youtu.be/yGqV8QyCNT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youtu.be/rSEnWan4rXo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youtu.be/VXAUu_cKaa0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Podnaslov 2"/>
          <p:cNvSpPr>
            <a:spLocks noGrp="1"/>
          </p:cNvSpPr>
          <p:nvPr>
            <p:ph type="subTitle" idx="1"/>
          </p:nvPr>
        </p:nvSpPr>
        <p:spPr bwMode="auto">
          <a:xfrm>
            <a:off x="684213" y="2660650"/>
            <a:ext cx="8077200" cy="768350"/>
          </a:xfrm>
          <a:noFill/>
          <a:ln>
            <a:miter lim="800000"/>
            <a:headEnd/>
            <a:tailEnd/>
          </a:ln>
        </p:spPr>
        <p:txBody>
          <a:bodyPr vert="horz" numCol="1" compatLnSpc="1">
            <a:prstTxWarp prst="textNoShape">
              <a:avLst/>
            </a:prstTxWarp>
          </a:bodyPr>
          <a:lstStyle/>
          <a:p>
            <a:pPr marL="914400" indent="-914400" eaLnBrk="1" hangingPunct="1"/>
            <a:r>
              <a:rPr lang="pl-PL" sz="8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ŽELIM STABLO</a:t>
            </a:r>
          </a:p>
          <a:p>
            <a:pPr marL="914400" indent="-914400" eaLnBrk="1" hangingPunct="1"/>
            <a:r>
              <a:rPr lang="pl-PL" sz="4000" b="1" dirty="0" smtClean="0">
                <a:solidFill>
                  <a:srgbClr val="953735"/>
                </a:solidFill>
                <a:latin typeface="Calibri" pitchFamily="34" charset="0"/>
              </a:rPr>
              <a:t> </a:t>
            </a:r>
            <a:endParaRPr lang="hr-HR" b="1" dirty="0" smtClean="0">
              <a:solidFill>
                <a:srgbClr val="953735"/>
              </a:solidFill>
              <a:latin typeface="Calibri" pitchFamily="34" charset="0"/>
            </a:endParaRPr>
          </a:p>
        </p:txBody>
      </p:sp>
      <p:sp>
        <p:nvSpPr>
          <p:cNvPr id="5122" name="Rezervirano mjesto datuma 5"/>
          <p:cNvSpPr>
            <a:spLocks noGrp="1"/>
          </p:cNvSpPr>
          <p:nvPr>
            <p:ph type="dt" sz="half" idx="15"/>
          </p:nvPr>
        </p:nvSpPr>
        <p:spPr bwMode="auto">
          <a:xfrm>
            <a:off x="2123728" y="4293096"/>
            <a:ext cx="4824536" cy="504056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r-HR" sz="2400" b="1" dirty="0" smtClean="0">
                <a:solidFill>
                  <a:srgbClr val="00B050"/>
                </a:solidFill>
                <a:latin typeface="Calibri" pitchFamily="34" charset="0"/>
              </a:rPr>
              <a:t>OŠ prof. Filipa Lukasa, Kaštel Stari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r-HR" sz="2000" b="1" dirty="0" smtClean="0">
                <a:solidFill>
                  <a:schemeClr val="tx1"/>
                </a:solidFill>
                <a:latin typeface="Calibri" pitchFamily="34" charset="0"/>
              </a:rPr>
              <a:t>šk. god. 2017./2018.</a:t>
            </a:r>
            <a:endParaRPr lang="en-US" sz="2000" b="1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908720"/>
            <a:ext cx="197971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hr-H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7744" y="332656"/>
            <a:ext cx="5184577" cy="769441"/>
          </a:xfrm>
        </p:spPr>
        <p:txBody>
          <a:bodyPr/>
          <a:lstStyle/>
          <a:p>
            <a:r>
              <a:rPr lang="hr-HR" b="1" dirty="0" smtClean="0"/>
              <a:t>4.2. DUJE I PREDAVANJE</a:t>
            </a:r>
            <a:endParaRPr lang="hr-HR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187624" y="1844824"/>
            <a:ext cx="7560840" cy="1152128"/>
          </a:xfrm>
        </p:spPr>
        <p:txBody>
          <a:bodyPr>
            <a:normAutofit lnSpcReduction="10000"/>
          </a:bodyPr>
          <a:lstStyle/>
          <a:p>
            <a:r>
              <a:rPr lang="hr-HR" sz="1800" dirty="0" smtClean="0"/>
              <a:t>Učenik šestog razreda Duje Romić upoznao je drugaše s micro: bitom te njegovom primjenom pri zalijevanju biljaka.</a:t>
            </a:r>
          </a:p>
          <a:p>
            <a:pPr algn="l"/>
            <a:r>
              <a:rPr lang="hr-HR" sz="1800" dirty="0" smtClean="0"/>
              <a:t>Kako je to izgledalo vidite na linku... 							</a:t>
            </a:r>
            <a:r>
              <a:rPr lang="hr-HR" sz="1800" dirty="0" smtClean="0">
                <a:hlinkClick r:id="rId2"/>
              </a:rPr>
              <a:t>https://youtu.be/yGqV8QyCNTM</a:t>
            </a:r>
            <a:endParaRPr lang="hr-HR" sz="1800" dirty="0"/>
          </a:p>
        </p:txBody>
      </p:sp>
      <p:pic>
        <p:nvPicPr>
          <p:cNvPr id="8" name="Picture 7" descr="DSC_3971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l="12988" t="16400"/>
          <a:stretch>
            <a:fillRect/>
          </a:stretch>
        </p:blipFill>
        <p:spPr>
          <a:xfrm>
            <a:off x="371313" y="3356992"/>
            <a:ext cx="5424823" cy="2931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DSC_3973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rcRect l="16400" t="26900" r="18267" b="19551"/>
          <a:stretch>
            <a:fillRect/>
          </a:stretch>
        </p:blipFill>
        <p:spPr>
          <a:xfrm>
            <a:off x="6588224" y="3140968"/>
            <a:ext cx="2520280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" y="908721"/>
            <a:ext cx="1979711" cy="43204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r-HR" sz="1400" b="0" dirty="0" smtClean="0">
                <a:latin typeface="Calibri" pitchFamily="34" charset="0"/>
              </a:rPr>
              <a:t>OŠ prof. Filipa Lukasa, </a:t>
            </a:r>
          </a:p>
          <a:p>
            <a:pPr algn="ctr"/>
            <a:r>
              <a:rPr lang="hr-HR" sz="1400" b="0" dirty="0" smtClean="0">
                <a:latin typeface="Calibri" pitchFamily="34" charset="0"/>
              </a:rPr>
              <a:t>Kaštel Stari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3728" y="260648"/>
            <a:ext cx="5184577" cy="769441"/>
          </a:xfrm>
        </p:spPr>
        <p:txBody>
          <a:bodyPr/>
          <a:lstStyle/>
          <a:p>
            <a:r>
              <a:rPr lang="hr-HR" sz="2800" b="1" dirty="0" smtClean="0"/>
              <a:t>4.3. DRUGAŠI NA DJELU</a:t>
            </a:r>
            <a:endParaRPr lang="hr-HR" sz="2800" b="1" dirty="0"/>
          </a:p>
        </p:txBody>
      </p:sp>
      <p:pic>
        <p:nvPicPr>
          <p:cNvPr id="8" name="Picture 7" descr="IMG_08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818450" y="2750502"/>
            <a:ext cx="4365104" cy="32738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2195736" y="1196752"/>
            <a:ext cx="504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0" dirty="0" smtClean="0">
                <a:latin typeface="+mn-lt"/>
              </a:rPr>
              <a:t>1. aktivnost – sijanje sjemena kadifica</a:t>
            </a:r>
            <a:endParaRPr lang="hr-HR" sz="2000" b="0" dirty="0">
              <a:latin typeface="+mn-lt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" y="908721"/>
            <a:ext cx="1979711" cy="43204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r-HR" sz="1400" b="0" dirty="0" smtClean="0">
                <a:latin typeface="Calibri" pitchFamily="34" charset="0"/>
              </a:rPr>
              <a:t>OŠ prof. Filipa Lukasa, </a:t>
            </a:r>
          </a:p>
          <a:p>
            <a:pPr algn="ctr"/>
            <a:r>
              <a:rPr lang="hr-HR" sz="1400" b="0" dirty="0" smtClean="0">
                <a:latin typeface="Calibri" pitchFamily="34" charset="0"/>
              </a:rPr>
              <a:t>Kaštel Stari</a:t>
            </a:r>
          </a:p>
        </p:txBody>
      </p:sp>
      <p:pic>
        <p:nvPicPr>
          <p:cNvPr id="12" name="Picture 11" descr="DSC_4388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t="15351" r="8535" b="8001"/>
          <a:stretch>
            <a:fillRect/>
          </a:stretch>
        </p:blipFill>
        <p:spPr>
          <a:xfrm>
            <a:off x="284072" y="1772816"/>
            <a:ext cx="2271704" cy="33843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DSC_4677.JPG"/>
          <p:cNvPicPr>
            <a:picLocks noChangeAspect="1"/>
          </p:cNvPicPr>
          <p:nvPr/>
        </p:nvPicPr>
        <p:blipFill>
          <a:blip r:embed="rId4" cstate="print"/>
          <a:srcRect l="37400" t="9401" r="13776" b="3801"/>
          <a:stretch>
            <a:fillRect/>
          </a:stretch>
        </p:blipFill>
        <p:spPr>
          <a:xfrm rot="4182111">
            <a:off x="1919103" y="3224375"/>
            <a:ext cx="2448272" cy="244827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hr-HR" sz="2000" dirty="0" smtClean="0">
                <a:solidFill>
                  <a:schemeClr val="tx1"/>
                </a:solidFill>
              </a:rPr>
              <a:t>2. aktivnost – praćenja rasta biljaka</a:t>
            </a:r>
            <a:endParaRPr lang="hr-HR" sz="2000" dirty="0">
              <a:solidFill>
                <a:schemeClr val="tx1"/>
              </a:solidFill>
            </a:endParaRPr>
          </a:p>
        </p:txBody>
      </p:sp>
      <p:pic>
        <p:nvPicPr>
          <p:cNvPr id="8" name="Picture 7" descr="IMG_1033.JPG"/>
          <p:cNvPicPr>
            <a:picLocks noChangeAspect="1"/>
          </p:cNvPicPr>
          <p:nvPr/>
        </p:nvPicPr>
        <p:blipFill>
          <a:blip r:embed="rId2" cstate="print"/>
          <a:srcRect t="8387" b="17812"/>
          <a:stretch>
            <a:fillRect/>
          </a:stretch>
        </p:blipFill>
        <p:spPr>
          <a:xfrm>
            <a:off x="107504" y="2446914"/>
            <a:ext cx="4896544" cy="2710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IMG_10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343934" y="2093429"/>
            <a:ext cx="5445223" cy="4083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" y="908721"/>
            <a:ext cx="1979711" cy="43204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r-HR" sz="1400" b="0" dirty="0" smtClean="0">
                <a:latin typeface="Calibri" pitchFamily="34" charset="0"/>
              </a:rPr>
              <a:t>OŠ prof. Filipa Lukasa, </a:t>
            </a:r>
          </a:p>
          <a:p>
            <a:pPr algn="ctr"/>
            <a:r>
              <a:rPr lang="hr-HR" sz="1400" b="0" dirty="0" smtClean="0">
                <a:latin typeface="Calibri" pitchFamily="34" charset="0"/>
              </a:rPr>
              <a:t>Kaštel Stari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1264" y="404664"/>
            <a:ext cx="8077200" cy="338554"/>
          </a:xfrm>
        </p:spPr>
        <p:txBody>
          <a:bodyPr>
            <a:noAutofit/>
          </a:bodyPr>
          <a:lstStyle/>
          <a:p>
            <a:r>
              <a:rPr lang="hr-HR" sz="2000" dirty="0" smtClean="0">
                <a:solidFill>
                  <a:schemeClr val="tx1"/>
                </a:solidFill>
              </a:rPr>
              <a:t>3. aktivnost – presađivanje sadnica</a:t>
            </a:r>
            <a:endParaRPr lang="hr-HR" sz="2000" dirty="0">
              <a:solidFill>
                <a:schemeClr val="tx1"/>
              </a:solidFill>
            </a:endParaRPr>
          </a:p>
        </p:txBody>
      </p:sp>
      <p:pic>
        <p:nvPicPr>
          <p:cNvPr id="8" name="Picture 7" descr="DSC_3414.JPG"/>
          <p:cNvPicPr>
            <a:picLocks noChangeAspect="1"/>
          </p:cNvPicPr>
          <p:nvPr/>
        </p:nvPicPr>
        <p:blipFill>
          <a:blip r:embed="rId2" cstate="print"/>
          <a:srcRect l="6688" b="13601"/>
          <a:stretch>
            <a:fillRect/>
          </a:stretch>
        </p:blipFill>
        <p:spPr>
          <a:xfrm>
            <a:off x="251520" y="1484784"/>
            <a:ext cx="5806753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DSC_34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3501008"/>
            <a:ext cx="5596114" cy="3147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" y="908721"/>
            <a:ext cx="1979711" cy="43204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r-HR" sz="1400" b="0" dirty="0" smtClean="0">
                <a:latin typeface="Calibri" pitchFamily="34" charset="0"/>
              </a:rPr>
              <a:t>OŠ prof. Filipa Lukasa, </a:t>
            </a:r>
          </a:p>
          <a:p>
            <a:pPr algn="ctr"/>
            <a:r>
              <a:rPr lang="hr-HR" sz="1400" b="0" dirty="0" smtClean="0">
                <a:latin typeface="Calibri" pitchFamily="34" charset="0"/>
              </a:rPr>
              <a:t>Kaštel Stari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" y="908721"/>
            <a:ext cx="1979711" cy="43204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r-HR" sz="1400" b="0" dirty="0" smtClean="0">
                <a:latin typeface="Calibri" pitchFamily="34" charset="0"/>
              </a:rPr>
              <a:t>OŠ prof. Filipa Lukasa, </a:t>
            </a:r>
          </a:p>
          <a:p>
            <a:pPr algn="ctr"/>
            <a:r>
              <a:rPr lang="hr-HR" sz="1400" b="0" dirty="0" smtClean="0">
                <a:latin typeface="Calibri" pitchFamily="34" charset="0"/>
              </a:rPr>
              <a:t>Kaštel Stari</a:t>
            </a:r>
          </a:p>
        </p:txBody>
      </p:sp>
      <p:sp>
        <p:nvSpPr>
          <p:cNvPr id="5" name="Rectangle 4"/>
          <p:cNvSpPr/>
          <p:nvPr/>
        </p:nvSpPr>
        <p:spPr>
          <a:xfrm>
            <a:off x="5436096" y="4869160"/>
            <a:ext cx="3510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>
                <a:hlinkClick r:id="rId2"/>
              </a:rPr>
              <a:t>https://youtu.be/rSEnWan4rXo</a:t>
            </a:r>
            <a:endParaRPr lang="hr-HR" dirty="0"/>
          </a:p>
        </p:txBody>
      </p:sp>
      <p:sp>
        <p:nvSpPr>
          <p:cNvPr id="4" name="TextBox 3"/>
          <p:cNvSpPr txBox="1"/>
          <p:nvPr/>
        </p:nvSpPr>
        <p:spPr>
          <a:xfrm>
            <a:off x="1187624" y="4581128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Vrijedne ruke drugaša pobrinule su se za svaku sadnicu. </a:t>
            </a:r>
          </a:p>
          <a:p>
            <a:r>
              <a:rPr lang="hr-HR" dirty="0" smtClean="0"/>
              <a:t>S koliko žara su to radili pogledajte na </a:t>
            </a:r>
            <a:endParaRPr lang="hr-HR" dirty="0"/>
          </a:p>
        </p:txBody>
      </p:sp>
      <p:pic>
        <p:nvPicPr>
          <p:cNvPr id="9" name="Picture 8" descr="DSC_34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1052736"/>
            <a:ext cx="6372200" cy="35843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hr-HR" sz="2000" dirty="0" smtClean="0">
                <a:solidFill>
                  <a:schemeClr val="tx1"/>
                </a:solidFill>
              </a:rPr>
              <a:t>             4. aktivnost – izrada tablice za praćenje rasta biljaka</a:t>
            </a:r>
            <a:endParaRPr lang="hr-HR" sz="2000" dirty="0">
              <a:solidFill>
                <a:schemeClr val="tx1"/>
              </a:solidFill>
            </a:endParaRPr>
          </a:p>
        </p:txBody>
      </p:sp>
      <p:pic>
        <p:nvPicPr>
          <p:cNvPr id="7" name="Picture 6" descr="IMG_15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028140" y="1868404"/>
            <a:ext cx="5373216" cy="4029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" y="908721"/>
            <a:ext cx="1979711" cy="43204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r-HR" sz="1400" b="0" dirty="0" smtClean="0">
                <a:latin typeface="Calibri" pitchFamily="34" charset="0"/>
              </a:rPr>
              <a:t>OŠ prof. Filipa Lukasa, </a:t>
            </a:r>
          </a:p>
          <a:p>
            <a:pPr algn="ctr"/>
            <a:r>
              <a:rPr lang="hr-HR" sz="1400" b="0" dirty="0" smtClean="0">
                <a:latin typeface="Calibri" pitchFamily="34" charset="0"/>
              </a:rPr>
              <a:t>Kaštel Stari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" y="908721"/>
            <a:ext cx="1979711" cy="43204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r-HR" sz="1400" b="0" dirty="0" smtClean="0">
                <a:latin typeface="Calibri" pitchFamily="34" charset="0"/>
              </a:rPr>
              <a:t>OŠ prof. Filipa Lukasa, </a:t>
            </a:r>
          </a:p>
          <a:p>
            <a:pPr algn="ctr"/>
            <a:r>
              <a:rPr lang="hr-HR" sz="1400" b="0" dirty="0" smtClean="0">
                <a:latin typeface="Calibri" pitchFamily="34" charset="0"/>
              </a:rPr>
              <a:t>Kaštel Stari</a:t>
            </a:r>
          </a:p>
        </p:txBody>
      </p:sp>
      <p:pic>
        <p:nvPicPr>
          <p:cNvPr id="10" name="Picture 9" descr="IMG-20180427-WA0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3984442" y="-36004"/>
            <a:ext cx="5196069" cy="3897052"/>
          </a:xfrm>
          <a:prstGeom prst="rect">
            <a:avLst/>
          </a:prstGeom>
        </p:spPr>
      </p:pic>
      <p:pic>
        <p:nvPicPr>
          <p:cNvPr id="11" name="Picture 10" descr="IMG-20180427-WA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-108520" y="3383612"/>
            <a:ext cx="4824536" cy="361840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3312" y="260648"/>
            <a:ext cx="8077200" cy="338554"/>
          </a:xfrm>
        </p:spPr>
        <p:txBody>
          <a:bodyPr>
            <a:noAutofit/>
          </a:bodyPr>
          <a:lstStyle/>
          <a:p>
            <a:r>
              <a:rPr lang="hr-HR" sz="2000" dirty="0" smtClean="0">
                <a:solidFill>
                  <a:schemeClr val="tx1"/>
                </a:solidFill>
              </a:rPr>
              <a:t>5. aktivnost – spajanje seta za zalijevanje i micro: bita</a:t>
            </a:r>
            <a:endParaRPr lang="hr-HR" sz="2000" dirty="0">
              <a:solidFill>
                <a:schemeClr val="tx1"/>
              </a:solidFill>
            </a:endParaRPr>
          </a:p>
        </p:txBody>
      </p:sp>
      <p:pic>
        <p:nvPicPr>
          <p:cNvPr id="8" name="Picture 7" descr="DSC_3399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rcRect t="13601" r="6688" b="9401"/>
          <a:stretch>
            <a:fillRect/>
          </a:stretch>
        </p:blipFill>
        <p:spPr>
          <a:xfrm>
            <a:off x="3419872" y="4112704"/>
            <a:ext cx="5508104" cy="2556656"/>
          </a:xfrm>
          <a:prstGeom prst="rect">
            <a:avLst/>
          </a:prstGeom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" y="908721"/>
            <a:ext cx="1979711" cy="43204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r-HR" sz="1400" b="0" dirty="0" smtClean="0">
                <a:latin typeface="Calibri" pitchFamily="34" charset="0"/>
              </a:rPr>
              <a:t>OŠ prof. Filipa Lukasa, </a:t>
            </a:r>
          </a:p>
          <a:p>
            <a:pPr algn="ctr"/>
            <a:r>
              <a:rPr lang="hr-HR" sz="1400" b="0" dirty="0" smtClean="0">
                <a:latin typeface="Calibri" pitchFamily="34" charset="0"/>
              </a:rPr>
              <a:t>Kaštel Stari</a:t>
            </a:r>
          </a:p>
        </p:txBody>
      </p:sp>
      <p:pic>
        <p:nvPicPr>
          <p:cNvPr id="7" name="Picture 6" descr="DSC_3388.JPG"/>
          <p:cNvPicPr>
            <a:picLocks noChangeAspect="1"/>
          </p:cNvPicPr>
          <p:nvPr/>
        </p:nvPicPr>
        <p:blipFill>
          <a:blip r:embed="rId3" cstate="print"/>
          <a:srcRect l="13776" t="8001"/>
          <a:stretch>
            <a:fillRect/>
          </a:stretch>
        </p:blipFill>
        <p:spPr>
          <a:xfrm>
            <a:off x="251521" y="1412776"/>
            <a:ext cx="4824536" cy="289555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hr-HR" sz="2000" dirty="0" smtClean="0">
                <a:solidFill>
                  <a:schemeClr val="tx1"/>
                </a:solidFill>
              </a:rPr>
              <a:t>6. aktivnost – praćenje rada micro: bita </a:t>
            </a:r>
            <a:endParaRPr lang="hr-HR" sz="2000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23528" y="2348880"/>
            <a:ext cx="7776864" cy="1224136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hr-HR" sz="1800" dirty="0" smtClean="0"/>
              <a:t>Potreba konstantnog praćenja zbog napajanja</a:t>
            </a:r>
          </a:p>
          <a:p>
            <a:pPr algn="l">
              <a:buFont typeface="Arial" pitchFamily="34" charset="0"/>
              <a:buChar char="•"/>
            </a:pPr>
            <a:r>
              <a:rPr lang="hr-HR" sz="1800" dirty="0" smtClean="0"/>
              <a:t>Baterije se brzo troše</a:t>
            </a:r>
          </a:p>
          <a:p>
            <a:pPr algn="l">
              <a:buFont typeface="Arial" pitchFamily="34" charset="0"/>
              <a:buChar char="•"/>
            </a:pPr>
            <a:r>
              <a:rPr lang="hr-HR" sz="1800" dirty="0" smtClean="0"/>
              <a:t>Prekidi pri napajanju električnom energijom (radovi na trafostanici)</a:t>
            </a:r>
          </a:p>
          <a:p>
            <a:pPr algn="l"/>
            <a:endParaRPr lang="hr-HR" sz="1600" dirty="0" smtClean="0"/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1403648" y="4437112"/>
            <a:ext cx="7560840" cy="864096"/>
          </a:xfrm>
          <a:prstGeom prst="rect">
            <a:avLst/>
          </a:prstGeom>
          <a:solidFill>
            <a:schemeClr val="lt1"/>
          </a:solidFill>
          <a:ln w="25400" cap="flat" cmpd="sng" algn="ctr">
            <a:solidFill>
              <a:schemeClr val="accent3"/>
            </a:solidFill>
            <a:prstDash val="solid"/>
          </a:ln>
          <a:effectLst/>
        </p:spPr>
        <p:txBody>
          <a:bodyPr>
            <a:normAutofit lnSpcReduction="1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hr-HR" b="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Zbog navedenih poteškoća rada micro: bita nismo mogli adekvatno pratiti rad micro: bita i rast biljke zalijevane setom za zalijevanje.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hr-H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hr-H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" y="908721"/>
            <a:ext cx="1979711" cy="43204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r-HR" sz="1400" b="0" dirty="0" smtClean="0">
                <a:latin typeface="Calibri" pitchFamily="34" charset="0"/>
              </a:rPr>
              <a:t>OŠ prof. Filipa Lukasa, </a:t>
            </a:r>
          </a:p>
          <a:p>
            <a:pPr algn="ctr"/>
            <a:r>
              <a:rPr lang="hr-HR" sz="1400" b="0" dirty="0" smtClean="0">
                <a:latin typeface="Calibri" pitchFamily="34" charset="0"/>
              </a:rPr>
              <a:t>Kaštel Stari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" y="908721"/>
            <a:ext cx="1979711" cy="43204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r-HR" sz="1400" b="0" dirty="0" smtClean="0">
                <a:latin typeface="Calibri" pitchFamily="34" charset="0"/>
              </a:rPr>
              <a:t>OŠ prof. Filipa Lukasa, </a:t>
            </a:r>
          </a:p>
          <a:p>
            <a:pPr algn="ctr"/>
            <a:r>
              <a:rPr lang="hr-HR" sz="1400" b="0" dirty="0" smtClean="0">
                <a:latin typeface="Calibri" pitchFamily="34" charset="0"/>
              </a:rPr>
              <a:t>Kaštel Stari</a:t>
            </a:r>
          </a:p>
        </p:txBody>
      </p:sp>
      <p:pic>
        <p:nvPicPr>
          <p:cNvPr id="7" name="Picture 6" descr="DSC_3398.JPG"/>
          <p:cNvPicPr>
            <a:picLocks noChangeAspect="1"/>
          </p:cNvPicPr>
          <p:nvPr/>
        </p:nvPicPr>
        <p:blipFill>
          <a:blip r:embed="rId2" cstate="print"/>
          <a:srcRect t="21650" r="7067" b="6951"/>
          <a:stretch>
            <a:fillRect/>
          </a:stretch>
        </p:blipFill>
        <p:spPr>
          <a:xfrm>
            <a:off x="5004048" y="836712"/>
            <a:ext cx="3584997" cy="4896544"/>
          </a:xfrm>
          <a:prstGeom prst="rect">
            <a:avLst/>
          </a:prstGeom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179512" y="5805264"/>
            <a:ext cx="8748464" cy="864096"/>
          </a:xfrm>
          <a:prstGeom prst="rect">
            <a:avLst/>
          </a:prstGeom>
          <a:solidFill>
            <a:schemeClr val="lt1"/>
          </a:solidFill>
          <a:ln w="25400" cap="flat" cmpd="sng" algn="ctr">
            <a:solidFill>
              <a:schemeClr val="accent3"/>
            </a:solidFill>
            <a:prstDash val="solid"/>
          </a:ln>
          <a:effectLst/>
        </p:spPr>
        <p:txBody>
          <a:bodyPr>
            <a:norm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hr-H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hr-HR" sz="1600" dirty="0" smtClean="0">
                <a:solidFill>
                  <a:srgbClr val="FF0000"/>
                </a:solidFill>
                <a:latin typeface="+mn-lt"/>
              </a:rPr>
              <a:t>LJUDSKE OSJEĆAJE I BRIGU PREMA BILJKAMA NE MOŽE ZAMIJENITI ROBOT.</a:t>
            </a:r>
            <a:endParaRPr kumimoji="0" lang="hr-HR" sz="160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IMG_1293.JPG"/>
          <p:cNvPicPr>
            <a:picLocks noChangeAspect="1"/>
          </p:cNvPicPr>
          <p:nvPr/>
        </p:nvPicPr>
        <p:blipFill>
          <a:blip r:embed="rId3" cstate="print"/>
          <a:srcRect l="13072" t="11216" b="19616"/>
          <a:stretch>
            <a:fillRect/>
          </a:stretch>
        </p:blipFill>
        <p:spPr>
          <a:xfrm rot="16200000">
            <a:off x="575557" y="2096851"/>
            <a:ext cx="4464495" cy="26642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35696" y="116632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 smtClean="0">
                <a:solidFill>
                  <a:srgbClr val="C00000"/>
                </a:solidFill>
                <a:latin typeface="+mn-lt"/>
              </a:rPr>
              <a:t>4.4. ZAKLJUČAK</a:t>
            </a:r>
          </a:p>
          <a:p>
            <a:pPr algn="ctr"/>
            <a:r>
              <a:rPr lang="hr-HR" sz="2000" b="0" dirty="0" smtClean="0">
                <a:latin typeface="+mn-lt"/>
              </a:rPr>
              <a:t>7. aktivnost – donošenje zaključka</a:t>
            </a:r>
            <a:endParaRPr lang="hr-HR" sz="2000" b="0" dirty="0">
              <a:latin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Podnaslov 2"/>
          <p:cNvSpPr>
            <a:spLocks noGrp="1"/>
          </p:cNvSpPr>
          <p:nvPr>
            <p:ph type="subTitle" idx="1"/>
          </p:nvPr>
        </p:nvSpPr>
        <p:spPr bwMode="auto">
          <a:xfrm>
            <a:off x="1066800" y="386870"/>
            <a:ext cx="8077200" cy="7683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914400" indent="-914400" algn="ctr" eaLnBrk="1" hangingPunct="1">
              <a:buFont typeface="Arial" charset="0"/>
              <a:buNone/>
            </a:pPr>
            <a:r>
              <a:rPr lang="pl-PL" sz="4000" b="1" dirty="0" smtClean="0">
                <a:solidFill>
                  <a:srgbClr val="953735"/>
                </a:solidFill>
                <a:latin typeface="Calibri" pitchFamily="34" charset="0"/>
              </a:rPr>
              <a:t>Etape rada:</a:t>
            </a:r>
            <a:endParaRPr lang="hr-HR" sz="2400" b="1" dirty="0" smtClean="0">
              <a:solidFill>
                <a:srgbClr val="953735"/>
              </a:solidFill>
              <a:latin typeface="Calibri" pitchFamily="34" charset="0"/>
            </a:endParaRPr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1033002" y="2564904"/>
            <a:ext cx="853244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AutoNum type="arabicPeriod"/>
            </a:pPr>
            <a:endParaRPr lang="hr-HR" sz="2800" u="sng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" y="908721"/>
            <a:ext cx="1979711" cy="43204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r-HR" sz="1400" b="0" dirty="0" smtClean="0">
                <a:latin typeface="Calibri" pitchFamily="34" charset="0"/>
              </a:rPr>
              <a:t>OŠ prof. Filipa Lukasa, </a:t>
            </a:r>
          </a:p>
          <a:p>
            <a:pPr algn="ctr"/>
            <a:r>
              <a:rPr lang="hr-HR" sz="1400" b="0" dirty="0" smtClean="0">
                <a:latin typeface="Calibri" pitchFamily="34" charset="0"/>
              </a:rPr>
              <a:t>Kaštel Stari</a:t>
            </a:r>
          </a:p>
        </p:txBody>
      </p:sp>
      <p:sp>
        <p:nvSpPr>
          <p:cNvPr id="7" name="Rectangle 6"/>
          <p:cNvSpPr/>
          <p:nvPr/>
        </p:nvSpPr>
        <p:spPr>
          <a:xfrm>
            <a:off x="1115616" y="2492896"/>
            <a:ext cx="77048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 eaLnBrk="1" hangingPunct="1">
              <a:buFontTx/>
              <a:buAutoNum type="arabicPeriod"/>
            </a:pPr>
            <a:r>
              <a:rPr lang="hr-HR" sz="2400" dirty="0" smtClean="0"/>
              <a:t>Projekt Uređenje okoliša šk. god. 2016./2017.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hr-HR" sz="2400" dirty="0" smtClean="0"/>
              <a:t>Jabuka na dar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hr-HR" sz="2400" dirty="0" smtClean="0"/>
              <a:t>Uređenje okoliša 2.dio šk. god. 2017./2018.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hr-H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Micro: bit</a:t>
            </a:r>
          </a:p>
          <a:p>
            <a:pPr marL="533400" indent="-533400" eaLnBrk="1" hangingPunct="1"/>
            <a:r>
              <a:rPr lang="hr-H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4.1. programiranje</a:t>
            </a:r>
          </a:p>
          <a:p>
            <a:pPr marL="533400" indent="-533400" eaLnBrk="1" hangingPunct="1"/>
            <a:r>
              <a:rPr lang="hr-H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4.2. Duje i predavanje</a:t>
            </a:r>
          </a:p>
          <a:p>
            <a:pPr marL="533400" indent="-533400" eaLnBrk="1" hangingPunct="1"/>
            <a:r>
              <a:rPr lang="hr-H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4.3. drugaši na djelu</a:t>
            </a:r>
          </a:p>
          <a:p>
            <a:pPr marL="533400" indent="-533400" eaLnBrk="1" hangingPunct="1"/>
            <a:r>
              <a:rPr lang="hr-H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4.4. zaključak</a:t>
            </a:r>
          </a:p>
          <a:p>
            <a:pPr marL="533400" indent="-533400" eaLnBrk="1" hangingPunct="1"/>
            <a:r>
              <a:rPr lang="hr-HR" sz="2400" dirty="0" smtClean="0"/>
              <a:t>5. Sadnja biljaka u školskom dvorištu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" y="908721"/>
            <a:ext cx="1979711" cy="43204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r-HR" sz="1400" b="0" dirty="0" smtClean="0">
                <a:latin typeface="Calibri" pitchFamily="34" charset="0"/>
              </a:rPr>
              <a:t>OŠ prof. Filipa Lukasa, </a:t>
            </a:r>
          </a:p>
          <a:p>
            <a:pPr algn="ctr"/>
            <a:r>
              <a:rPr lang="hr-HR" sz="1400" b="0" dirty="0" smtClean="0">
                <a:latin typeface="Calibri" pitchFamily="34" charset="0"/>
              </a:rPr>
              <a:t>Kaštel Stari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9" name="Picture 8" descr="DSC_4361.JPG"/>
          <p:cNvPicPr>
            <a:picLocks noChangeAspect="1"/>
          </p:cNvPicPr>
          <p:nvPr/>
        </p:nvPicPr>
        <p:blipFill>
          <a:blip r:embed="rId2" cstate="print"/>
          <a:srcRect t="11413"/>
          <a:stretch>
            <a:fillRect/>
          </a:stretch>
        </p:blipFill>
        <p:spPr>
          <a:xfrm>
            <a:off x="251520" y="-27384"/>
            <a:ext cx="8604448" cy="3699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DSC_4364.JPG"/>
          <p:cNvPicPr>
            <a:picLocks noChangeAspect="1"/>
          </p:cNvPicPr>
          <p:nvPr/>
        </p:nvPicPr>
        <p:blipFill>
          <a:blip r:embed="rId3" cstate="print"/>
          <a:srcRect l="20748" r="2516"/>
          <a:stretch>
            <a:fillRect/>
          </a:stretch>
        </p:blipFill>
        <p:spPr>
          <a:xfrm>
            <a:off x="4572000" y="3356992"/>
            <a:ext cx="4392488" cy="35010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 descr="DSC_4386.JPG"/>
          <p:cNvPicPr>
            <a:picLocks noChangeAspect="1"/>
          </p:cNvPicPr>
          <p:nvPr/>
        </p:nvPicPr>
        <p:blipFill>
          <a:blip r:embed="rId4" cstate="print"/>
          <a:srcRect l="23225" r="9838"/>
          <a:stretch>
            <a:fillRect/>
          </a:stretch>
        </p:blipFill>
        <p:spPr>
          <a:xfrm>
            <a:off x="144016" y="3318488"/>
            <a:ext cx="4211960" cy="35395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23528" y="116632"/>
            <a:ext cx="5544616" cy="369332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Novi pokušaj uzgoja biljke uz pomoć micro: bita</a:t>
            </a:r>
            <a:endParaRPr lang="hr-HR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-20180428-WA0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43600" y="4157700"/>
            <a:ext cx="3600400" cy="27003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1720" y="260648"/>
            <a:ext cx="6624736" cy="769441"/>
          </a:xfrm>
        </p:spPr>
        <p:txBody>
          <a:bodyPr/>
          <a:lstStyle/>
          <a:p>
            <a:r>
              <a:rPr lang="hr-HR" sz="2000" b="1" dirty="0" smtClean="0"/>
              <a:t>5. SADNJA BILJAKA U ŠKOLSKOM DVORIŠTU</a:t>
            </a:r>
            <a:endParaRPr lang="hr-HR" sz="2000" b="1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" y="908721"/>
            <a:ext cx="1979711" cy="43204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r-HR" sz="1400" b="0" dirty="0" smtClean="0">
                <a:latin typeface="Calibri" pitchFamily="34" charset="0"/>
              </a:rPr>
              <a:t>OŠ prof. Filipa Lukasa, </a:t>
            </a:r>
          </a:p>
          <a:p>
            <a:pPr algn="ctr"/>
            <a:r>
              <a:rPr lang="hr-HR" sz="1400" b="0" dirty="0" smtClean="0">
                <a:latin typeface="Calibri" pitchFamily="34" charset="0"/>
              </a:rPr>
              <a:t>Kaštel Stari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43808" y="836712"/>
            <a:ext cx="5832648" cy="92333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b="0" dirty="0" smtClean="0">
                <a:latin typeface="+mn-lt"/>
              </a:rPr>
              <a:t>Naše sadnice su narasle </a:t>
            </a:r>
          </a:p>
          <a:p>
            <a:pPr algn="ctr"/>
            <a:r>
              <a:rPr lang="hr-HR" b="0" dirty="0" smtClean="0">
                <a:latin typeface="+mn-lt"/>
              </a:rPr>
              <a:t>te smo ih zasadili u školsko dvorište da krase </a:t>
            </a:r>
          </a:p>
          <a:p>
            <a:pPr algn="ctr"/>
            <a:r>
              <a:rPr lang="hr-HR" b="0" dirty="0" smtClean="0">
                <a:latin typeface="+mn-lt"/>
              </a:rPr>
              <a:t>školski okoliš.</a:t>
            </a:r>
            <a:endParaRPr lang="hr-HR" b="0" dirty="0">
              <a:latin typeface="+mn-lt"/>
            </a:endParaRPr>
          </a:p>
        </p:txBody>
      </p:sp>
      <p:pic>
        <p:nvPicPr>
          <p:cNvPr id="5" name="Picture 4" descr="IMG-20180428-WA0010.jpg"/>
          <p:cNvPicPr>
            <a:picLocks noChangeAspect="1"/>
          </p:cNvPicPr>
          <p:nvPr/>
        </p:nvPicPr>
        <p:blipFill>
          <a:blip r:embed="rId3" cstate="print"/>
          <a:srcRect l="11200" t="9450" r="30400" b="42251"/>
          <a:stretch>
            <a:fillRect/>
          </a:stretch>
        </p:blipFill>
        <p:spPr>
          <a:xfrm>
            <a:off x="107504" y="1484784"/>
            <a:ext cx="2546698" cy="2808312"/>
          </a:xfrm>
          <a:prstGeom prst="rect">
            <a:avLst/>
          </a:prstGeom>
        </p:spPr>
      </p:pic>
      <p:pic>
        <p:nvPicPr>
          <p:cNvPr id="7" name="Picture 6" descr="IMG-20180428-WA0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1934834"/>
            <a:ext cx="3744416" cy="2808312"/>
          </a:xfrm>
          <a:prstGeom prst="rect">
            <a:avLst/>
          </a:prstGeom>
        </p:spPr>
      </p:pic>
      <p:pic>
        <p:nvPicPr>
          <p:cNvPr id="6" name="Picture 5" descr="IMG-20180428-WA00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4005064"/>
            <a:ext cx="3744416" cy="280831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7704" y="260648"/>
            <a:ext cx="5184577" cy="769441"/>
          </a:xfrm>
        </p:spPr>
        <p:txBody>
          <a:bodyPr/>
          <a:lstStyle/>
          <a:p>
            <a:r>
              <a:rPr lang="hr-HR" b="1" dirty="0" smtClean="0"/>
              <a:t>Festival znanosti</a:t>
            </a:r>
            <a:endParaRPr lang="hr-HR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763688" y="5805264"/>
            <a:ext cx="7056784" cy="792088"/>
          </a:xfrm>
        </p:spPr>
        <p:txBody>
          <a:bodyPr>
            <a:noAutofit/>
          </a:bodyPr>
          <a:lstStyle/>
          <a:p>
            <a:r>
              <a:rPr lang="hr-HR" sz="1600" dirty="0" smtClean="0"/>
              <a:t>Naše iskustvo potkrijepili smo stečenim znanjem, a sve to uokvirili sudjelovanjem na radionici PrirodosLOVAC na PMF-u u Splitu u sklopu Festivala Znanosti.</a:t>
            </a:r>
            <a:endParaRPr lang="hr-HR" sz="1600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" y="908721"/>
            <a:ext cx="1979711" cy="43204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r-HR" sz="1400" b="0" dirty="0" smtClean="0">
                <a:latin typeface="Calibri" pitchFamily="34" charset="0"/>
              </a:rPr>
              <a:t>OŠ prof. Filipa Lukasa, </a:t>
            </a:r>
          </a:p>
          <a:p>
            <a:pPr algn="ctr"/>
            <a:r>
              <a:rPr lang="hr-HR" sz="1400" b="0" dirty="0" smtClean="0">
                <a:latin typeface="Calibri" pitchFamily="34" charset="0"/>
              </a:rPr>
              <a:t>Kaštel Stari</a:t>
            </a:r>
          </a:p>
        </p:txBody>
      </p:sp>
      <p:pic>
        <p:nvPicPr>
          <p:cNvPr id="8" name="Picture 7" descr="DSC_4467.JPG"/>
          <p:cNvPicPr>
            <a:picLocks noChangeAspect="1"/>
          </p:cNvPicPr>
          <p:nvPr/>
        </p:nvPicPr>
        <p:blipFill>
          <a:blip r:embed="rId2" cstate="print">
            <a:lum bright="10000" contrast="20000"/>
          </a:blip>
          <a:srcRect l="6688" t="12201"/>
          <a:stretch>
            <a:fillRect/>
          </a:stretch>
        </p:blipFill>
        <p:spPr>
          <a:xfrm>
            <a:off x="1" y="1484784"/>
            <a:ext cx="4499991" cy="33123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DSC_4452.JPG"/>
          <p:cNvPicPr>
            <a:picLocks noChangeAspect="1"/>
          </p:cNvPicPr>
          <p:nvPr/>
        </p:nvPicPr>
        <p:blipFill>
          <a:blip r:embed="rId3" cstate="print"/>
          <a:srcRect l="10626" t="9401" r="35037" b="13601"/>
          <a:stretch>
            <a:fillRect/>
          </a:stretch>
        </p:blipFill>
        <p:spPr>
          <a:xfrm>
            <a:off x="6119664" y="0"/>
            <a:ext cx="3024336" cy="2410703"/>
          </a:xfrm>
          <a:prstGeom prst="rect">
            <a:avLst/>
          </a:prstGeom>
        </p:spPr>
      </p:pic>
      <p:pic>
        <p:nvPicPr>
          <p:cNvPr id="11" name="Picture 10" descr="IMG-20180428-WA0006.jpg"/>
          <p:cNvPicPr>
            <a:picLocks noChangeAspect="1"/>
          </p:cNvPicPr>
          <p:nvPr/>
        </p:nvPicPr>
        <p:blipFill>
          <a:blip r:embed="rId4" cstate="print"/>
          <a:srcRect t="3801" r="5901"/>
          <a:stretch>
            <a:fillRect/>
          </a:stretch>
        </p:blipFill>
        <p:spPr>
          <a:xfrm>
            <a:off x="4283968" y="2348880"/>
            <a:ext cx="4752528" cy="35584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88640"/>
            <a:ext cx="6558880" cy="879376"/>
          </a:xfrm>
        </p:spPr>
        <p:txBody>
          <a:bodyPr>
            <a:noAutofit/>
          </a:bodyPr>
          <a:lstStyle/>
          <a:p>
            <a:r>
              <a:rPr lang="hr-HR" sz="1800" dirty="0" smtClean="0">
                <a:solidFill>
                  <a:schemeClr val="tx1"/>
                </a:solidFill>
              </a:rPr>
              <a:t>Uzgojenim sadnicama sudjelovali smo i na </a:t>
            </a:r>
            <a:br>
              <a:rPr lang="hr-HR" sz="1800" dirty="0" smtClean="0">
                <a:solidFill>
                  <a:schemeClr val="tx1"/>
                </a:solidFill>
              </a:rPr>
            </a:br>
            <a:r>
              <a:rPr lang="hr-HR" sz="1800" dirty="0" smtClean="0">
                <a:solidFill>
                  <a:schemeClr val="tx1"/>
                </a:solidFill>
              </a:rPr>
              <a:t>humanitarnoj prodajnoj izložbi na </a:t>
            </a:r>
            <a:br>
              <a:rPr lang="hr-HR" sz="1800" dirty="0" smtClean="0">
                <a:solidFill>
                  <a:schemeClr val="tx1"/>
                </a:solidFill>
              </a:rPr>
            </a:br>
            <a:r>
              <a:rPr lang="hr-HR" sz="1800" dirty="0" smtClean="0">
                <a:solidFill>
                  <a:srgbClr val="FF0000"/>
                </a:solidFill>
              </a:rPr>
              <a:t>Danima otvorenih vrata</a:t>
            </a:r>
            <a:r>
              <a:rPr lang="hr-HR" sz="1800" dirty="0" smtClean="0">
                <a:solidFill>
                  <a:schemeClr val="tx1"/>
                </a:solidFill>
              </a:rPr>
              <a:t> naše škole.</a:t>
            </a:r>
            <a:endParaRPr lang="hr-HR" sz="18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" y="908721"/>
            <a:ext cx="1979711" cy="43204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r-HR" sz="1400" b="0" dirty="0" smtClean="0">
                <a:latin typeface="Calibri" pitchFamily="34" charset="0"/>
              </a:rPr>
              <a:t>OŠ prof. Filipa Lukasa, </a:t>
            </a:r>
          </a:p>
          <a:p>
            <a:pPr algn="ctr"/>
            <a:r>
              <a:rPr lang="hr-HR" sz="1400" b="0" dirty="0" smtClean="0">
                <a:latin typeface="Calibri" pitchFamily="34" charset="0"/>
              </a:rPr>
              <a:t>Kaštel Stari</a:t>
            </a:r>
          </a:p>
        </p:txBody>
      </p:sp>
      <p:pic>
        <p:nvPicPr>
          <p:cNvPr id="9" name="Picture 8" descr="DSC_46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0160" y="2060848"/>
            <a:ext cx="7020272" cy="3948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sz="3200" b="1" dirty="0" smtClean="0">
                <a:solidFill>
                  <a:srgbClr val="00B050"/>
                </a:solidFill>
              </a:rPr>
              <a:t>Ne odustajemo!</a:t>
            </a:r>
          </a:p>
          <a:p>
            <a:endParaRPr lang="hr-H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115616" y="3284984"/>
            <a:ext cx="7560840" cy="1584176"/>
          </a:xfrm>
        </p:spPr>
        <p:txBody>
          <a:bodyPr>
            <a:normAutofit/>
          </a:bodyPr>
          <a:lstStyle/>
          <a:p>
            <a:endParaRPr lang="hr-HR" sz="1800" b="1" dirty="0" smtClean="0">
              <a:solidFill>
                <a:srgbClr val="00B050"/>
              </a:solidFill>
            </a:endParaRPr>
          </a:p>
          <a:p>
            <a:r>
              <a:rPr lang="hr-HR" sz="2000" b="1" dirty="0" smtClean="0">
                <a:solidFill>
                  <a:srgbClr val="00B050"/>
                </a:solidFill>
              </a:rPr>
              <a:t>Micro:bit je i dalje u akciji, </a:t>
            </a:r>
          </a:p>
          <a:p>
            <a:r>
              <a:rPr lang="hr-HR" sz="2000" b="1" dirty="0" smtClean="0">
                <a:solidFill>
                  <a:srgbClr val="00B050"/>
                </a:solidFill>
              </a:rPr>
              <a:t>a naše vrijedne, male ruke oplemenit će još poneki kutak </a:t>
            </a:r>
          </a:p>
          <a:p>
            <a:r>
              <a:rPr lang="hr-HR" sz="2000" b="1" dirty="0" smtClean="0">
                <a:solidFill>
                  <a:srgbClr val="00B050"/>
                </a:solidFill>
              </a:rPr>
              <a:t>Lijepe naše.</a:t>
            </a:r>
            <a:endParaRPr lang="hr-HR" sz="2000" b="1" dirty="0">
              <a:solidFill>
                <a:srgbClr val="00B05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" y="908721"/>
            <a:ext cx="1979711" cy="43204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r-HR" sz="1400" b="0" dirty="0" smtClean="0">
                <a:latin typeface="Calibri" pitchFamily="34" charset="0"/>
              </a:rPr>
              <a:t>OŠ prof. Filipa Lukasa, </a:t>
            </a:r>
          </a:p>
          <a:p>
            <a:pPr algn="ctr"/>
            <a:r>
              <a:rPr lang="hr-HR" sz="1400" b="0" dirty="0" smtClean="0">
                <a:latin typeface="Calibri" pitchFamily="34" charset="0"/>
              </a:rPr>
              <a:t>Kaštel Stari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75856" y="6021288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0" dirty="0" smtClean="0"/>
              <a:t>Prezentaciju izradile učiteljice </a:t>
            </a:r>
            <a:r>
              <a:rPr lang="hr-HR" dirty="0" smtClean="0"/>
              <a:t>Suzana Bralić i Dragana Kasalo</a:t>
            </a:r>
            <a:endParaRPr lang="hr-HR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4" grpId="0" build="p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 descr="IMG_58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542370"/>
            <a:ext cx="4716016" cy="33186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54142"/>
            <a:ext cx="8077200" cy="338554"/>
          </a:xfrm>
        </p:spPr>
        <p:txBody>
          <a:bodyPr>
            <a:noAutofit/>
          </a:bodyPr>
          <a:lstStyle/>
          <a:p>
            <a:r>
              <a:rPr lang="hr-H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1.UREĐENJE OKOLIŠA</a:t>
            </a:r>
            <a:endParaRPr lang="hr-HR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 descr="DSC_41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636912"/>
            <a:ext cx="4644008" cy="2612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DSC_41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3933056"/>
            <a:ext cx="4644008" cy="2612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76056" y="980728"/>
            <a:ext cx="3096344" cy="432048"/>
          </a:xfrm>
        </p:spPr>
        <p:txBody>
          <a:bodyPr>
            <a:normAutofit fontScale="92500"/>
          </a:bodyPr>
          <a:lstStyle/>
          <a:p>
            <a:pPr algn="l"/>
            <a:r>
              <a:rPr lang="hr-HR" sz="1800" dirty="0" smtClean="0"/>
              <a:t>Ovako je izgledalo nekada...</a:t>
            </a:r>
            <a:endParaRPr lang="hr-HR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35496" y="5549751"/>
            <a:ext cx="4248472" cy="61555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hr-HR" sz="1700" b="0" dirty="0" smtClean="0">
                <a:latin typeface="+mn-lt"/>
              </a:rPr>
              <a:t>Vrijedne ruke prvašića šk. god. 2016./2017. oplemenile su školski okoliš.</a:t>
            </a:r>
            <a:endParaRPr lang="hr-HR" sz="1700" b="0" dirty="0">
              <a:latin typeface="+mn-lt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" y="908721"/>
            <a:ext cx="1979711" cy="43204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r-HR" sz="1400" b="0" dirty="0" smtClean="0">
                <a:latin typeface="Calibri" pitchFamily="34" charset="0"/>
              </a:rPr>
              <a:t>OŠ prof. Filipa Lukasa, </a:t>
            </a:r>
          </a:p>
          <a:p>
            <a:pPr algn="ctr"/>
            <a:r>
              <a:rPr lang="hr-HR" sz="1400" b="0" dirty="0" smtClean="0">
                <a:latin typeface="Calibri" pitchFamily="34" charset="0"/>
              </a:rPr>
              <a:t>Kaštel Stari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7744" y="260648"/>
            <a:ext cx="5184577" cy="769441"/>
          </a:xfrm>
        </p:spPr>
        <p:txBody>
          <a:bodyPr/>
          <a:lstStyle/>
          <a:p>
            <a:r>
              <a:rPr lang="hr-H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JABUKA NA DAR</a:t>
            </a:r>
            <a:endParaRPr lang="hr-H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043608" y="1412776"/>
            <a:ext cx="7560840" cy="648072"/>
          </a:xfrm>
        </p:spPr>
        <p:txBody>
          <a:bodyPr>
            <a:normAutofit/>
          </a:bodyPr>
          <a:lstStyle/>
          <a:p>
            <a:r>
              <a:rPr lang="hr-HR" sz="1600" dirty="0" smtClean="0"/>
              <a:t>Briga za okoliš prepoznata je i kod Profil Kletta te smo za uspješnu suradnju dobili sadnice stabla jabuke koju </a:t>
            </a:r>
            <a:r>
              <a:rPr lang="hr-HR" sz="1700" dirty="0" smtClean="0"/>
              <a:t>smo</a:t>
            </a:r>
            <a:r>
              <a:rPr lang="hr-HR" sz="1600" dirty="0" smtClean="0"/>
              <a:t> zasadili u školsko dvorište!</a:t>
            </a:r>
            <a:endParaRPr lang="hr-HR" sz="1600" dirty="0"/>
          </a:p>
        </p:txBody>
      </p:sp>
      <p:pic>
        <p:nvPicPr>
          <p:cNvPr id="5" name="Picture 4" descr="DSC_0334.JPG"/>
          <p:cNvPicPr>
            <a:picLocks noChangeAspect="1"/>
          </p:cNvPicPr>
          <p:nvPr/>
        </p:nvPicPr>
        <p:blipFill>
          <a:blip r:embed="rId2" cstate="print"/>
          <a:srcRect l="27263" t="2001" r="7376" b="4200"/>
          <a:stretch>
            <a:fillRect/>
          </a:stretch>
        </p:blipFill>
        <p:spPr>
          <a:xfrm rot="5400000">
            <a:off x="109654" y="2634763"/>
            <a:ext cx="4460197" cy="3600400"/>
          </a:xfrm>
          <a:prstGeom prst="rect">
            <a:avLst/>
          </a:prstGeom>
          <a:ln>
            <a:noFill/>
          </a:ln>
          <a:effectLst>
            <a:glow rad="139700">
              <a:srgbClr val="FFC000">
                <a:alpha val="4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DSC_0339.JPG"/>
          <p:cNvPicPr>
            <a:picLocks noChangeAspect="1"/>
          </p:cNvPicPr>
          <p:nvPr/>
        </p:nvPicPr>
        <p:blipFill>
          <a:blip r:embed="rId3" cstate="print"/>
          <a:srcRect l="8263" r="23225" b="3801"/>
          <a:stretch>
            <a:fillRect/>
          </a:stretch>
        </p:blipFill>
        <p:spPr>
          <a:xfrm>
            <a:off x="4283968" y="2564904"/>
            <a:ext cx="4680520" cy="3696792"/>
          </a:xfrm>
          <a:prstGeom prst="rect">
            <a:avLst/>
          </a:prstGeom>
          <a:ln>
            <a:noFill/>
          </a:ln>
          <a:effectLst>
            <a:glow rad="139700">
              <a:srgbClr val="FFC000">
                <a:alpha val="4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" y="908721"/>
            <a:ext cx="1979711" cy="43204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r-HR" sz="1400" b="0" dirty="0" smtClean="0">
                <a:latin typeface="Calibri" pitchFamily="34" charset="0"/>
              </a:rPr>
              <a:t>OŠ prof. Filipa Lukasa, </a:t>
            </a:r>
          </a:p>
          <a:p>
            <a:pPr algn="ctr"/>
            <a:r>
              <a:rPr lang="hr-HR" sz="1400" b="0" dirty="0" smtClean="0">
                <a:latin typeface="Calibri" pitchFamily="34" charset="0"/>
              </a:rPr>
              <a:t>Kaštel Stari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116632"/>
            <a:ext cx="8077200" cy="663352"/>
          </a:xfrm>
        </p:spPr>
        <p:txBody>
          <a:bodyPr>
            <a:normAutofit fontScale="90000"/>
          </a:bodyPr>
          <a:lstStyle/>
          <a:p>
            <a:r>
              <a:rPr lang="hr-HR" sz="2000" dirty="0" smtClean="0">
                <a:solidFill>
                  <a:schemeClr val="tx1"/>
                </a:solidFill>
              </a:rPr>
              <a:t>Prijateljstvo s okolišem potvrdili smo i postavljanjem </a:t>
            </a:r>
            <a:br>
              <a:rPr lang="hr-HR" sz="2000" dirty="0" smtClean="0">
                <a:solidFill>
                  <a:schemeClr val="tx1"/>
                </a:solidFill>
              </a:rPr>
            </a:br>
            <a:r>
              <a:rPr lang="hr-HR" sz="2000" dirty="0" smtClean="0">
                <a:solidFill>
                  <a:schemeClr val="tx1"/>
                </a:solidFill>
              </a:rPr>
              <a:t>kamena s natpisom naše škole ispod starog hrasta u </a:t>
            </a:r>
            <a:br>
              <a:rPr lang="hr-HR" sz="2000" dirty="0" smtClean="0">
                <a:solidFill>
                  <a:schemeClr val="tx1"/>
                </a:solidFill>
              </a:rPr>
            </a:br>
            <a:r>
              <a:rPr lang="hr-HR" sz="2000" dirty="0" smtClean="0">
                <a:solidFill>
                  <a:srgbClr val="FF0000"/>
                </a:solidFill>
              </a:rPr>
              <a:t>Etno eko selu Škopljanci</a:t>
            </a:r>
            <a:r>
              <a:rPr lang="hr-HR" sz="2000" dirty="0" smtClean="0">
                <a:solidFill>
                  <a:schemeClr val="tx1"/>
                </a:solidFill>
              </a:rPr>
              <a:t>.</a:t>
            </a:r>
            <a:endParaRPr lang="hr-HR" dirty="0">
              <a:solidFill>
                <a:schemeClr val="tx1"/>
              </a:solidFill>
            </a:endParaRPr>
          </a:p>
        </p:txBody>
      </p:sp>
      <p:pic>
        <p:nvPicPr>
          <p:cNvPr id="9" name="Picture 8" descr="DSC_1970.JPG"/>
          <p:cNvPicPr>
            <a:picLocks noChangeAspect="1"/>
          </p:cNvPicPr>
          <p:nvPr/>
        </p:nvPicPr>
        <p:blipFill>
          <a:blip r:embed="rId2" cstate="print"/>
          <a:srcRect l="4326" r="1963" b="9401"/>
          <a:stretch>
            <a:fillRect/>
          </a:stretch>
        </p:blipFill>
        <p:spPr>
          <a:xfrm>
            <a:off x="251520" y="1865362"/>
            <a:ext cx="8568952" cy="4659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rgbClr val="33FC12">
                <a:alpha val="40000"/>
              </a:srgbClr>
            </a:glow>
            <a:reflection blurRad="12700" stA="38000" endPos="28000" dist="5000" dir="5400000" sy="-100000" algn="bl" rotWithShape="0"/>
          </a:effectLst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" y="908720"/>
            <a:ext cx="1979711" cy="43204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r-HR" sz="1400" b="0" dirty="0" smtClean="0">
                <a:latin typeface="Calibri" pitchFamily="34" charset="0"/>
              </a:rPr>
              <a:t>OŠ prof. Filipa Lukasa, </a:t>
            </a:r>
          </a:p>
          <a:p>
            <a:pPr algn="ctr"/>
            <a:r>
              <a:rPr lang="hr-HR" sz="1400" b="0" dirty="0" smtClean="0">
                <a:latin typeface="Calibri" pitchFamily="34" charset="0"/>
              </a:rPr>
              <a:t>Kaštel Stari</a:t>
            </a:r>
          </a:p>
        </p:txBody>
      </p:sp>
      <p:pic>
        <p:nvPicPr>
          <p:cNvPr id="7" name="Picture 6" descr="DSC_1998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l="14563" t="15001" r="12988" b="17800"/>
          <a:stretch>
            <a:fillRect/>
          </a:stretch>
        </p:blipFill>
        <p:spPr>
          <a:xfrm>
            <a:off x="5339576" y="1196752"/>
            <a:ext cx="3588399" cy="1872208"/>
          </a:xfrm>
          <a:prstGeom prst="rect">
            <a:avLst/>
          </a:prstGeom>
          <a:ln w="5715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Left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9712" y="3861048"/>
            <a:ext cx="5688633" cy="1368152"/>
          </a:xfrm>
        </p:spPr>
        <p:txBody>
          <a:bodyPr/>
          <a:lstStyle/>
          <a:p>
            <a:endParaRPr lang="hr-HR" sz="2800" b="1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" y="908721"/>
            <a:ext cx="1979711" cy="43204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r-HR" sz="1400" b="0" dirty="0" smtClean="0">
                <a:latin typeface="Calibri" pitchFamily="34" charset="0"/>
              </a:rPr>
              <a:t>OŠ prof. Filipa Lukasa, </a:t>
            </a:r>
          </a:p>
          <a:p>
            <a:pPr algn="ctr"/>
            <a:r>
              <a:rPr lang="hr-HR" sz="1400" b="0" dirty="0" smtClean="0">
                <a:latin typeface="Calibri" pitchFamily="34" charset="0"/>
              </a:rPr>
              <a:t>Kaštel Stari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7704" y="2276872"/>
            <a:ext cx="6264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>
                <a:solidFill>
                  <a:srgbClr val="00B050"/>
                </a:solidFill>
              </a:rPr>
              <a:t>3. UREĐENJE OKOLIŠA  2.dio </a:t>
            </a:r>
          </a:p>
          <a:p>
            <a:pPr algn="ctr"/>
            <a:r>
              <a:rPr lang="hr-HR" sz="3200" dirty="0" smtClean="0">
                <a:solidFill>
                  <a:srgbClr val="00B050"/>
                </a:solidFill>
              </a:rPr>
              <a:t>šk.god. 2017./2018.</a:t>
            </a:r>
            <a:endParaRPr lang="hr-HR" sz="32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38118"/>
            <a:ext cx="8077200" cy="338554"/>
          </a:xfrm>
        </p:spPr>
        <p:txBody>
          <a:bodyPr>
            <a:noAutofit/>
          </a:bodyPr>
          <a:lstStyle/>
          <a:p>
            <a:pPr algn="l"/>
            <a:r>
              <a:rPr lang="hr-HR" sz="1700" dirty="0" smtClean="0">
                <a:solidFill>
                  <a:schemeClr val="tx1"/>
                </a:solidFill>
              </a:rPr>
              <a:t>Sadnice su narasle. </a:t>
            </a:r>
            <a:br>
              <a:rPr lang="hr-HR" sz="1700" dirty="0" smtClean="0">
                <a:solidFill>
                  <a:schemeClr val="tx1"/>
                </a:solidFill>
              </a:rPr>
            </a:br>
            <a:r>
              <a:rPr lang="hr-HR" sz="1700" dirty="0" smtClean="0">
                <a:solidFill>
                  <a:schemeClr val="tx1"/>
                </a:solidFill>
              </a:rPr>
              <a:t>I dalje se brinemo o njima, </a:t>
            </a:r>
            <a:br>
              <a:rPr lang="hr-HR" sz="1700" dirty="0" smtClean="0">
                <a:solidFill>
                  <a:schemeClr val="tx1"/>
                </a:solidFill>
              </a:rPr>
            </a:br>
            <a:r>
              <a:rPr lang="hr-HR" sz="1700" dirty="0" smtClean="0">
                <a:solidFill>
                  <a:schemeClr val="tx1"/>
                </a:solidFill>
              </a:rPr>
              <a:t>a šarene kadifice baš bi llijepo </a:t>
            </a:r>
            <a:br>
              <a:rPr lang="hr-HR" sz="1700" dirty="0" smtClean="0">
                <a:solidFill>
                  <a:schemeClr val="tx1"/>
                </a:solidFill>
              </a:rPr>
            </a:br>
            <a:r>
              <a:rPr lang="hr-HR" sz="1700" dirty="0" smtClean="0">
                <a:solidFill>
                  <a:schemeClr val="tx1"/>
                </a:solidFill>
              </a:rPr>
              <a:t>upotpunile sliku!</a:t>
            </a:r>
            <a:endParaRPr lang="hr-HR" sz="17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" y="908721"/>
            <a:ext cx="1979711" cy="43204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r-HR" sz="1400" b="0" dirty="0" smtClean="0">
                <a:latin typeface="Calibri" pitchFamily="34" charset="0"/>
              </a:rPr>
              <a:t>OŠ prof. Filipa Lukasa, </a:t>
            </a:r>
          </a:p>
          <a:p>
            <a:pPr algn="ctr"/>
            <a:r>
              <a:rPr lang="hr-HR" sz="1400" b="0" dirty="0" smtClean="0">
                <a:latin typeface="Calibri" pitchFamily="34" charset="0"/>
              </a:rPr>
              <a:t>Kaštel Stari</a:t>
            </a:r>
          </a:p>
        </p:txBody>
      </p:sp>
      <p:pic>
        <p:nvPicPr>
          <p:cNvPr id="8" name="Picture 7" descr="DSC_3501.JPG"/>
          <p:cNvPicPr>
            <a:picLocks noChangeAspect="1"/>
          </p:cNvPicPr>
          <p:nvPr/>
        </p:nvPicPr>
        <p:blipFill>
          <a:blip r:embed="rId2" cstate="print"/>
          <a:srcRect l="1963" t="24801" r="9051" b="6601"/>
          <a:stretch>
            <a:fillRect/>
          </a:stretch>
        </p:blipFill>
        <p:spPr>
          <a:xfrm>
            <a:off x="2483768" y="4360024"/>
            <a:ext cx="5760640" cy="24979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283968" y="450912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Vrt pod snijegom</a:t>
            </a:r>
            <a:endParaRPr lang="hr-HR" dirty="0">
              <a:solidFill>
                <a:schemeClr val="bg1"/>
              </a:solidFill>
            </a:endParaRPr>
          </a:p>
        </p:txBody>
      </p:sp>
      <p:pic>
        <p:nvPicPr>
          <p:cNvPr id="11" name="Picture 10" descr="IMG_15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412776"/>
            <a:ext cx="3960440" cy="2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IMG_9246.JPG"/>
          <p:cNvPicPr>
            <a:picLocks noChangeAspect="1"/>
          </p:cNvPicPr>
          <p:nvPr/>
        </p:nvPicPr>
        <p:blipFill>
          <a:blip r:embed="rId4" cstate="print"/>
          <a:srcRect l="14613"/>
          <a:stretch>
            <a:fillRect/>
          </a:stretch>
        </p:blipFill>
        <p:spPr>
          <a:xfrm rot="5400000">
            <a:off x="5123206" y="717554"/>
            <a:ext cx="3960438" cy="3478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9752" y="188640"/>
            <a:ext cx="5184577" cy="769441"/>
          </a:xfrm>
        </p:spPr>
        <p:txBody>
          <a:bodyPr/>
          <a:lstStyle/>
          <a:p>
            <a:r>
              <a:rPr lang="hr-H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ŽELIM STABLO</a:t>
            </a:r>
          </a:p>
          <a:p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MICRO: BIT</a:t>
            </a:r>
          </a:p>
          <a:p>
            <a:endParaRPr lang="hr-HR" sz="1400" dirty="0" smtClean="0"/>
          </a:p>
          <a:p>
            <a:endParaRPr lang="hr-HR" sz="1600" dirty="0" smtClean="0"/>
          </a:p>
          <a:p>
            <a:r>
              <a:rPr lang="hr-HR" b="1" dirty="0" smtClean="0">
                <a:solidFill>
                  <a:schemeClr val="tx1"/>
                </a:solidFill>
              </a:rPr>
              <a:t>Pomoć micro: bita??</a:t>
            </a:r>
            <a:endParaRPr lang="hr-HR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" y="908721"/>
            <a:ext cx="1979711" cy="43204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r-HR" sz="1400" b="0" dirty="0" smtClean="0">
                <a:latin typeface="Calibri" pitchFamily="34" charset="0"/>
              </a:rPr>
              <a:t>OŠ prof. Filipa Lukasa, </a:t>
            </a:r>
          </a:p>
          <a:p>
            <a:pPr algn="ctr"/>
            <a:r>
              <a:rPr lang="hr-HR" sz="1400" b="0" dirty="0" smtClean="0">
                <a:latin typeface="Calibri" pitchFamily="34" charset="0"/>
              </a:rPr>
              <a:t>Kaštel Stari</a:t>
            </a:r>
          </a:p>
        </p:txBody>
      </p:sp>
      <p:pic>
        <p:nvPicPr>
          <p:cNvPr id="9" name="Picture 8" descr="DSC_3401.JPG"/>
          <p:cNvPicPr>
            <a:picLocks noChangeAspect="1"/>
          </p:cNvPicPr>
          <p:nvPr/>
        </p:nvPicPr>
        <p:blipFill>
          <a:blip r:embed="rId2" cstate="print"/>
          <a:srcRect l="30313" t="5201" r="12988"/>
          <a:stretch>
            <a:fillRect/>
          </a:stretch>
        </p:blipFill>
        <p:spPr>
          <a:xfrm>
            <a:off x="4788024" y="2348880"/>
            <a:ext cx="3456384" cy="32506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DSC_3402.JPG"/>
          <p:cNvPicPr>
            <a:picLocks noChangeAspect="1"/>
          </p:cNvPicPr>
          <p:nvPr/>
        </p:nvPicPr>
        <p:blipFill>
          <a:blip r:embed="rId3" cstate="print"/>
          <a:srcRect l="42125" t="30401" r="27163" b="20600"/>
          <a:stretch>
            <a:fillRect/>
          </a:stretch>
        </p:blipFill>
        <p:spPr>
          <a:xfrm>
            <a:off x="1331640" y="2708920"/>
            <a:ext cx="2808312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3728" y="404664"/>
            <a:ext cx="5184577" cy="504056"/>
          </a:xfrm>
        </p:spPr>
        <p:txBody>
          <a:bodyPr/>
          <a:lstStyle/>
          <a:p>
            <a:r>
              <a:rPr lang="hr-HR" b="1" dirty="0" smtClean="0"/>
              <a:t>4.1. PROGRAMIRANJE</a:t>
            </a:r>
            <a:endParaRPr lang="hr-HR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hr-HR" sz="2400" dirty="0" smtClean="0"/>
              <a:t>                                     Kako su se šestaši snalazili </a:t>
            </a:r>
          </a:p>
          <a:p>
            <a:r>
              <a:rPr lang="hr-HR" sz="2400" dirty="0" smtClean="0"/>
              <a:t>                                    pri programiranju pogledajte </a:t>
            </a:r>
          </a:p>
          <a:p>
            <a:r>
              <a:rPr lang="hr-HR" sz="2400" dirty="0" smtClean="0"/>
              <a:t>               na linku ispod...</a:t>
            </a:r>
          </a:p>
          <a:p>
            <a:r>
              <a:rPr lang="hr-HR" sz="2400" dirty="0" smtClean="0"/>
              <a:t>                                              						</a:t>
            </a:r>
            <a:r>
              <a:rPr lang="hr-HR" sz="2000" dirty="0" smtClean="0"/>
              <a:t>	    </a:t>
            </a:r>
            <a:r>
              <a:rPr lang="hr-HR" sz="2000" dirty="0" smtClean="0">
                <a:hlinkClick r:id="rId2"/>
              </a:rPr>
              <a:t>https://youtu.be/VXAUu_cKaa0</a:t>
            </a:r>
            <a:endParaRPr lang="hr-HR" sz="2400" dirty="0" smtClean="0"/>
          </a:p>
          <a:p>
            <a:r>
              <a:rPr lang="hr-HR" sz="2400" dirty="0" smtClean="0"/>
              <a:t>                               </a:t>
            </a:r>
          </a:p>
          <a:p>
            <a:endParaRPr lang="hr-HR" sz="2000" dirty="0" smtClean="0"/>
          </a:p>
          <a:p>
            <a:endParaRPr lang="hr-HR" sz="2000" dirty="0" smtClean="0"/>
          </a:p>
          <a:p>
            <a:endParaRPr lang="hr-HR" dirty="0"/>
          </a:p>
        </p:txBody>
      </p:sp>
      <p:pic>
        <p:nvPicPr>
          <p:cNvPr id="8" name="Content Placeholder 4" descr="20180216_123523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>
          <a:xfrm>
            <a:off x="311535" y="2636912"/>
            <a:ext cx="4031765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" y="908721"/>
            <a:ext cx="1979711" cy="43204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r-HR" sz="1400" b="0" dirty="0" smtClean="0">
                <a:latin typeface="Calibri" pitchFamily="34" charset="0"/>
              </a:rPr>
              <a:t>OŠ prof. Filipa Lukasa, </a:t>
            </a:r>
          </a:p>
          <a:p>
            <a:pPr algn="ctr"/>
            <a:r>
              <a:rPr lang="hr-HR" sz="1400" b="0" dirty="0" smtClean="0">
                <a:latin typeface="Calibri" pitchFamily="34" charset="0"/>
              </a:rPr>
              <a:t>Kaštel Stari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udentAttendanceAwardEle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ids Zon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611</Words>
  <Application>Microsoft Office PowerPoint</Application>
  <PresentationFormat>On-screen Show (4:3)</PresentationFormat>
  <Paragraphs>117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StudentAttendanceAwardElem</vt:lpstr>
      <vt:lpstr>Slide 1</vt:lpstr>
      <vt:lpstr>Slide 2</vt:lpstr>
      <vt:lpstr>1.UREĐENJE OKOLIŠA</vt:lpstr>
      <vt:lpstr>Slide 4</vt:lpstr>
      <vt:lpstr>Prijateljstvo s okolišem potvrdili smo i postavljanjem  kamena s natpisom naše škole ispod starog hrasta u  Etno eko selu Škopljanci.</vt:lpstr>
      <vt:lpstr>Slide 6</vt:lpstr>
      <vt:lpstr>Sadnice su narasle.  I dalje se brinemo o njima,  a šarene kadifice baš bi llijepo  upotpunile sliku!</vt:lpstr>
      <vt:lpstr>Slide 8</vt:lpstr>
      <vt:lpstr>Slide 9</vt:lpstr>
      <vt:lpstr>Slide 10</vt:lpstr>
      <vt:lpstr>Slide 11</vt:lpstr>
      <vt:lpstr>2. aktivnost – praćenja rasta biljaka</vt:lpstr>
      <vt:lpstr>3. aktivnost – presađivanje sadnica</vt:lpstr>
      <vt:lpstr>Slide 14</vt:lpstr>
      <vt:lpstr>             4. aktivnost – izrada tablice za praćenje rasta biljaka</vt:lpstr>
      <vt:lpstr>Slide 16</vt:lpstr>
      <vt:lpstr>5. aktivnost – spajanje seta za zalijevanje i micro: bita</vt:lpstr>
      <vt:lpstr>6. aktivnost – praćenje rada micro: bita </vt:lpstr>
      <vt:lpstr>Slide 19</vt:lpstr>
      <vt:lpstr>Slide 20</vt:lpstr>
      <vt:lpstr>Slide 21</vt:lpstr>
      <vt:lpstr>Slide 22</vt:lpstr>
      <vt:lpstr>Uzgojenim sadnicama sudjelovali smo i na  humanitarnoj prodajnoj izložbi na  Danima otvorenih vrata naše škole.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/>
  <cp:lastModifiedBy/>
  <cp:revision>4</cp:revision>
  <dcterms:created xsi:type="dcterms:W3CDTF">2011-03-05T10:05:56Z</dcterms:created>
  <dcterms:modified xsi:type="dcterms:W3CDTF">2018-04-29T19:28:44Z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TC010216271033</vt:lpwstr>
  </property>
</Properties>
</file>