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handoutMasterIdLst>
    <p:handoutMasterId r:id="rId38"/>
  </p:handoutMasterIdLst>
  <p:sldIdLst>
    <p:sldId id="258" r:id="rId2"/>
    <p:sldId id="285" r:id="rId3"/>
    <p:sldId id="314" r:id="rId4"/>
    <p:sldId id="269" r:id="rId5"/>
    <p:sldId id="284" r:id="rId6"/>
    <p:sldId id="287" r:id="rId7"/>
    <p:sldId id="292" r:id="rId8"/>
    <p:sldId id="293" r:id="rId9"/>
    <p:sldId id="294" r:id="rId10"/>
    <p:sldId id="275" r:id="rId11"/>
    <p:sldId id="286" r:id="rId12"/>
    <p:sldId id="288" r:id="rId13"/>
    <p:sldId id="289" r:id="rId14"/>
    <p:sldId id="290" r:id="rId15"/>
    <p:sldId id="295" r:id="rId16"/>
    <p:sldId id="296" r:id="rId17"/>
    <p:sldId id="297" r:id="rId18"/>
    <p:sldId id="298" r:id="rId19"/>
    <p:sldId id="299" r:id="rId20"/>
    <p:sldId id="303" r:id="rId21"/>
    <p:sldId id="300" r:id="rId22"/>
    <p:sldId id="301" r:id="rId23"/>
    <p:sldId id="302" r:id="rId24"/>
    <p:sldId id="304" r:id="rId25"/>
    <p:sldId id="305" r:id="rId26"/>
    <p:sldId id="306" r:id="rId27"/>
    <p:sldId id="310" r:id="rId28"/>
    <p:sldId id="308" r:id="rId29"/>
    <p:sldId id="311" r:id="rId30"/>
    <p:sldId id="309" r:id="rId31"/>
    <p:sldId id="312" r:id="rId32"/>
    <p:sldId id="279" r:id="rId33"/>
    <p:sldId id="313" r:id="rId34"/>
    <p:sldId id="315" r:id="rId35"/>
    <p:sldId id="316" r:id="rId36"/>
  </p:sldIdLst>
  <p:sldSz cx="12192000" cy="6858000"/>
  <p:notesSz cx="6858000" cy="9144000"/>
  <p:defaultTextStyle>
    <a:defPPr rtl="0">
      <a:defRPr lang="hr-h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na" initials="M" lastIdx="1" clrIdx="0">
    <p:extLst>
      <p:ext uri="{19B8F6BF-5375-455C-9EA6-DF929625EA0E}">
        <p15:presenceInfo xmlns:p15="http://schemas.microsoft.com/office/powerpoint/2012/main" userId="Martin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9900"/>
    <a:srgbClr val="009900"/>
    <a:srgbClr val="99FFCC"/>
    <a:srgbClr val="99FF99"/>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5294" autoAdjust="0"/>
  </p:normalViewPr>
  <p:slideViewPr>
    <p:cSldViewPr snapToGrid="0">
      <p:cViewPr varScale="1">
        <p:scale>
          <a:sx n="86" d="100"/>
          <a:sy n="86" d="100"/>
        </p:scale>
        <p:origin x="96" y="720"/>
      </p:cViewPr>
      <p:guideLst>
        <p:guide orient="horz" pos="2160"/>
        <p:guide pos="3840"/>
      </p:guideLst>
    </p:cSldViewPr>
  </p:slideViewPr>
  <p:notesTextViewPr>
    <p:cViewPr>
      <p:scale>
        <a:sx n="3" d="2"/>
        <a:sy n="3" d="2"/>
      </p:scale>
      <p:origin x="0" y="0"/>
    </p:cViewPr>
  </p:notesTextViewPr>
  <p:sorterViewPr>
    <p:cViewPr>
      <p:scale>
        <a:sx n="100" d="100"/>
        <a:sy n="100" d="100"/>
      </p:scale>
      <p:origin x="0" y="-1020"/>
    </p:cViewPr>
  </p:sorterViewPr>
  <p:notesViewPr>
    <p:cSldViewPr snapToGrid="0">
      <p:cViewPr varScale="1">
        <p:scale>
          <a:sx n="72" d="100"/>
          <a:sy n="72" d="100"/>
        </p:scale>
        <p:origin x="3396"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hr-HR"/>
              <a:t>pH</a:t>
            </a:r>
            <a:r>
              <a:rPr lang="hr-HR" baseline="0"/>
              <a:t> tla rajčica</a:t>
            </a:r>
            <a:endParaRPr lang="hr-HR"/>
          </a:p>
        </c:rich>
      </c:tx>
      <c:overlay val="0"/>
    </c:title>
    <c:autoTitleDeleted val="0"/>
    <c:plotArea>
      <c:layout/>
      <c:barChart>
        <c:barDir val="col"/>
        <c:grouping val="clustered"/>
        <c:varyColors val="0"/>
        <c:ser>
          <c:idx val="0"/>
          <c:order val="0"/>
          <c:tx>
            <c:strRef>
              <c:f>Sheet1!$B$1</c:f>
              <c:strCache>
                <c:ptCount val="1"/>
                <c:pt idx="0">
                  <c:v>pH tla micro: bit rajčica</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11.04.</c:v>
                </c:pt>
                <c:pt idx="1">
                  <c:v>13.04.</c:v>
                </c:pt>
                <c:pt idx="2">
                  <c:v>16.04.</c:v>
                </c:pt>
                <c:pt idx="3">
                  <c:v>18.04.</c:v>
                </c:pt>
                <c:pt idx="4">
                  <c:v>20.04.</c:v>
                </c:pt>
                <c:pt idx="5">
                  <c:v>23.04.</c:v>
                </c:pt>
                <c:pt idx="6">
                  <c:v>25.04.</c:v>
                </c:pt>
                <c:pt idx="7">
                  <c:v>27.04.</c:v>
                </c:pt>
              </c:strCache>
            </c:strRef>
          </c:cat>
          <c:val>
            <c:numRef>
              <c:f>Sheet1!$B$2:$B$9</c:f>
              <c:numCache>
                <c:formatCode>0.0</c:formatCode>
                <c:ptCount val="8"/>
                <c:pt idx="0">
                  <c:v>6.3</c:v>
                </c:pt>
                <c:pt idx="1">
                  <c:v>5.8</c:v>
                </c:pt>
                <c:pt idx="2">
                  <c:v>5.0999999999999996</c:v>
                </c:pt>
                <c:pt idx="3">
                  <c:v>5.9</c:v>
                </c:pt>
                <c:pt idx="4">
                  <c:v>6.2</c:v>
                </c:pt>
                <c:pt idx="5">
                  <c:v>6.1</c:v>
                </c:pt>
                <c:pt idx="6">
                  <c:v>6.5</c:v>
                </c:pt>
                <c:pt idx="7">
                  <c:v>6.6</c:v>
                </c:pt>
              </c:numCache>
            </c:numRef>
          </c:val>
          <c:extLst>
            <c:ext xmlns:c16="http://schemas.microsoft.com/office/drawing/2014/chart" uri="{C3380CC4-5D6E-409C-BE32-E72D297353CC}">
              <c16:uniqueId val="{00000000-A947-49E6-894F-DDBD8BCD81C4}"/>
            </c:ext>
          </c:extLst>
        </c:ser>
        <c:ser>
          <c:idx val="1"/>
          <c:order val="1"/>
          <c:tx>
            <c:strRef>
              <c:f>Sheet1!$C$1</c:f>
              <c:strCache>
                <c:ptCount val="1"/>
                <c:pt idx="0">
                  <c:v>pH tla rajčica</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11.04.</c:v>
                </c:pt>
                <c:pt idx="1">
                  <c:v>13.04.</c:v>
                </c:pt>
                <c:pt idx="2">
                  <c:v>16.04.</c:v>
                </c:pt>
                <c:pt idx="3">
                  <c:v>18.04.</c:v>
                </c:pt>
                <c:pt idx="4">
                  <c:v>20.04.</c:v>
                </c:pt>
                <c:pt idx="5">
                  <c:v>23.04.</c:v>
                </c:pt>
                <c:pt idx="6">
                  <c:v>25.04.</c:v>
                </c:pt>
                <c:pt idx="7">
                  <c:v>27.04.</c:v>
                </c:pt>
              </c:strCache>
            </c:strRef>
          </c:cat>
          <c:val>
            <c:numRef>
              <c:f>Sheet1!$C$2:$C$9</c:f>
              <c:numCache>
                <c:formatCode>0.0</c:formatCode>
                <c:ptCount val="8"/>
                <c:pt idx="0">
                  <c:v>6</c:v>
                </c:pt>
                <c:pt idx="1">
                  <c:v>6</c:v>
                </c:pt>
                <c:pt idx="2">
                  <c:v>5.3</c:v>
                </c:pt>
                <c:pt idx="3">
                  <c:v>5.7</c:v>
                </c:pt>
                <c:pt idx="4">
                  <c:v>6.6</c:v>
                </c:pt>
                <c:pt idx="5">
                  <c:v>6</c:v>
                </c:pt>
                <c:pt idx="6">
                  <c:v>6.6</c:v>
                </c:pt>
                <c:pt idx="7">
                  <c:v>6.5</c:v>
                </c:pt>
              </c:numCache>
            </c:numRef>
          </c:val>
          <c:extLst>
            <c:ext xmlns:c16="http://schemas.microsoft.com/office/drawing/2014/chart" uri="{C3380CC4-5D6E-409C-BE32-E72D297353CC}">
              <c16:uniqueId val="{00000001-A947-49E6-894F-DDBD8BCD81C4}"/>
            </c:ext>
          </c:extLst>
        </c:ser>
        <c:dLbls>
          <c:showLegendKey val="0"/>
          <c:showVal val="1"/>
          <c:showCatName val="0"/>
          <c:showSerName val="0"/>
          <c:showPercent val="0"/>
          <c:showBubbleSize val="0"/>
        </c:dLbls>
        <c:gapWidth val="75"/>
        <c:axId val="184858496"/>
        <c:axId val="184860032"/>
      </c:barChart>
      <c:catAx>
        <c:axId val="184858496"/>
        <c:scaling>
          <c:orientation val="minMax"/>
        </c:scaling>
        <c:delete val="0"/>
        <c:axPos val="b"/>
        <c:numFmt formatCode="General" sourceLinked="0"/>
        <c:majorTickMark val="none"/>
        <c:minorTickMark val="none"/>
        <c:tickLblPos val="nextTo"/>
        <c:crossAx val="184860032"/>
        <c:crosses val="autoZero"/>
        <c:auto val="1"/>
        <c:lblAlgn val="ctr"/>
        <c:lblOffset val="100"/>
        <c:noMultiLvlLbl val="0"/>
      </c:catAx>
      <c:valAx>
        <c:axId val="184860032"/>
        <c:scaling>
          <c:orientation val="minMax"/>
        </c:scaling>
        <c:delete val="0"/>
        <c:axPos val="l"/>
        <c:majorGridlines/>
        <c:numFmt formatCode="0.0" sourceLinked="1"/>
        <c:majorTickMark val="none"/>
        <c:minorTickMark val="none"/>
        <c:tickLblPos val="nextTo"/>
        <c:crossAx val="184858496"/>
        <c:crosses val="autoZero"/>
        <c:crossBetween val="between"/>
      </c:valAx>
    </c:plotArea>
    <c:legend>
      <c:legendPos val="r"/>
      <c:layout>
        <c:manualLayout>
          <c:xMode val="edge"/>
          <c:yMode val="edge"/>
          <c:x val="0.79150887865177999"/>
          <c:y val="0.47504404430799768"/>
          <c:w val="0.20849112134821998"/>
          <c:h val="9.7206923175474289E-2"/>
        </c:manualLayout>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r-Latn-RS"/>
        </a:p>
      </c:txPr>
    </c:title>
    <c:autoTitleDeleted val="0"/>
    <c:plotArea>
      <c:layout/>
      <c:barChart>
        <c:barDir val="col"/>
        <c:grouping val="clustered"/>
        <c:varyColors val="0"/>
        <c:ser>
          <c:idx val="0"/>
          <c:order val="0"/>
          <c:tx>
            <c:strRef>
              <c:f>List1!$B$1</c:f>
              <c:strCache>
                <c:ptCount val="1"/>
                <c:pt idx="0">
                  <c:v>Vlažnost tla micro : bit rajčice</c:v>
                </c:pt>
              </c:strCache>
            </c:strRef>
          </c:tx>
          <c:spPr>
            <a:solidFill>
              <a:schemeClr val="accent4"/>
            </a:solidFill>
            <a:ln>
              <a:noFill/>
            </a:ln>
            <a:effectLst/>
          </c:spPr>
          <c:invertIfNegative val="0"/>
          <c:cat>
            <c:strRef>
              <c:f>List1!$A$2:$A$15</c:f>
              <c:strCache>
                <c:ptCount val="14"/>
                <c:pt idx="0">
                  <c:v>10.4.</c:v>
                </c:pt>
                <c:pt idx="1">
                  <c:v>11.4.</c:v>
                </c:pt>
                <c:pt idx="2">
                  <c:v>12.4.</c:v>
                </c:pt>
                <c:pt idx="3">
                  <c:v>13.4.</c:v>
                </c:pt>
                <c:pt idx="4">
                  <c:v>16.4.</c:v>
                </c:pt>
                <c:pt idx="5">
                  <c:v>17.4.</c:v>
                </c:pt>
                <c:pt idx="6">
                  <c:v>18.4.</c:v>
                </c:pt>
                <c:pt idx="7">
                  <c:v>19.4.</c:v>
                </c:pt>
                <c:pt idx="8">
                  <c:v>20.4.</c:v>
                </c:pt>
                <c:pt idx="9">
                  <c:v>23.4.</c:v>
                </c:pt>
                <c:pt idx="10">
                  <c:v>24.4.</c:v>
                </c:pt>
                <c:pt idx="11">
                  <c:v>25.4.</c:v>
                </c:pt>
                <c:pt idx="12">
                  <c:v>26.4.</c:v>
                </c:pt>
                <c:pt idx="13">
                  <c:v>27.4.</c:v>
                </c:pt>
              </c:strCache>
            </c:strRef>
          </c:cat>
          <c:val>
            <c:numRef>
              <c:f>List1!$B$2:$B$15</c:f>
              <c:numCache>
                <c:formatCode>General</c:formatCode>
                <c:ptCount val="14"/>
                <c:pt idx="0">
                  <c:v>128</c:v>
                </c:pt>
                <c:pt idx="1">
                  <c:v>108</c:v>
                </c:pt>
                <c:pt idx="2">
                  <c:v>105</c:v>
                </c:pt>
                <c:pt idx="3">
                  <c:v>103</c:v>
                </c:pt>
                <c:pt idx="4">
                  <c:v>241</c:v>
                </c:pt>
                <c:pt idx="5">
                  <c:v>242</c:v>
                </c:pt>
                <c:pt idx="6">
                  <c:v>250</c:v>
                </c:pt>
                <c:pt idx="7">
                  <c:v>113</c:v>
                </c:pt>
                <c:pt idx="8">
                  <c:v>135</c:v>
                </c:pt>
                <c:pt idx="9">
                  <c:v>185</c:v>
                </c:pt>
                <c:pt idx="10">
                  <c:v>267</c:v>
                </c:pt>
                <c:pt idx="11">
                  <c:v>263</c:v>
                </c:pt>
                <c:pt idx="12">
                  <c:v>247</c:v>
                </c:pt>
                <c:pt idx="13">
                  <c:v>243</c:v>
                </c:pt>
              </c:numCache>
            </c:numRef>
          </c:val>
          <c:extLst>
            <c:ext xmlns:c16="http://schemas.microsoft.com/office/drawing/2014/chart" uri="{C3380CC4-5D6E-409C-BE32-E72D297353CC}">
              <c16:uniqueId val="{00000000-6633-42E2-9EAF-1A12F828F601}"/>
            </c:ext>
          </c:extLst>
        </c:ser>
        <c:dLbls>
          <c:showLegendKey val="0"/>
          <c:showVal val="0"/>
          <c:showCatName val="0"/>
          <c:showSerName val="0"/>
          <c:showPercent val="0"/>
          <c:showBubbleSize val="0"/>
        </c:dLbls>
        <c:gapWidth val="219"/>
        <c:overlap val="-27"/>
        <c:axId val="549909952"/>
        <c:axId val="549894560"/>
      </c:barChart>
      <c:catAx>
        <c:axId val="549909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r-Latn-RS"/>
          </a:p>
        </c:txPr>
        <c:crossAx val="549894560"/>
        <c:crosses val="autoZero"/>
        <c:auto val="1"/>
        <c:lblAlgn val="ctr"/>
        <c:lblOffset val="100"/>
        <c:noMultiLvlLbl val="0"/>
      </c:catAx>
      <c:valAx>
        <c:axId val="5498945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r-Latn-RS"/>
          </a:p>
        </c:txPr>
        <c:crossAx val="5499099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sr-Latn-R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hr-BA"/>
              <a:t>Svjetlost</a:t>
            </a:r>
            <a:r>
              <a:rPr lang="hr-BA" baseline="0"/>
              <a:t> i temperatura</a:t>
            </a:r>
            <a:endParaRPr lang="hr-BA"/>
          </a:p>
        </c:rich>
      </c:tx>
      <c:layout>
        <c:manualLayout>
          <c:xMode val="edge"/>
          <c:yMode val="edge"/>
          <c:x val="0.31497900262467188"/>
          <c:y val="4.629629629629629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r-Latn-RS"/>
        </a:p>
      </c:txPr>
    </c:title>
    <c:autoTitleDeleted val="0"/>
    <c:plotArea>
      <c:layout/>
      <c:barChart>
        <c:barDir val="bar"/>
        <c:grouping val="clustered"/>
        <c:varyColors val="0"/>
        <c:ser>
          <c:idx val="0"/>
          <c:order val="0"/>
          <c:tx>
            <c:strRef>
              <c:f>List1!$B$1</c:f>
              <c:strCache>
                <c:ptCount val="1"/>
                <c:pt idx="0">
                  <c:v>Razina svjetlosti</c:v>
                </c:pt>
              </c:strCache>
            </c:strRef>
          </c:tx>
          <c:spPr>
            <a:solidFill>
              <a:schemeClr val="accent1"/>
            </a:solidFill>
            <a:ln>
              <a:noFill/>
            </a:ln>
            <a:effectLst/>
          </c:spPr>
          <c:invertIfNegative val="0"/>
          <c:cat>
            <c:strRef>
              <c:f>List1!$A$2:$A$15</c:f>
              <c:strCache>
                <c:ptCount val="14"/>
                <c:pt idx="0">
                  <c:v>10.4. poluoblačno</c:v>
                </c:pt>
                <c:pt idx="1">
                  <c:v>11.4. sunčano</c:v>
                </c:pt>
                <c:pt idx="2">
                  <c:v>12.4. oblačno</c:v>
                </c:pt>
                <c:pt idx="3">
                  <c:v>13.4. sunčano</c:v>
                </c:pt>
                <c:pt idx="4">
                  <c:v>16.4.oblačno</c:v>
                </c:pt>
                <c:pt idx="5">
                  <c:v>17.4. poluoblačno</c:v>
                </c:pt>
                <c:pt idx="6">
                  <c:v>18.4. sunčano</c:v>
                </c:pt>
                <c:pt idx="7">
                  <c:v>19.4. sunčano</c:v>
                </c:pt>
                <c:pt idx="8">
                  <c:v>20.4. sunčano</c:v>
                </c:pt>
                <c:pt idx="9">
                  <c:v>23.4. sunčano</c:v>
                </c:pt>
                <c:pt idx="10">
                  <c:v>24.4. sunčano</c:v>
                </c:pt>
                <c:pt idx="11">
                  <c:v>25.4.  sunčano</c:v>
                </c:pt>
                <c:pt idx="12">
                  <c:v>26.4. poluoblačno</c:v>
                </c:pt>
                <c:pt idx="13">
                  <c:v>27.4. sunčano</c:v>
                </c:pt>
              </c:strCache>
            </c:strRef>
          </c:cat>
          <c:val>
            <c:numRef>
              <c:f>List1!$B$2:$B$15</c:f>
              <c:numCache>
                <c:formatCode>General</c:formatCode>
                <c:ptCount val="14"/>
                <c:pt idx="0">
                  <c:v>55</c:v>
                </c:pt>
                <c:pt idx="1">
                  <c:v>115</c:v>
                </c:pt>
                <c:pt idx="2">
                  <c:v>30</c:v>
                </c:pt>
                <c:pt idx="3">
                  <c:v>115</c:v>
                </c:pt>
                <c:pt idx="4">
                  <c:v>105</c:v>
                </c:pt>
                <c:pt idx="5">
                  <c:v>115</c:v>
                </c:pt>
                <c:pt idx="6">
                  <c:v>125</c:v>
                </c:pt>
                <c:pt idx="7">
                  <c:v>100</c:v>
                </c:pt>
                <c:pt idx="8">
                  <c:v>65</c:v>
                </c:pt>
                <c:pt idx="9">
                  <c:v>115</c:v>
                </c:pt>
                <c:pt idx="10">
                  <c:v>115</c:v>
                </c:pt>
                <c:pt idx="11">
                  <c:v>100</c:v>
                </c:pt>
                <c:pt idx="12">
                  <c:v>110</c:v>
                </c:pt>
                <c:pt idx="13">
                  <c:v>125</c:v>
                </c:pt>
              </c:numCache>
            </c:numRef>
          </c:val>
          <c:extLst>
            <c:ext xmlns:c16="http://schemas.microsoft.com/office/drawing/2014/chart" uri="{C3380CC4-5D6E-409C-BE32-E72D297353CC}">
              <c16:uniqueId val="{00000000-6DA3-4D6D-8069-4FDFF923C575}"/>
            </c:ext>
          </c:extLst>
        </c:ser>
        <c:ser>
          <c:idx val="1"/>
          <c:order val="1"/>
          <c:tx>
            <c:strRef>
              <c:f>List1!$C$1</c:f>
              <c:strCache>
                <c:ptCount val="1"/>
                <c:pt idx="0">
                  <c:v>Temperatura oko biljaka</c:v>
                </c:pt>
              </c:strCache>
            </c:strRef>
          </c:tx>
          <c:spPr>
            <a:solidFill>
              <a:schemeClr val="accent2"/>
            </a:solidFill>
            <a:ln>
              <a:noFill/>
            </a:ln>
            <a:effectLst/>
          </c:spPr>
          <c:invertIfNegative val="0"/>
          <c:cat>
            <c:strRef>
              <c:f>List1!$A$2:$A$15</c:f>
              <c:strCache>
                <c:ptCount val="14"/>
                <c:pt idx="0">
                  <c:v>10.4. poluoblačno</c:v>
                </c:pt>
                <c:pt idx="1">
                  <c:v>11.4. sunčano</c:v>
                </c:pt>
                <c:pt idx="2">
                  <c:v>12.4. oblačno</c:v>
                </c:pt>
                <c:pt idx="3">
                  <c:v>13.4. sunčano</c:v>
                </c:pt>
                <c:pt idx="4">
                  <c:v>16.4.oblačno</c:v>
                </c:pt>
                <c:pt idx="5">
                  <c:v>17.4. poluoblačno</c:v>
                </c:pt>
                <c:pt idx="6">
                  <c:v>18.4. sunčano</c:v>
                </c:pt>
                <c:pt idx="7">
                  <c:v>19.4. sunčano</c:v>
                </c:pt>
                <c:pt idx="8">
                  <c:v>20.4. sunčano</c:v>
                </c:pt>
                <c:pt idx="9">
                  <c:v>23.4. sunčano</c:v>
                </c:pt>
                <c:pt idx="10">
                  <c:v>24.4. sunčano</c:v>
                </c:pt>
                <c:pt idx="11">
                  <c:v>25.4.  sunčano</c:v>
                </c:pt>
                <c:pt idx="12">
                  <c:v>26.4. poluoblačno</c:v>
                </c:pt>
                <c:pt idx="13">
                  <c:v>27.4. sunčano</c:v>
                </c:pt>
              </c:strCache>
            </c:strRef>
          </c:cat>
          <c:val>
            <c:numRef>
              <c:f>List1!$C$2:$C$15</c:f>
              <c:numCache>
                <c:formatCode>General</c:formatCode>
                <c:ptCount val="14"/>
                <c:pt idx="0">
                  <c:v>22</c:v>
                </c:pt>
                <c:pt idx="1">
                  <c:v>23</c:v>
                </c:pt>
                <c:pt idx="2">
                  <c:v>21</c:v>
                </c:pt>
                <c:pt idx="3">
                  <c:v>24</c:v>
                </c:pt>
                <c:pt idx="4">
                  <c:v>22</c:v>
                </c:pt>
                <c:pt idx="5">
                  <c:v>22</c:v>
                </c:pt>
                <c:pt idx="6">
                  <c:v>23</c:v>
                </c:pt>
                <c:pt idx="7">
                  <c:v>23</c:v>
                </c:pt>
                <c:pt idx="8">
                  <c:v>22</c:v>
                </c:pt>
                <c:pt idx="9">
                  <c:v>24</c:v>
                </c:pt>
                <c:pt idx="10">
                  <c:v>23</c:v>
                </c:pt>
                <c:pt idx="11">
                  <c:v>25</c:v>
                </c:pt>
                <c:pt idx="12">
                  <c:v>24</c:v>
                </c:pt>
                <c:pt idx="13">
                  <c:v>24</c:v>
                </c:pt>
              </c:numCache>
            </c:numRef>
          </c:val>
          <c:extLst>
            <c:ext xmlns:c16="http://schemas.microsoft.com/office/drawing/2014/chart" uri="{C3380CC4-5D6E-409C-BE32-E72D297353CC}">
              <c16:uniqueId val="{00000001-6DA3-4D6D-8069-4FDFF923C575}"/>
            </c:ext>
          </c:extLst>
        </c:ser>
        <c:dLbls>
          <c:showLegendKey val="0"/>
          <c:showVal val="0"/>
          <c:showCatName val="0"/>
          <c:showSerName val="0"/>
          <c:showPercent val="0"/>
          <c:showBubbleSize val="0"/>
        </c:dLbls>
        <c:gapWidth val="182"/>
        <c:axId val="561473584"/>
        <c:axId val="561471088"/>
      </c:barChart>
      <c:catAx>
        <c:axId val="561473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r-Latn-RS"/>
          </a:p>
        </c:txPr>
        <c:crossAx val="561471088"/>
        <c:crosses val="autoZero"/>
        <c:auto val="1"/>
        <c:lblAlgn val="ctr"/>
        <c:lblOffset val="100"/>
        <c:noMultiLvlLbl val="0"/>
      </c:catAx>
      <c:valAx>
        <c:axId val="5614710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r-Latn-RS"/>
          </a:p>
        </c:txPr>
        <c:crossAx val="5614735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r-Latn-RS"/>
        </a:p>
      </c:txPr>
    </c:legend>
    <c:plotVisOnly val="1"/>
    <c:dispBlanksAs val="gap"/>
    <c:showDLblsOverMax val="0"/>
  </c:chart>
  <c:spPr>
    <a:noFill/>
    <a:ln>
      <a:noFill/>
    </a:ln>
    <a:effectLst/>
  </c:spPr>
  <c:txPr>
    <a:bodyPr/>
    <a:lstStyle/>
    <a:p>
      <a:pPr>
        <a:defRPr/>
      </a:pPr>
      <a:endParaRPr lang="sr-Latn-RS"/>
    </a:p>
  </c:txPr>
  <c:externalData r:id="rId4">
    <c:autoUpdate val="0"/>
  </c:externalData>
</c:chartSpace>
</file>

<file path=ppt/charts/colors1.xml><?xml version="1.0" encoding="utf-8"?>
<cs:colorStyle xmlns:cs="http://schemas.microsoft.com/office/drawing/2012/chartStyle" xmlns:a="http://schemas.openxmlformats.org/drawingml/2006/main" meth="withinLinear" id="17">
  <a:schemeClr val="accent4"/>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D266A3-6576-444A-94FB-A30862C0ABC1}" type="doc">
      <dgm:prSet loTypeId="urn:microsoft.com/office/officeart/2005/8/layout/target3" loCatId="relationship" qsTypeId="urn:microsoft.com/office/officeart/2005/8/quickstyle/3d3" qsCatId="3D" csTypeId="urn:microsoft.com/office/officeart/2005/8/colors/accent1_2" csCatId="accent1" phldr="1"/>
      <dgm:spPr/>
      <dgm:t>
        <a:bodyPr/>
        <a:lstStyle/>
        <a:p>
          <a:endParaRPr lang="hr-HR"/>
        </a:p>
      </dgm:t>
    </dgm:pt>
    <dgm:pt modelId="{B9391672-02FC-4F9A-8C7B-232F86D5365A}">
      <dgm:prSet/>
      <dgm:spPr/>
      <dgm:t>
        <a:bodyPr/>
        <a:lstStyle/>
        <a:p>
          <a:pPr rtl="0"/>
          <a:r>
            <a:rPr lang="hr-BA" i="1" dirty="0"/>
            <a:t>Snimljena je kratka tv emisija o projektu Želim stablo (učenice Lea </a:t>
          </a:r>
          <a:r>
            <a:rPr lang="hr-BA" i="1" dirty="0" err="1"/>
            <a:t>Macukić</a:t>
          </a:r>
          <a:r>
            <a:rPr lang="hr-BA" i="1" dirty="0"/>
            <a:t> i Marija Matković).</a:t>
          </a:r>
          <a:br>
            <a:rPr lang="hr-BA" i="1" dirty="0"/>
          </a:br>
          <a:br>
            <a:rPr lang="hr-BA" i="1" dirty="0"/>
          </a:br>
          <a:endParaRPr lang="hr-BA" dirty="0"/>
        </a:p>
      </dgm:t>
    </dgm:pt>
    <dgm:pt modelId="{64E7F42B-BD10-4329-A2F0-B4EE28A819D3}" type="parTrans" cxnId="{414B814E-3E6F-4F01-8776-870C302A9166}">
      <dgm:prSet/>
      <dgm:spPr/>
      <dgm:t>
        <a:bodyPr/>
        <a:lstStyle/>
        <a:p>
          <a:endParaRPr lang="hr-HR"/>
        </a:p>
      </dgm:t>
    </dgm:pt>
    <dgm:pt modelId="{CDA2F3C6-A88B-419E-BFFB-6013BFEE5C05}" type="sibTrans" cxnId="{414B814E-3E6F-4F01-8776-870C302A9166}">
      <dgm:prSet/>
      <dgm:spPr/>
      <dgm:t>
        <a:bodyPr/>
        <a:lstStyle/>
        <a:p>
          <a:endParaRPr lang="hr-HR"/>
        </a:p>
      </dgm:t>
    </dgm:pt>
    <dgm:pt modelId="{2F396C05-1116-4725-82F8-9E421ACA39BF}" type="pres">
      <dgm:prSet presAssocID="{20D266A3-6576-444A-94FB-A30862C0ABC1}" presName="Name0" presStyleCnt="0">
        <dgm:presLayoutVars>
          <dgm:chMax val="7"/>
          <dgm:dir/>
          <dgm:animLvl val="lvl"/>
          <dgm:resizeHandles val="exact"/>
        </dgm:presLayoutVars>
      </dgm:prSet>
      <dgm:spPr/>
    </dgm:pt>
    <dgm:pt modelId="{A23E0194-BD01-4BDF-9385-568107410C0D}" type="pres">
      <dgm:prSet presAssocID="{B9391672-02FC-4F9A-8C7B-232F86D5365A}" presName="circle1" presStyleLbl="node1" presStyleIdx="0" presStyleCnt="1"/>
      <dgm:spPr>
        <a:solidFill>
          <a:srgbClr val="FFCC00"/>
        </a:solidFill>
      </dgm:spPr>
    </dgm:pt>
    <dgm:pt modelId="{4B92A386-79D3-4F8A-B37F-EBB79C03820B}" type="pres">
      <dgm:prSet presAssocID="{B9391672-02FC-4F9A-8C7B-232F86D5365A}" presName="space" presStyleCnt="0"/>
      <dgm:spPr/>
    </dgm:pt>
    <dgm:pt modelId="{BE4BE457-8DDA-47E1-9CA2-DD38B55F6B5F}" type="pres">
      <dgm:prSet presAssocID="{B9391672-02FC-4F9A-8C7B-232F86D5365A}" presName="rect1" presStyleLbl="alignAcc1" presStyleIdx="0" presStyleCnt="1"/>
      <dgm:spPr/>
    </dgm:pt>
    <dgm:pt modelId="{4815EF77-F891-4340-A359-053E64B741DF}" type="pres">
      <dgm:prSet presAssocID="{B9391672-02FC-4F9A-8C7B-232F86D5365A}" presName="rect1ParTxNoCh" presStyleLbl="alignAcc1" presStyleIdx="0" presStyleCnt="1">
        <dgm:presLayoutVars>
          <dgm:chMax val="1"/>
          <dgm:bulletEnabled val="1"/>
        </dgm:presLayoutVars>
      </dgm:prSet>
      <dgm:spPr/>
    </dgm:pt>
  </dgm:ptLst>
  <dgm:cxnLst>
    <dgm:cxn modelId="{49D25A48-4B43-4C8A-A0BA-4B1329085BB5}" type="presOf" srcId="{B9391672-02FC-4F9A-8C7B-232F86D5365A}" destId="{4815EF77-F891-4340-A359-053E64B741DF}" srcOrd="1" destOrd="0" presId="urn:microsoft.com/office/officeart/2005/8/layout/target3"/>
    <dgm:cxn modelId="{414B814E-3E6F-4F01-8776-870C302A9166}" srcId="{20D266A3-6576-444A-94FB-A30862C0ABC1}" destId="{B9391672-02FC-4F9A-8C7B-232F86D5365A}" srcOrd="0" destOrd="0" parTransId="{64E7F42B-BD10-4329-A2F0-B4EE28A819D3}" sibTransId="{CDA2F3C6-A88B-419E-BFFB-6013BFEE5C05}"/>
    <dgm:cxn modelId="{E815BA93-D3C7-4003-8CDD-AA81507E1A83}" type="presOf" srcId="{20D266A3-6576-444A-94FB-A30862C0ABC1}" destId="{2F396C05-1116-4725-82F8-9E421ACA39BF}" srcOrd="0" destOrd="0" presId="urn:microsoft.com/office/officeart/2005/8/layout/target3"/>
    <dgm:cxn modelId="{600447C9-DAD9-4602-9CD5-8A03E41C3956}" type="presOf" srcId="{B9391672-02FC-4F9A-8C7B-232F86D5365A}" destId="{BE4BE457-8DDA-47E1-9CA2-DD38B55F6B5F}" srcOrd="0" destOrd="0" presId="urn:microsoft.com/office/officeart/2005/8/layout/target3"/>
    <dgm:cxn modelId="{25DB3B17-A92E-40D7-A8D5-F9D82B83D44C}" type="presParOf" srcId="{2F396C05-1116-4725-82F8-9E421ACA39BF}" destId="{A23E0194-BD01-4BDF-9385-568107410C0D}" srcOrd="0" destOrd="0" presId="urn:microsoft.com/office/officeart/2005/8/layout/target3"/>
    <dgm:cxn modelId="{6E115179-326A-404F-9554-6B5455C02A4F}" type="presParOf" srcId="{2F396C05-1116-4725-82F8-9E421ACA39BF}" destId="{4B92A386-79D3-4F8A-B37F-EBB79C03820B}" srcOrd="1" destOrd="0" presId="urn:microsoft.com/office/officeart/2005/8/layout/target3"/>
    <dgm:cxn modelId="{C7B7C4FF-B5A4-457B-A091-1B1152B84E67}" type="presParOf" srcId="{2F396C05-1116-4725-82F8-9E421ACA39BF}" destId="{BE4BE457-8DDA-47E1-9CA2-DD38B55F6B5F}" srcOrd="2" destOrd="0" presId="urn:microsoft.com/office/officeart/2005/8/layout/target3"/>
    <dgm:cxn modelId="{28ADDE15-3F0B-4CA0-B4D8-B938FC7985E4}" type="presParOf" srcId="{2F396C05-1116-4725-82F8-9E421ACA39BF}" destId="{4815EF77-F891-4340-A359-053E64B741DF}" srcOrd="3" destOrd="0" presId="urn:microsoft.com/office/officeart/2005/8/layout/targe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3E0194-BD01-4BDF-9385-568107410C0D}">
      <dsp:nvSpPr>
        <dsp:cNvPr id="0" name=""/>
        <dsp:cNvSpPr/>
      </dsp:nvSpPr>
      <dsp:spPr>
        <a:xfrm>
          <a:off x="0" y="99700"/>
          <a:ext cx="2241586" cy="2241586"/>
        </a:xfrm>
        <a:prstGeom prst="pie">
          <a:avLst>
            <a:gd name="adj1" fmla="val 5400000"/>
            <a:gd name="adj2" fmla="val 16200000"/>
          </a:avLst>
        </a:prstGeom>
        <a:solidFill>
          <a:srgbClr val="FFCC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BE4BE457-8DDA-47E1-9CA2-DD38B55F6B5F}">
      <dsp:nvSpPr>
        <dsp:cNvPr id="0" name=""/>
        <dsp:cNvSpPr/>
      </dsp:nvSpPr>
      <dsp:spPr>
        <a:xfrm>
          <a:off x="1120793" y="99700"/>
          <a:ext cx="2615184" cy="2241586"/>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hr-BA" sz="2100" i="1" kern="1200" dirty="0"/>
            <a:t>Snimljena je kratka tv emisija o projektu Želim stablo (učenice Lea </a:t>
          </a:r>
          <a:r>
            <a:rPr lang="hr-BA" sz="2100" i="1" kern="1200" dirty="0" err="1"/>
            <a:t>Macukić</a:t>
          </a:r>
          <a:r>
            <a:rPr lang="hr-BA" sz="2100" i="1" kern="1200" dirty="0"/>
            <a:t> i Marija Matković).</a:t>
          </a:r>
          <a:br>
            <a:rPr lang="hr-BA" sz="2100" i="1" kern="1200" dirty="0"/>
          </a:br>
          <a:br>
            <a:rPr lang="hr-BA" sz="2100" i="1" kern="1200" dirty="0"/>
          </a:br>
          <a:endParaRPr lang="hr-BA" sz="2100" kern="1200" dirty="0"/>
        </a:p>
      </dsp:txBody>
      <dsp:txXfrm>
        <a:off x="1120793" y="99700"/>
        <a:ext cx="2615184" cy="2241586"/>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za zaglavlj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hr-HR" dirty="0"/>
          </a:p>
        </p:txBody>
      </p:sp>
      <p:sp>
        <p:nvSpPr>
          <p:cNvPr id="3" name="Rezervirano mjesto za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C2A914B5-5493-4E2A-A0FE-88A01205245B}" type="datetime1">
              <a:rPr lang="hr-HR" smtClean="0"/>
              <a:t>3.5.2018.</a:t>
            </a:fld>
            <a:endParaRPr lang="hr-HR" dirty="0"/>
          </a:p>
        </p:txBody>
      </p:sp>
      <p:sp>
        <p:nvSpPr>
          <p:cNvPr id="4" name="Rezervirano mjesto za podnožj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hr-HR" dirty="0"/>
          </a:p>
        </p:txBody>
      </p:sp>
      <p:sp>
        <p:nvSpPr>
          <p:cNvPr id="5" name="Rezervirano mjesto za broj slajd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828588A-5C4E-401A-AECC-B6F63A9DE965}" type="slidenum">
              <a:rPr lang="hr-HR" smtClean="0"/>
              <a:t>‹#›</a:t>
            </a:fld>
            <a:endParaRPr lang="hr-HR" dirty="0"/>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za zaglavlj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hr-HR" noProof="0" dirty="0"/>
          </a:p>
        </p:txBody>
      </p:sp>
      <p:sp>
        <p:nvSpPr>
          <p:cNvPr id="3" name="Rezervirano mjesto za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A88124A4-4CA4-4A2F-A506-AA7C3DA64498}" type="datetime1">
              <a:rPr lang="hr-HR" noProof="0" smtClean="0"/>
              <a:t>3.5.2018.</a:t>
            </a:fld>
            <a:endParaRPr lang="hr-HR" noProof="0" dirty="0"/>
          </a:p>
        </p:txBody>
      </p:sp>
      <p:sp>
        <p:nvSpPr>
          <p:cNvPr id="4" name="Rezervirano mjesto za sliku na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hr-HR" noProof="0" dirty="0"/>
          </a:p>
        </p:txBody>
      </p:sp>
      <p:sp>
        <p:nvSpPr>
          <p:cNvPr id="5" name="Rezervirano mjesto za bilješk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hr-HR" noProof="0" dirty="0"/>
              <a:t>Kliknite da biste uredili stilove teksta matrice</a:t>
            </a:r>
          </a:p>
          <a:p>
            <a:pPr lvl="1" rtl="0"/>
            <a:r>
              <a:rPr lang="hr-HR" noProof="0" dirty="0"/>
              <a:t>Druga razina</a:t>
            </a:r>
          </a:p>
          <a:p>
            <a:pPr lvl="2" rtl="0"/>
            <a:r>
              <a:rPr lang="hr-HR" noProof="0" dirty="0"/>
              <a:t>Treća razina</a:t>
            </a:r>
          </a:p>
          <a:p>
            <a:pPr lvl="3" rtl="0"/>
            <a:r>
              <a:rPr lang="hr-HR" noProof="0" dirty="0"/>
              <a:t>Četvrta razina</a:t>
            </a:r>
          </a:p>
          <a:p>
            <a:pPr lvl="4" rtl="0"/>
            <a:r>
              <a:rPr lang="hr-HR" noProof="0" dirty="0"/>
              <a:t>Peta razina</a:t>
            </a:r>
          </a:p>
        </p:txBody>
      </p:sp>
      <p:sp>
        <p:nvSpPr>
          <p:cNvPr id="6" name="Rezervirano mjesto za podnožj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hr-HR" noProof="0" dirty="0"/>
          </a:p>
        </p:txBody>
      </p:sp>
      <p:sp>
        <p:nvSpPr>
          <p:cNvPr id="7" name="Rezervirano mjesto za broj slajd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7542409-6A04-4DC6-AC3A-D3758287A8F2}" type="slidenum">
              <a:rPr lang="hr-HR" noProof="0" smtClean="0"/>
              <a:t>‹#›</a:t>
            </a:fld>
            <a:endParaRPr lang="hr-HR" noProof="0" dirty="0"/>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rtlCol="0"/>
          <a:lstStyle/>
          <a:p>
            <a:pPr rtl="0"/>
            <a:endParaRPr lang="hr-HR" dirty="0"/>
          </a:p>
        </p:txBody>
      </p:sp>
      <p:sp>
        <p:nvSpPr>
          <p:cNvPr id="4" name="Rezervirano mjesto broja slajda 3"/>
          <p:cNvSpPr>
            <a:spLocks noGrp="1"/>
          </p:cNvSpPr>
          <p:nvPr>
            <p:ph type="sldNum" sz="quarter" idx="10"/>
          </p:nvPr>
        </p:nvSpPr>
        <p:spPr/>
        <p:txBody>
          <a:bodyPr rtlCol="0"/>
          <a:lstStyle/>
          <a:p>
            <a:pPr rtl="0"/>
            <a:fld id="{77542409-6A04-4DC6-AC3A-D3758287A8F2}" type="slidenum">
              <a:rPr lang="hr-HR" smtClean="0"/>
              <a:t>1</a:t>
            </a:fld>
            <a:endParaRPr lang="hr-HR" dirty="0"/>
          </a:p>
        </p:txBody>
      </p:sp>
    </p:spTree>
    <p:extLst>
      <p:ext uri="{BB962C8B-B14F-4D97-AF65-F5344CB8AC3E}">
        <p14:creationId xmlns:p14="http://schemas.microsoft.com/office/powerpoint/2010/main" val="3300829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10"/>
          </p:nvPr>
        </p:nvSpPr>
        <p:spPr/>
        <p:txBody>
          <a:bodyPr/>
          <a:lstStyle/>
          <a:p>
            <a:pPr rtl="0"/>
            <a:fld id="{77542409-6A04-4DC6-AC3A-D3758287A8F2}" type="slidenum">
              <a:rPr lang="hr-HR" smtClean="0"/>
              <a:t>4</a:t>
            </a:fld>
            <a:endParaRPr lang="hr-HR" dirty="0"/>
          </a:p>
        </p:txBody>
      </p:sp>
    </p:spTree>
    <p:extLst>
      <p:ext uri="{BB962C8B-B14F-4D97-AF65-F5344CB8AC3E}">
        <p14:creationId xmlns:p14="http://schemas.microsoft.com/office/powerpoint/2010/main" val="2495970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10"/>
          </p:nvPr>
        </p:nvSpPr>
        <p:spPr/>
        <p:txBody>
          <a:bodyPr/>
          <a:lstStyle/>
          <a:p>
            <a:pPr rtl="0"/>
            <a:fld id="{77542409-6A04-4DC6-AC3A-D3758287A8F2}" type="slidenum">
              <a:rPr lang="hr-HR" smtClean="0"/>
              <a:t>10</a:t>
            </a:fld>
            <a:endParaRPr lang="hr-HR" dirty="0"/>
          </a:p>
        </p:txBody>
      </p:sp>
    </p:spTree>
    <p:extLst>
      <p:ext uri="{BB962C8B-B14F-4D97-AF65-F5344CB8AC3E}">
        <p14:creationId xmlns:p14="http://schemas.microsoft.com/office/powerpoint/2010/main" val="3715549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10"/>
          </p:nvPr>
        </p:nvSpPr>
        <p:spPr/>
        <p:txBody>
          <a:bodyPr/>
          <a:lstStyle/>
          <a:p>
            <a:pPr rtl="0"/>
            <a:fld id="{77542409-6A04-4DC6-AC3A-D3758287A8F2}" type="slidenum">
              <a:rPr lang="hr-HR" smtClean="0"/>
              <a:t>26</a:t>
            </a:fld>
            <a:endParaRPr lang="hr-HR" dirty="0"/>
          </a:p>
        </p:txBody>
      </p:sp>
    </p:spTree>
    <p:extLst>
      <p:ext uri="{BB962C8B-B14F-4D97-AF65-F5344CB8AC3E}">
        <p14:creationId xmlns:p14="http://schemas.microsoft.com/office/powerpoint/2010/main" val="2388319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10"/>
          </p:nvPr>
        </p:nvSpPr>
        <p:spPr/>
        <p:txBody>
          <a:bodyPr/>
          <a:lstStyle/>
          <a:p>
            <a:pPr rtl="0"/>
            <a:fld id="{77542409-6A04-4DC6-AC3A-D3758287A8F2}" type="slidenum">
              <a:rPr lang="hr-HR" smtClean="0"/>
              <a:t>32</a:t>
            </a:fld>
            <a:endParaRPr lang="hr-HR" dirty="0"/>
          </a:p>
        </p:txBody>
      </p:sp>
    </p:spTree>
    <p:extLst>
      <p:ext uri="{BB962C8B-B14F-4D97-AF65-F5344CB8AC3E}">
        <p14:creationId xmlns:p14="http://schemas.microsoft.com/office/powerpoint/2010/main" val="25756766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9" name="Pravokutnik 8"/>
          <p:cNvSpPr/>
          <p:nvPr/>
        </p:nvSpPr>
        <p:spPr>
          <a:xfrm>
            <a:off x="1600200" y="0"/>
            <a:ext cx="5029200" cy="5943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hr-HR" noProof="0" dirty="0"/>
          </a:p>
        </p:txBody>
      </p:sp>
      <p:sp>
        <p:nvSpPr>
          <p:cNvPr id="2" name="Naslov 1"/>
          <p:cNvSpPr>
            <a:spLocks noGrp="1"/>
          </p:cNvSpPr>
          <p:nvPr>
            <p:ph type="ctrTitle"/>
          </p:nvPr>
        </p:nvSpPr>
        <p:spPr>
          <a:xfrm>
            <a:off x="1751777" y="3019706"/>
            <a:ext cx="4846320" cy="2387600"/>
          </a:xfrm>
        </p:spPr>
        <p:txBody>
          <a:bodyPr rtlCol="0" anchor="b">
            <a:normAutofit/>
          </a:bodyPr>
          <a:lstStyle>
            <a:lvl1pPr algn="l">
              <a:lnSpc>
                <a:spcPct val="90000"/>
              </a:lnSpc>
              <a:defRPr sz="4800">
                <a:solidFill>
                  <a:schemeClr val="bg1"/>
                </a:solidFill>
              </a:defRPr>
            </a:lvl1pPr>
          </a:lstStyle>
          <a:p>
            <a:pPr rtl="0"/>
            <a:r>
              <a:rPr lang="hr-HR" noProof="0"/>
              <a:t>Uredite stil naslova matrice</a:t>
            </a:r>
            <a:endParaRPr lang="hr-HR" noProof="0" dirty="0"/>
          </a:p>
        </p:txBody>
      </p:sp>
      <p:sp>
        <p:nvSpPr>
          <p:cNvPr id="3" name="Podnaslov 2"/>
          <p:cNvSpPr>
            <a:spLocks noGrp="1"/>
          </p:cNvSpPr>
          <p:nvPr>
            <p:ph type="subTitle" idx="1"/>
          </p:nvPr>
        </p:nvSpPr>
        <p:spPr>
          <a:xfrm>
            <a:off x="1751777" y="5381894"/>
            <a:ext cx="4846320" cy="448056"/>
          </a:xfrm>
        </p:spPr>
        <p:txBody>
          <a:bodyPr rtlCol="0">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hr-HR" noProof="0"/>
              <a:t>Kliknite da biste uredili stil podnaslova matrice</a:t>
            </a:r>
            <a:endParaRPr lang="hr-HR" noProof="0" dirty="0"/>
          </a:p>
        </p:txBody>
      </p:sp>
      <p:pic>
        <p:nvPicPr>
          <p:cNvPr id="8" name="Slika 7" descr="Pahuljasti bijeli oblaci na plavom nebu"/>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7400"/>
            <a:ext cx="1490472" cy="3886200"/>
          </a:xfrm>
          <a:prstGeom prst="rect">
            <a:avLst/>
          </a:prstGeom>
        </p:spPr>
      </p:pic>
      <p:pic>
        <p:nvPicPr>
          <p:cNvPr id="10" name="Slika 9" descr="Krupni plan biljke"/>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39128" y="2057400"/>
            <a:ext cx="2060767" cy="3886200"/>
          </a:xfrm>
          <a:prstGeom prst="rect">
            <a:avLst/>
          </a:prstGeom>
        </p:spPr>
      </p:pic>
      <p:pic>
        <p:nvPicPr>
          <p:cNvPr id="11" name="Slika 10" descr="Valovi"/>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909623" y="2057400"/>
            <a:ext cx="3282696" cy="3886200"/>
          </a:xfrm>
          <a:prstGeom prst="rect">
            <a:avLst/>
          </a:prstGeom>
        </p:spPr>
      </p:pic>
    </p:spTree>
    <p:extLst>
      <p:ext uri="{BB962C8B-B14F-4D97-AF65-F5344CB8AC3E}">
        <p14:creationId xmlns:p14="http://schemas.microsoft.com/office/powerpoint/2010/main" val="69873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p:cNvSpPr>
            <a:spLocks noGrp="1"/>
          </p:cNvSpPr>
          <p:nvPr>
            <p:ph type="title"/>
          </p:nvPr>
        </p:nvSpPr>
        <p:spPr/>
        <p:txBody>
          <a:bodyPr rtlCol="0"/>
          <a:lstStyle/>
          <a:p>
            <a:pPr rtl="0"/>
            <a:r>
              <a:rPr lang="hr-HR" noProof="0"/>
              <a:t>Uredite stil naslova matrice</a:t>
            </a:r>
            <a:endParaRPr lang="hr-HR" noProof="0" dirty="0"/>
          </a:p>
        </p:txBody>
      </p:sp>
      <p:sp>
        <p:nvSpPr>
          <p:cNvPr id="3" name="Okomiti tekst s rezerviranim mjestom 2"/>
          <p:cNvSpPr>
            <a:spLocks noGrp="1"/>
          </p:cNvSpPr>
          <p:nvPr>
            <p:ph type="body" orient="vert" idx="1"/>
          </p:nvPr>
        </p:nvSpPr>
        <p:spPr/>
        <p:txBody>
          <a:bodyPr vert="eaVert" rtlCol="0"/>
          <a:lstStyle/>
          <a:p>
            <a:pPr lvl="0" rtl="0"/>
            <a:r>
              <a:rPr lang="hr-HR" noProof="0"/>
              <a:t>Uredite stilove teksta matrice</a:t>
            </a:r>
          </a:p>
          <a:p>
            <a:pPr lvl="1" rtl="0"/>
            <a:r>
              <a:rPr lang="hr-HR" noProof="0"/>
              <a:t>Druga razina</a:t>
            </a:r>
          </a:p>
          <a:p>
            <a:pPr lvl="2" rtl="0"/>
            <a:r>
              <a:rPr lang="hr-HR" noProof="0"/>
              <a:t>Treća razina</a:t>
            </a:r>
          </a:p>
          <a:p>
            <a:pPr lvl="3" rtl="0"/>
            <a:r>
              <a:rPr lang="hr-HR" noProof="0"/>
              <a:t>Četvrta razina</a:t>
            </a:r>
          </a:p>
          <a:p>
            <a:pPr lvl="4" rtl="0"/>
            <a:r>
              <a:rPr lang="hr-HR" noProof="0"/>
              <a:t>Peta razina</a:t>
            </a:r>
            <a:endParaRPr lang="hr-HR" noProof="0" dirty="0"/>
          </a:p>
        </p:txBody>
      </p:sp>
      <p:sp>
        <p:nvSpPr>
          <p:cNvPr id="6" name="Rezervirano mjesto za broj slajda 5"/>
          <p:cNvSpPr>
            <a:spLocks noGrp="1"/>
          </p:cNvSpPr>
          <p:nvPr>
            <p:ph type="sldNum" sz="quarter" idx="12"/>
          </p:nvPr>
        </p:nvSpPr>
        <p:spPr/>
        <p:txBody>
          <a:bodyPr rtlCol="0"/>
          <a:lstStyle/>
          <a:p>
            <a:pPr rtl="0"/>
            <a:fld id="{9CD8D479-8942-46E8-A226-A4E01F7A105C}" type="slidenum">
              <a:rPr lang="hr-HR" noProof="0" smtClean="0"/>
              <a:t>‹#›</a:t>
            </a:fld>
            <a:endParaRPr lang="hr-HR" noProof="0" dirty="0"/>
          </a:p>
        </p:txBody>
      </p:sp>
      <p:sp>
        <p:nvSpPr>
          <p:cNvPr id="4" name="Rezervirano mjesto za datum 3"/>
          <p:cNvSpPr>
            <a:spLocks noGrp="1"/>
          </p:cNvSpPr>
          <p:nvPr>
            <p:ph type="dt" sz="half" idx="10"/>
          </p:nvPr>
        </p:nvSpPr>
        <p:spPr/>
        <p:txBody>
          <a:bodyPr rtlCol="0"/>
          <a:lstStyle/>
          <a:p>
            <a:pPr rtl="0"/>
            <a:fld id="{79C6D276-56B0-444B-BF73-D61595824534}" type="datetime1">
              <a:rPr lang="hr-HR" noProof="0" smtClean="0"/>
              <a:t>3.5.2018.</a:t>
            </a:fld>
            <a:endParaRPr lang="hr-HR" noProof="0" dirty="0"/>
          </a:p>
        </p:txBody>
      </p:sp>
      <p:sp>
        <p:nvSpPr>
          <p:cNvPr id="5" name="Rezervirano mjesto za podnožje 4"/>
          <p:cNvSpPr>
            <a:spLocks noGrp="1"/>
          </p:cNvSpPr>
          <p:nvPr>
            <p:ph type="ftr" sz="quarter" idx="11"/>
          </p:nvPr>
        </p:nvSpPr>
        <p:spPr/>
        <p:txBody>
          <a:bodyPr rtlCol="0"/>
          <a:lstStyle>
            <a:lvl1pPr>
              <a:defRPr/>
            </a:lvl1pPr>
          </a:lstStyle>
          <a:p>
            <a:pPr rtl="0"/>
            <a:r>
              <a:rPr lang="hr-HR" noProof="0" dirty="0"/>
              <a:t>Dodajte podnožje</a:t>
            </a:r>
          </a:p>
        </p:txBody>
      </p:sp>
    </p:spTree>
    <p:extLst>
      <p:ext uri="{BB962C8B-B14F-4D97-AF65-F5344CB8AC3E}">
        <p14:creationId xmlns:p14="http://schemas.microsoft.com/office/powerpoint/2010/main" val="72070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p:cNvSpPr>
            <a:spLocks noGrp="1"/>
          </p:cNvSpPr>
          <p:nvPr>
            <p:ph type="title" orient="vert"/>
          </p:nvPr>
        </p:nvSpPr>
        <p:spPr>
          <a:xfrm>
            <a:off x="8724900" y="190500"/>
            <a:ext cx="2057400" cy="5986463"/>
          </a:xfrm>
        </p:spPr>
        <p:txBody>
          <a:bodyPr vert="eaVert" rtlCol="0"/>
          <a:lstStyle/>
          <a:p>
            <a:pPr rtl="0"/>
            <a:r>
              <a:rPr lang="hr-HR" noProof="0"/>
              <a:t>Uredite stil naslova matrice</a:t>
            </a:r>
            <a:endParaRPr lang="hr-HR" noProof="0" dirty="0"/>
          </a:p>
        </p:txBody>
      </p:sp>
      <p:sp>
        <p:nvSpPr>
          <p:cNvPr id="3" name="Okomiti tekst s rezerviranim mjestom 2"/>
          <p:cNvSpPr>
            <a:spLocks noGrp="1"/>
          </p:cNvSpPr>
          <p:nvPr>
            <p:ph type="body" orient="vert" idx="1"/>
          </p:nvPr>
        </p:nvSpPr>
        <p:spPr>
          <a:xfrm>
            <a:off x="838200" y="190500"/>
            <a:ext cx="7734300" cy="5986463"/>
          </a:xfrm>
        </p:spPr>
        <p:txBody>
          <a:bodyPr vert="eaVert" rtlCol="0"/>
          <a:lstStyle/>
          <a:p>
            <a:pPr lvl="0" rtl="0"/>
            <a:r>
              <a:rPr lang="hr-HR" noProof="0"/>
              <a:t>Uredite stilove teksta matrice</a:t>
            </a:r>
          </a:p>
          <a:p>
            <a:pPr lvl="1" rtl="0"/>
            <a:r>
              <a:rPr lang="hr-HR" noProof="0"/>
              <a:t>Druga razina</a:t>
            </a:r>
          </a:p>
          <a:p>
            <a:pPr lvl="2" rtl="0"/>
            <a:r>
              <a:rPr lang="hr-HR" noProof="0"/>
              <a:t>Treća razina</a:t>
            </a:r>
          </a:p>
          <a:p>
            <a:pPr lvl="3" rtl="0"/>
            <a:r>
              <a:rPr lang="hr-HR" noProof="0"/>
              <a:t>Četvrta razina</a:t>
            </a:r>
          </a:p>
          <a:p>
            <a:pPr lvl="4" rtl="0"/>
            <a:r>
              <a:rPr lang="hr-HR" noProof="0"/>
              <a:t>Peta razina</a:t>
            </a:r>
            <a:endParaRPr lang="hr-HR" noProof="0" dirty="0"/>
          </a:p>
        </p:txBody>
      </p:sp>
      <p:sp>
        <p:nvSpPr>
          <p:cNvPr id="6" name="Rezervirano mjesto za broj slajda 5"/>
          <p:cNvSpPr>
            <a:spLocks noGrp="1"/>
          </p:cNvSpPr>
          <p:nvPr>
            <p:ph type="sldNum" sz="quarter" idx="12"/>
          </p:nvPr>
        </p:nvSpPr>
        <p:spPr/>
        <p:txBody>
          <a:bodyPr rtlCol="0"/>
          <a:lstStyle/>
          <a:p>
            <a:pPr rtl="0"/>
            <a:fld id="{9CD8D479-8942-46E8-A226-A4E01F7A105C}" type="slidenum">
              <a:rPr lang="hr-HR" noProof="0" smtClean="0"/>
              <a:t>‹#›</a:t>
            </a:fld>
            <a:endParaRPr lang="hr-HR" noProof="0" dirty="0"/>
          </a:p>
        </p:txBody>
      </p:sp>
      <p:sp>
        <p:nvSpPr>
          <p:cNvPr id="4" name="Rezervirano mjesto za datum 3"/>
          <p:cNvSpPr>
            <a:spLocks noGrp="1"/>
          </p:cNvSpPr>
          <p:nvPr>
            <p:ph type="dt" sz="half" idx="10"/>
          </p:nvPr>
        </p:nvSpPr>
        <p:spPr/>
        <p:txBody>
          <a:bodyPr rtlCol="0"/>
          <a:lstStyle/>
          <a:p>
            <a:pPr rtl="0"/>
            <a:fld id="{05054D9A-0AA8-4923-9AD5-641A68603008}" type="datetime1">
              <a:rPr lang="hr-HR" noProof="0" smtClean="0"/>
              <a:t>3.5.2018.</a:t>
            </a:fld>
            <a:endParaRPr lang="hr-HR" noProof="0" dirty="0"/>
          </a:p>
        </p:txBody>
      </p:sp>
      <p:sp>
        <p:nvSpPr>
          <p:cNvPr id="5" name="Rezervirano mjesto za podnožje 4"/>
          <p:cNvSpPr>
            <a:spLocks noGrp="1"/>
          </p:cNvSpPr>
          <p:nvPr>
            <p:ph type="ftr" sz="quarter" idx="11"/>
          </p:nvPr>
        </p:nvSpPr>
        <p:spPr/>
        <p:txBody>
          <a:bodyPr rtlCol="0"/>
          <a:lstStyle>
            <a:lvl1pPr>
              <a:defRPr/>
            </a:lvl1pPr>
          </a:lstStyle>
          <a:p>
            <a:pPr rtl="0"/>
            <a:r>
              <a:rPr lang="hr-HR" noProof="0" dirty="0"/>
              <a:t>Dodajte podnožje</a:t>
            </a:r>
          </a:p>
        </p:txBody>
      </p:sp>
    </p:spTree>
    <p:extLst>
      <p:ext uri="{BB962C8B-B14F-4D97-AF65-F5344CB8AC3E}">
        <p14:creationId xmlns:p14="http://schemas.microsoft.com/office/powerpoint/2010/main" val="102101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p:cNvSpPr>
            <a:spLocks noGrp="1"/>
          </p:cNvSpPr>
          <p:nvPr>
            <p:ph type="title"/>
          </p:nvPr>
        </p:nvSpPr>
        <p:spPr/>
        <p:txBody>
          <a:bodyPr rtlCol="0"/>
          <a:lstStyle/>
          <a:p>
            <a:pPr rtl="0"/>
            <a:r>
              <a:rPr lang="hr-HR" noProof="0"/>
              <a:t>Uredite stil naslova matrice</a:t>
            </a:r>
            <a:endParaRPr lang="hr-HR" noProof="0" dirty="0"/>
          </a:p>
        </p:txBody>
      </p:sp>
      <p:sp>
        <p:nvSpPr>
          <p:cNvPr id="3" name="Rezervirano mjesto za sadržaj 2"/>
          <p:cNvSpPr>
            <a:spLocks noGrp="1"/>
          </p:cNvSpPr>
          <p:nvPr>
            <p:ph idx="1"/>
          </p:nvPr>
        </p:nvSpPr>
        <p:spPr/>
        <p:txBody>
          <a:bodyPr rtlCol="0"/>
          <a:lstStyle/>
          <a:p>
            <a:pPr lvl="0" rtl="0"/>
            <a:r>
              <a:rPr lang="hr-HR" noProof="0"/>
              <a:t>Uredite stilove teksta matrice</a:t>
            </a:r>
          </a:p>
          <a:p>
            <a:pPr lvl="1" rtl="0"/>
            <a:r>
              <a:rPr lang="hr-HR" noProof="0"/>
              <a:t>Druga razina</a:t>
            </a:r>
          </a:p>
          <a:p>
            <a:pPr lvl="2" rtl="0"/>
            <a:r>
              <a:rPr lang="hr-HR" noProof="0"/>
              <a:t>Treća razina</a:t>
            </a:r>
          </a:p>
          <a:p>
            <a:pPr lvl="3" rtl="0"/>
            <a:r>
              <a:rPr lang="hr-HR" noProof="0"/>
              <a:t>Četvrta razina</a:t>
            </a:r>
          </a:p>
          <a:p>
            <a:pPr lvl="4" rtl="0"/>
            <a:r>
              <a:rPr lang="hr-HR" noProof="0"/>
              <a:t>Peta razina</a:t>
            </a:r>
            <a:endParaRPr lang="hr-HR" noProof="0" dirty="0"/>
          </a:p>
        </p:txBody>
      </p:sp>
      <p:sp>
        <p:nvSpPr>
          <p:cNvPr id="6" name="Rezervirano mjesto za broj slajda 5"/>
          <p:cNvSpPr>
            <a:spLocks noGrp="1"/>
          </p:cNvSpPr>
          <p:nvPr>
            <p:ph type="sldNum" sz="quarter" idx="12"/>
          </p:nvPr>
        </p:nvSpPr>
        <p:spPr/>
        <p:txBody>
          <a:bodyPr rtlCol="0"/>
          <a:lstStyle/>
          <a:p>
            <a:pPr rtl="0"/>
            <a:fld id="{9CD8D479-8942-46E8-A226-A4E01F7A105C}" type="slidenum">
              <a:rPr lang="hr-HR" noProof="0" smtClean="0"/>
              <a:t>‹#›</a:t>
            </a:fld>
            <a:endParaRPr lang="hr-HR" noProof="0" dirty="0"/>
          </a:p>
        </p:txBody>
      </p:sp>
      <p:sp>
        <p:nvSpPr>
          <p:cNvPr id="4" name="Rezervirano mjesto za datum 3"/>
          <p:cNvSpPr>
            <a:spLocks noGrp="1"/>
          </p:cNvSpPr>
          <p:nvPr>
            <p:ph type="dt" sz="half" idx="10"/>
          </p:nvPr>
        </p:nvSpPr>
        <p:spPr/>
        <p:txBody>
          <a:bodyPr rtlCol="0"/>
          <a:lstStyle/>
          <a:p>
            <a:pPr rtl="0"/>
            <a:fld id="{085D61C5-DAD0-4127-A2E9-823A34633ED8}" type="datetime1">
              <a:rPr lang="hr-HR" noProof="0" smtClean="0"/>
              <a:t>3.5.2018.</a:t>
            </a:fld>
            <a:endParaRPr lang="hr-HR" noProof="0" dirty="0"/>
          </a:p>
        </p:txBody>
      </p:sp>
      <p:sp>
        <p:nvSpPr>
          <p:cNvPr id="5" name="Rezervirano mjesto za podnožje 4"/>
          <p:cNvSpPr>
            <a:spLocks noGrp="1"/>
          </p:cNvSpPr>
          <p:nvPr>
            <p:ph type="ftr" sz="quarter" idx="11"/>
          </p:nvPr>
        </p:nvSpPr>
        <p:spPr/>
        <p:txBody>
          <a:bodyPr rtlCol="0"/>
          <a:lstStyle>
            <a:lvl1pPr>
              <a:defRPr/>
            </a:lvl1pPr>
          </a:lstStyle>
          <a:p>
            <a:pPr rtl="0"/>
            <a:r>
              <a:rPr lang="hr-HR" noProof="0" dirty="0"/>
              <a:t>Dodajte podnožje</a:t>
            </a:r>
          </a:p>
        </p:txBody>
      </p:sp>
    </p:spTree>
    <p:extLst>
      <p:ext uri="{BB962C8B-B14F-4D97-AF65-F5344CB8AC3E}">
        <p14:creationId xmlns:p14="http://schemas.microsoft.com/office/powerpoint/2010/main" val="340511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sekcije">
    <p:spTree>
      <p:nvGrpSpPr>
        <p:cNvPr id="1" name=""/>
        <p:cNvGrpSpPr/>
        <p:nvPr/>
      </p:nvGrpSpPr>
      <p:grpSpPr>
        <a:xfrm>
          <a:off x="0" y="0"/>
          <a:ext cx="0" cy="0"/>
          <a:chOff x="0" y="0"/>
          <a:chExt cx="0" cy="0"/>
        </a:xfrm>
      </p:grpSpPr>
      <p:sp>
        <p:nvSpPr>
          <p:cNvPr id="8" name="Pravokutnik 7"/>
          <p:cNvSpPr/>
          <p:nvPr/>
        </p:nvSpPr>
        <p:spPr>
          <a:xfrm>
            <a:off x="1600199" y="2059146"/>
            <a:ext cx="7199696"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hr-HR" noProof="0" dirty="0"/>
          </a:p>
        </p:txBody>
      </p:sp>
      <p:sp>
        <p:nvSpPr>
          <p:cNvPr id="2" name="Naslov 1"/>
          <p:cNvSpPr>
            <a:spLocks noGrp="1"/>
          </p:cNvSpPr>
          <p:nvPr>
            <p:ph type="title"/>
          </p:nvPr>
        </p:nvSpPr>
        <p:spPr>
          <a:xfrm>
            <a:off x="1751777" y="2263913"/>
            <a:ext cx="6949440" cy="3143393"/>
          </a:xfrm>
        </p:spPr>
        <p:txBody>
          <a:bodyPr rtlCol="0" anchor="b"/>
          <a:lstStyle>
            <a:lvl1pPr>
              <a:defRPr sz="6000">
                <a:solidFill>
                  <a:schemeClr val="bg1"/>
                </a:solidFill>
              </a:defRPr>
            </a:lvl1pPr>
          </a:lstStyle>
          <a:p>
            <a:pPr rtl="0"/>
            <a:r>
              <a:rPr lang="hr-HR" noProof="0"/>
              <a:t>Uredite stil naslova matrice</a:t>
            </a:r>
            <a:endParaRPr lang="hr-HR" noProof="0" dirty="0"/>
          </a:p>
        </p:txBody>
      </p:sp>
      <p:sp>
        <p:nvSpPr>
          <p:cNvPr id="3" name="Rezervirano mjesto za tekst 2"/>
          <p:cNvSpPr>
            <a:spLocks noGrp="1"/>
          </p:cNvSpPr>
          <p:nvPr>
            <p:ph type="body" idx="1"/>
          </p:nvPr>
        </p:nvSpPr>
        <p:spPr>
          <a:xfrm>
            <a:off x="1751777" y="5381893"/>
            <a:ext cx="6949440" cy="449523"/>
          </a:xfrm>
        </p:spPr>
        <p:txBody>
          <a:bodyPr rtlCol="0"/>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rtl="0"/>
            <a:r>
              <a:rPr lang="hr-HR" noProof="0"/>
              <a:t>Uredite stilove teksta matrice</a:t>
            </a:r>
          </a:p>
        </p:txBody>
      </p:sp>
      <p:pic>
        <p:nvPicPr>
          <p:cNvPr id="11" name="Slika 10" descr="Zelen biljke u krupnom planu"/>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pic>
        <p:nvPicPr>
          <p:cNvPr id="9" name="Slika 8" descr="Valovi"/>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909623" y="2059146"/>
            <a:ext cx="3282696" cy="3886200"/>
          </a:xfrm>
          <a:prstGeom prst="rect">
            <a:avLst/>
          </a:prstGeom>
        </p:spPr>
      </p:pic>
    </p:spTree>
    <p:extLst>
      <p:ext uri="{BB962C8B-B14F-4D97-AF65-F5344CB8AC3E}">
        <p14:creationId xmlns:p14="http://schemas.microsoft.com/office/powerpoint/2010/main" val="128989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p:cNvSpPr>
            <a:spLocks noGrp="1"/>
          </p:cNvSpPr>
          <p:nvPr>
            <p:ph type="title"/>
          </p:nvPr>
        </p:nvSpPr>
        <p:spPr/>
        <p:txBody>
          <a:bodyPr rtlCol="0"/>
          <a:lstStyle/>
          <a:p>
            <a:pPr rtl="0"/>
            <a:r>
              <a:rPr lang="hr-HR" noProof="0"/>
              <a:t>Uredite stil naslova matrice</a:t>
            </a:r>
            <a:endParaRPr lang="hr-HR" noProof="0" dirty="0"/>
          </a:p>
        </p:txBody>
      </p:sp>
      <p:sp>
        <p:nvSpPr>
          <p:cNvPr id="3" name="Rezervirano mjesto za sadržaj 2"/>
          <p:cNvSpPr>
            <a:spLocks noGrp="1"/>
          </p:cNvSpPr>
          <p:nvPr>
            <p:ph sz="half" idx="1"/>
          </p:nvPr>
        </p:nvSpPr>
        <p:spPr>
          <a:xfrm>
            <a:off x="1409700" y="1556281"/>
            <a:ext cx="4610099" cy="4620682"/>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hr-HR" noProof="0"/>
              <a:t>Uredite stilove teksta matrice</a:t>
            </a:r>
          </a:p>
          <a:p>
            <a:pPr lvl="1" rtl="0"/>
            <a:r>
              <a:rPr lang="hr-HR" noProof="0"/>
              <a:t>Druga razina</a:t>
            </a:r>
          </a:p>
          <a:p>
            <a:pPr lvl="2" rtl="0"/>
            <a:r>
              <a:rPr lang="hr-HR" noProof="0"/>
              <a:t>Treća razina</a:t>
            </a:r>
          </a:p>
          <a:p>
            <a:pPr lvl="3" rtl="0"/>
            <a:r>
              <a:rPr lang="hr-HR" noProof="0"/>
              <a:t>Četvrta razina</a:t>
            </a:r>
          </a:p>
          <a:p>
            <a:pPr lvl="4" rtl="0"/>
            <a:r>
              <a:rPr lang="hr-HR" noProof="0"/>
              <a:t>Peta razina</a:t>
            </a:r>
            <a:endParaRPr lang="hr-HR" noProof="0" dirty="0"/>
          </a:p>
        </p:txBody>
      </p:sp>
      <p:sp>
        <p:nvSpPr>
          <p:cNvPr id="4" name="Rezervirano mjesto za sadržaj 3"/>
          <p:cNvSpPr>
            <a:spLocks noGrp="1"/>
          </p:cNvSpPr>
          <p:nvPr>
            <p:ph sz="half" idx="2"/>
          </p:nvPr>
        </p:nvSpPr>
        <p:spPr>
          <a:xfrm>
            <a:off x="6172200" y="1556281"/>
            <a:ext cx="4609775" cy="4620682"/>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hr-HR" noProof="0"/>
              <a:t>Uredite stilove teksta matrice</a:t>
            </a:r>
          </a:p>
          <a:p>
            <a:pPr lvl="1" rtl="0"/>
            <a:r>
              <a:rPr lang="hr-HR" noProof="0"/>
              <a:t>Druga razina</a:t>
            </a:r>
          </a:p>
          <a:p>
            <a:pPr lvl="2" rtl="0"/>
            <a:r>
              <a:rPr lang="hr-HR" noProof="0"/>
              <a:t>Treća razina</a:t>
            </a:r>
          </a:p>
          <a:p>
            <a:pPr lvl="3" rtl="0"/>
            <a:r>
              <a:rPr lang="hr-HR" noProof="0"/>
              <a:t>Četvrta razina</a:t>
            </a:r>
          </a:p>
          <a:p>
            <a:pPr lvl="4" rtl="0"/>
            <a:r>
              <a:rPr lang="hr-HR" noProof="0"/>
              <a:t>Peta razina</a:t>
            </a:r>
            <a:endParaRPr lang="hr-HR" noProof="0" dirty="0"/>
          </a:p>
        </p:txBody>
      </p:sp>
      <p:sp>
        <p:nvSpPr>
          <p:cNvPr id="7" name="Rezervirano mjesto za broj slajda 6"/>
          <p:cNvSpPr>
            <a:spLocks noGrp="1"/>
          </p:cNvSpPr>
          <p:nvPr>
            <p:ph type="sldNum" sz="quarter" idx="12"/>
          </p:nvPr>
        </p:nvSpPr>
        <p:spPr/>
        <p:txBody>
          <a:bodyPr rtlCol="0"/>
          <a:lstStyle/>
          <a:p>
            <a:pPr rtl="0"/>
            <a:fld id="{9CD8D479-8942-46E8-A226-A4E01F7A105C}" type="slidenum">
              <a:rPr lang="hr-HR" noProof="0" smtClean="0"/>
              <a:t>‹#›</a:t>
            </a:fld>
            <a:endParaRPr lang="hr-HR" noProof="0" dirty="0"/>
          </a:p>
        </p:txBody>
      </p:sp>
      <p:sp>
        <p:nvSpPr>
          <p:cNvPr id="5" name="Rezervirano mjesto za datum 4"/>
          <p:cNvSpPr>
            <a:spLocks noGrp="1"/>
          </p:cNvSpPr>
          <p:nvPr>
            <p:ph type="dt" sz="half" idx="10"/>
          </p:nvPr>
        </p:nvSpPr>
        <p:spPr/>
        <p:txBody>
          <a:bodyPr rtlCol="0"/>
          <a:lstStyle/>
          <a:p>
            <a:pPr rtl="0"/>
            <a:fld id="{5CDF0A66-465F-4BD4-807C-AFE8EBDCC8E8}" type="datetime1">
              <a:rPr lang="hr-HR" noProof="0" smtClean="0"/>
              <a:t>3.5.2018.</a:t>
            </a:fld>
            <a:endParaRPr lang="hr-HR" noProof="0" dirty="0"/>
          </a:p>
        </p:txBody>
      </p:sp>
      <p:sp>
        <p:nvSpPr>
          <p:cNvPr id="6" name="Rezervirano mjesto za podnožje 5"/>
          <p:cNvSpPr>
            <a:spLocks noGrp="1"/>
          </p:cNvSpPr>
          <p:nvPr>
            <p:ph type="ftr" sz="quarter" idx="11"/>
          </p:nvPr>
        </p:nvSpPr>
        <p:spPr/>
        <p:txBody>
          <a:bodyPr rtlCol="0"/>
          <a:lstStyle>
            <a:lvl1pPr>
              <a:defRPr/>
            </a:lvl1pPr>
          </a:lstStyle>
          <a:p>
            <a:pPr rtl="0"/>
            <a:r>
              <a:rPr lang="hr-HR" noProof="0" dirty="0"/>
              <a:t>Dodajte podnožje</a:t>
            </a:r>
          </a:p>
        </p:txBody>
      </p:sp>
    </p:spTree>
    <p:extLst>
      <p:ext uri="{BB962C8B-B14F-4D97-AF65-F5344CB8AC3E}">
        <p14:creationId xmlns:p14="http://schemas.microsoft.com/office/powerpoint/2010/main" val="278168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Naslov 1"/>
          <p:cNvSpPr>
            <a:spLocks noGrp="1"/>
          </p:cNvSpPr>
          <p:nvPr>
            <p:ph type="title"/>
          </p:nvPr>
        </p:nvSpPr>
        <p:spPr/>
        <p:txBody>
          <a:bodyPr rtlCol="0"/>
          <a:lstStyle/>
          <a:p>
            <a:pPr rtl="0"/>
            <a:r>
              <a:rPr lang="hr-HR" noProof="0"/>
              <a:t>Uredite stil naslova matrice</a:t>
            </a:r>
            <a:endParaRPr lang="hr-HR" noProof="0" dirty="0"/>
          </a:p>
        </p:txBody>
      </p:sp>
      <p:sp>
        <p:nvSpPr>
          <p:cNvPr id="3" name="Rezervirano mjesto za tekst 2"/>
          <p:cNvSpPr>
            <a:spLocks noGrp="1"/>
          </p:cNvSpPr>
          <p:nvPr>
            <p:ph type="body" idx="1"/>
          </p:nvPr>
        </p:nvSpPr>
        <p:spPr>
          <a:xfrm>
            <a:off x="1409699" y="1554480"/>
            <a:ext cx="4608576" cy="823912"/>
          </a:xfrm>
        </p:spPr>
        <p:txBody>
          <a:bodyPr rtlCol="0"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hr-HR" noProof="0"/>
              <a:t>Uredite stilove teksta matrice</a:t>
            </a:r>
          </a:p>
        </p:txBody>
      </p:sp>
      <p:sp>
        <p:nvSpPr>
          <p:cNvPr id="4" name="Rezervirano mjesto za sadržaj 3"/>
          <p:cNvSpPr>
            <a:spLocks noGrp="1"/>
          </p:cNvSpPr>
          <p:nvPr>
            <p:ph sz="half" idx="2"/>
          </p:nvPr>
        </p:nvSpPr>
        <p:spPr>
          <a:xfrm>
            <a:off x="1409699" y="2434147"/>
            <a:ext cx="4608576" cy="3811271"/>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hr-HR" noProof="0"/>
              <a:t>Uredite stilove teksta matrice</a:t>
            </a:r>
          </a:p>
          <a:p>
            <a:pPr lvl="1" rtl="0"/>
            <a:r>
              <a:rPr lang="hr-HR" noProof="0"/>
              <a:t>Druga razina</a:t>
            </a:r>
          </a:p>
          <a:p>
            <a:pPr lvl="2" rtl="0"/>
            <a:r>
              <a:rPr lang="hr-HR" noProof="0"/>
              <a:t>Treća razina</a:t>
            </a:r>
          </a:p>
          <a:p>
            <a:pPr lvl="3" rtl="0"/>
            <a:r>
              <a:rPr lang="hr-HR" noProof="0"/>
              <a:t>Četvrta razina</a:t>
            </a:r>
          </a:p>
          <a:p>
            <a:pPr lvl="4" rtl="0"/>
            <a:r>
              <a:rPr lang="hr-HR" noProof="0"/>
              <a:t>Peta razina</a:t>
            </a:r>
            <a:endParaRPr lang="hr-HR" noProof="0" dirty="0"/>
          </a:p>
        </p:txBody>
      </p:sp>
      <p:sp>
        <p:nvSpPr>
          <p:cNvPr id="5" name="Rezervirano mjesto za tekst 4"/>
          <p:cNvSpPr>
            <a:spLocks noGrp="1"/>
          </p:cNvSpPr>
          <p:nvPr>
            <p:ph type="body" sz="quarter" idx="3"/>
          </p:nvPr>
        </p:nvSpPr>
        <p:spPr>
          <a:xfrm>
            <a:off x="6172200" y="1554480"/>
            <a:ext cx="4610100" cy="823912"/>
          </a:xfrm>
        </p:spPr>
        <p:txBody>
          <a:bodyPr rtlCol="0"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hr-HR" noProof="0"/>
              <a:t>Uredite stilove teksta matrice</a:t>
            </a:r>
          </a:p>
        </p:txBody>
      </p:sp>
      <p:sp>
        <p:nvSpPr>
          <p:cNvPr id="6" name="Rezervirano mjesto za sadržaj 5"/>
          <p:cNvSpPr>
            <a:spLocks noGrp="1"/>
          </p:cNvSpPr>
          <p:nvPr>
            <p:ph sz="quarter" idx="4"/>
          </p:nvPr>
        </p:nvSpPr>
        <p:spPr>
          <a:xfrm>
            <a:off x="6172200" y="2434147"/>
            <a:ext cx="4610100" cy="3811271"/>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hr-HR" noProof="0"/>
              <a:t>Uredite stilove teksta matrice</a:t>
            </a:r>
          </a:p>
          <a:p>
            <a:pPr lvl="1" rtl="0"/>
            <a:r>
              <a:rPr lang="hr-HR" noProof="0"/>
              <a:t>Druga razina</a:t>
            </a:r>
          </a:p>
          <a:p>
            <a:pPr lvl="2" rtl="0"/>
            <a:r>
              <a:rPr lang="hr-HR" noProof="0"/>
              <a:t>Treća razina</a:t>
            </a:r>
          </a:p>
          <a:p>
            <a:pPr lvl="3" rtl="0"/>
            <a:r>
              <a:rPr lang="hr-HR" noProof="0"/>
              <a:t>Četvrta razina</a:t>
            </a:r>
          </a:p>
          <a:p>
            <a:pPr lvl="4" rtl="0"/>
            <a:r>
              <a:rPr lang="hr-HR" noProof="0"/>
              <a:t>Peta razina</a:t>
            </a:r>
            <a:endParaRPr lang="hr-HR" noProof="0" dirty="0"/>
          </a:p>
        </p:txBody>
      </p:sp>
      <p:sp>
        <p:nvSpPr>
          <p:cNvPr id="9" name="Rezervirano mjesto za broj slajda 8"/>
          <p:cNvSpPr>
            <a:spLocks noGrp="1"/>
          </p:cNvSpPr>
          <p:nvPr>
            <p:ph type="sldNum" sz="quarter" idx="12"/>
          </p:nvPr>
        </p:nvSpPr>
        <p:spPr/>
        <p:txBody>
          <a:bodyPr rtlCol="0"/>
          <a:lstStyle/>
          <a:p>
            <a:pPr rtl="0"/>
            <a:fld id="{9CD8D479-8942-46E8-A226-A4E01F7A105C}" type="slidenum">
              <a:rPr lang="hr-HR" noProof="0" smtClean="0"/>
              <a:t>‹#›</a:t>
            </a:fld>
            <a:endParaRPr lang="hr-HR" noProof="0" dirty="0"/>
          </a:p>
        </p:txBody>
      </p:sp>
      <p:sp>
        <p:nvSpPr>
          <p:cNvPr id="7" name="Rezervirano mjesto za datum 6"/>
          <p:cNvSpPr>
            <a:spLocks noGrp="1"/>
          </p:cNvSpPr>
          <p:nvPr>
            <p:ph type="dt" sz="half" idx="10"/>
          </p:nvPr>
        </p:nvSpPr>
        <p:spPr/>
        <p:txBody>
          <a:bodyPr rtlCol="0"/>
          <a:lstStyle/>
          <a:p>
            <a:pPr rtl="0"/>
            <a:fld id="{105E9AF6-B388-4594-A980-D5C4087AEC84}" type="datetime1">
              <a:rPr lang="hr-HR" noProof="0" smtClean="0"/>
              <a:t>3.5.2018.</a:t>
            </a:fld>
            <a:endParaRPr lang="hr-HR" noProof="0" dirty="0"/>
          </a:p>
        </p:txBody>
      </p:sp>
      <p:sp>
        <p:nvSpPr>
          <p:cNvPr id="8" name="Rezervirano mjesto za podnožje 7"/>
          <p:cNvSpPr>
            <a:spLocks noGrp="1"/>
          </p:cNvSpPr>
          <p:nvPr>
            <p:ph type="ftr" sz="quarter" idx="11"/>
          </p:nvPr>
        </p:nvSpPr>
        <p:spPr/>
        <p:txBody>
          <a:bodyPr rtlCol="0"/>
          <a:lstStyle>
            <a:lvl1pPr>
              <a:defRPr/>
            </a:lvl1pPr>
          </a:lstStyle>
          <a:p>
            <a:pPr rtl="0"/>
            <a:r>
              <a:rPr lang="hr-HR" noProof="0" dirty="0"/>
              <a:t>Dodajte podnožje</a:t>
            </a:r>
          </a:p>
        </p:txBody>
      </p:sp>
    </p:spTree>
    <p:extLst>
      <p:ext uri="{BB962C8B-B14F-4D97-AF65-F5344CB8AC3E}">
        <p14:creationId xmlns:p14="http://schemas.microsoft.com/office/powerpoint/2010/main" val="282718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rtlCol="0"/>
          <a:lstStyle/>
          <a:p>
            <a:pPr rtl="0"/>
            <a:r>
              <a:rPr lang="hr-HR" noProof="0"/>
              <a:t>Uredite stil naslova matrice</a:t>
            </a:r>
            <a:endParaRPr lang="hr-HR" noProof="0" dirty="0"/>
          </a:p>
        </p:txBody>
      </p:sp>
      <p:sp>
        <p:nvSpPr>
          <p:cNvPr id="5" name="Rezervirano mjesto za broj slajda 4"/>
          <p:cNvSpPr>
            <a:spLocks noGrp="1"/>
          </p:cNvSpPr>
          <p:nvPr>
            <p:ph type="sldNum" sz="quarter" idx="12"/>
          </p:nvPr>
        </p:nvSpPr>
        <p:spPr/>
        <p:txBody>
          <a:bodyPr rtlCol="0"/>
          <a:lstStyle/>
          <a:p>
            <a:pPr rtl="0"/>
            <a:fld id="{9CD8D479-8942-46E8-A226-A4E01F7A105C}" type="slidenum">
              <a:rPr lang="hr-HR" noProof="0" smtClean="0"/>
              <a:t>‹#›</a:t>
            </a:fld>
            <a:endParaRPr lang="hr-HR" noProof="0" dirty="0"/>
          </a:p>
        </p:txBody>
      </p:sp>
      <p:sp>
        <p:nvSpPr>
          <p:cNvPr id="3" name="Rezervirano mjesto za datum 2"/>
          <p:cNvSpPr>
            <a:spLocks noGrp="1"/>
          </p:cNvSpPr>
          <p:nvPr>
            <p:ph type="dt" sz="half" idx="10"/>
          </p:nvPr>
        </p:nvSpPr>
        <p:spPr/>
        <p:txBody>
          <a:bodyPr rtlCol="0"/>
          <a:lstStyle/>
          <a:p>
            <a:pPr rtl="0"/>
            <a:fld id="{2AE16BB2-3E67-4F8F-92BB-DA49FD5F1910}" type="datetime1">
              <a:rPr lang="hr-HR" noProof="0" smtClean="0"/>
              <a:t>3.5.2018.</a:t>
            </a:fld>
            <a:endParaRPr lang="hr-HR" noProof="0" dirty="0"/>
          </a:p>
        </p:txBody>
      </p:sp>
      <p:sp>
        <p:nvSpPr>
          <p:cNvPr id="4" name="Rezervirano mjesto za podnožje 3"/>
          <p:cNvSpPr>
            <a:spLocks noGrp="1"/>
          </p:cNvSpPr>
          <p:nvPr>
            <p:ph type="ftr" sz="quarter" idx="11"/>
          </p:nvPr>
        </p:nvSpPr>
        <p:spPr/>
        <p:txBody>
          <a:bodyPr rtlCol="0"/>
          <a:lstStyle>
            <a:lvl1pPr>
              <a:defRPr/>
            </a:lvl1pPr>
          </a:lstStyle>
          <a:p>
            <a:pPr rtl="0"/>
            <a:r>
              <a:rPr lang="hr-HR" noProof="0" dirty="0"/>
              <a:t>Dodajte podnožje</a:t>
            </a:r>
          </a:p>
        </p:txBody>
      </p:sp>
    </p:spTree>
    <p:extLst>
      <p:ext uri="{BB962C8B-B14F-4D97-AF65-F5344CB8AC3E}">
        <p14:creationId xmlns:p14="http://schemas.microsoft.com/office/powerpoint/2010/main" val="246587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azno">
    <p:spTree>
      <p:nvGrpSpPr>
        <p:cNvPr id="1" name=""/>
        <p:cNvGrpSpPr/>
        <p:nvPr/>
      </p:nvGrpSpPr>
      <p:grpSpPr>
        <a:xfrm>
          <a:off x="0" y="0"/>
          <a:ext cx="0" cy="0"/>
          <a:chOff x="0" y="0"/>
          <a:chExt cx="0" cy="0"/>
        </a:xfrm>
      </p:grpSpPr>
      <p:sp>
        <p:nvSpPr>
          <p:cNvPr id="4" name="Rezervirano mjesto za broj slajda 3"/>
          <p:cNvSpPr>
            <a:spLocks noGrp="1"/>
          </p:cNvSpPr>
          <p:nvPr>
            <p:ph type="sldNum" sz="quarter" idx="12"/>
          </p:nvPr>
        </p:nvSpPr>
        <p:spPr/>
        <p:txBody>
          <a:bodyPr rtlCol="0"/>
          <a:lstStyle/>
          <a:p>
            <a:pPr rtl="0"/>
            <a:fld id="{9CD8D479-8942-46E8-A226-A4E01F7A105C}" type="slidenum">
              <a:rPr lang="hr-HR" noProof="0" smtClean="0"/>
              <a:t>‹#›</a:t>
            </a:fld>
            <a:endParaRPr lang="hr-HR" noProof="0" dirty="0"/>
          </a:p>
        </p:txBody>
      </p:sp>
      <p:sp>
        <p:nvSpPr>
          <p:cNvPr id="2" name="Rezervirano mjesto za datum 1"/>
          <p:cNvSpPr>
            <a:spLocks noGrp="1"/>
          </p:cNvSpPr>
          <p:nvPr>
            <p:ph type="dt" sz="half" idx="10"/>
          </p:nvPr>
        </p:nvSpPr>
        <p:spPr/>
        <p:txBody>
          <a:bodyPr rtlCol="0"/>
          <a:lstStyle/>
          <a:p>
            <a:pPr rtl="0"/>
            <a:fld id="{FB9522FE-31DF-4531-883A-650D12B31F8C}" type="datetime1">
              <a:rPr lang="hr-HR" noProof="0" smtClean="0"/>
              <a:t>3.5.2018.</a:t>
            </a:fld>
            <a:endParaRPr lang="hr-HR" noProof="0" dirty="0"/>
          </a:p>
        </p:txBody>
      </p:sp>
      <p:sp>
        <p:nvSpPr>
          <p:cNvPr id="3" name="Rezervirano mjesto za podnožje 2"/>
          <p:cNvSpPr>
            <a:spLocks noGrp="1"/>
          </p:cNvSpPr>
          <p:nvPr>
            <p:ph type="ftr" sz="quarter" idx="11"/>
          </p:nvPr>
        </p:nvSpPr>
        <p:spPr/>
        <p:txBody>
          <a:bodyPr rtlCol="0"/>
          <a:lstStyle>
            <a:lvl1pPr>
              <a:defRPr/>
            </a:lvl1pPr>
          </a:lstStyle>
          <a:p>
            <a:pPr rtl="0"/>
            <a:r>
              <a:rPr lang="hr-HR" noProof="0" dirty="0"/>
              <a:t>Dodajte podnožje</a:t>
            </a:r>
          </a:p>
        </p:txBody>
      </p:sp>
    </p:spTree>
    <p:extLst>
      <p:ext uri="{BB962C8B-B14F-4D97-AF65-F5344CB8AC3E}">
        <p14:creationId xmlns:p14="http://schemas.microsoft.com/office/powerpoint/2010/main" val="110739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Naslov 1"/>
          <p:cNvSpPr>
            <a:spLocks noGrp="1"/>
          </p:cNvSpPr>
          <p:nvPr>
            <p:ph type="title"/>
          </p:nvPr>
        </p:nvSpPr>
        <p:spPr>
          <a:xfrm>
            <a:off x="6682434" y="919616"/>
            <a:ext cx="4155622" cy="2532888"/>
          </a:xfrm>
        </p:spPr>
        <p:txBody>
          <a:bodyPr rtlCol="0" anchor="b"/>
          <a:lstStyle>
            <a:lvl1pPr>
              <a:defRPr sz="3200"/>
            </a:lvl1pPr>
          </a:lstStyle>
          <a:p>
            <a:pPr rtl="0"/>
            <a:r>
              <a:rPr lang="hr-HR" noProof="0"/>
              <a:t>Uredite stil naslova matrice</a:t>
            </a:r>
            <a:endParaRPr lang="hr-HR" noProof="0" dirty="0"/>
          </a:p>
        </p:txBody>
      </p:sp>
      <p:sp>
        <p:nvSpPr>
          <p:cNvPr id="3" name="Rezervirano mjesto za sadržaj 2"/>
          <p:cNvSpPr>
            <a:spLocks noGrp="1"/>
          </p:cNvSpPr>
          <p:nvPr>
            <p:ph idx="1"/>
          </p:nvPr>
        </p:nvSpPr>
        <p:spPr>
          <a:xfrm>
            <a:off x="1409699" y="915923"/>
            <a:ext cx="5216979" cy="5065776"/>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hr-HR" noProof="0"/>
              <a:t>Uredite stilove teksta matrice</a:t>
            </a:r>
          </a:p>
          <a:p>
            <a:pPr lvl="1" rtl="0"/>
            <a:r>
              <a:rPr lang="hr-HR" noProof="0"/>
              <a:t>Druga razina</a:t>
            </a:r>
          </a:p>
          <a:p>
            <a:pPr lvl="2" rtl="0"/>
            <a:r>
              <a:rPr lang="hr-HR" noProof="0"/>
              <a:t>Treća razina</a:t>
            </a:r>
          </a:p>
          <a:p>
            <a:pPr lvl="3" rtl="0"/>
            <a:r>
              <a:rPr lang="hr-HR" noProof="0"/>
              <a:t>Četvrta razina</a:t>
            </a:r>
          </a:p>
          <a:p>
            <a:pPr lvl="4" rtl="0"/>
            <a:r>
              <a:rPr lang="hr-HR" noProof="0"/>
              <a:t>Peta razina</a:t>
            </a:r>
            <a:endParaRPr lang="hr-HR" noProof="0" dirty="0"/>
          </a:p>
        </p:txBody>
      </p:sp>
      <p:sp>
        <p:nvSpPr>
          <p:cNvPr id="4" name="Rezervirano mjesto za tekst 3"/>
          <p:cNvSpPr>
            <a:spLocks noGrp="1"/>
          </p:cNvSpPr>
          <p:nvPr>
            <p:ph type="body" sz="half" idx="2"/>
          </p:nvPr>
        </p:nvSpPr>
        <p:spPr>
          <a:xfrm>
            <a:off x="6682434" y="3502152"/>
            <a:ext cx="4155622" cy="2479548"/>
          </a:xfrm>
        </p:spPr>
        <p:txBody>
          <a:bodyPr rtlCol="0">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hr-HR" noProof="0"/>
              <a:t>Uredite stilove teksta matrice</a:t>
            </a:r>
          </a:p>
        </p:txBody>
      </p:sp>
      <p:sp>
        <p:nvSpPr>
          <p:cNvPr id="7" name="Rezervirano mjesto za broj slajda 6"/>
          <p:cNvSpPr>
            <a:spLocks noGrp="1"/>
          </p:cNvSpPr>
          <p:nvPr>
            <p:ph type="sldNum" sz="quarter" idx="12"/>
          </p:nvPr>
        </p:nvSpPr>
        <p:spPr/>
        <p:txBody>
          <a:bodyPr rtlCol="0"/>
          <a:lstStyle/>
          <a:p>
            <a:pPr rtl="0"/>
            <a:fld id="{9CD8D479-8942-46E8-A226-A4E01F7A105C}" type="slidenum">
              <a:rPr lang="hr-HR" noProof="0" smtClean="0"/>
              <a:t>‹#›</a:t>
            </a:fld>
            <a:endParaRPr lang="hr-HR" noProof="0" dirty="0"/>
          </a:p>
        </p:txBody>
      </p:sp>
      <p:sp>
        <p:nvSpPr>
          <p:cNvPr id="5" name="Rezervirano mjesto za datum 4"/>
          <p:cNvSpPr>
            <a:spLocks noGrp="1"/>
          </p:cNvSpPr>
          <p:nvPr>
            <p:ph type="dt" sz="half" idx="10"/>
          </p:nvPr>
        </p:nvSpPr>
        <p:spPr/>
        <p:txBody>
          <a:bodyPr rtlCol="0"/>
          <a:lstStyle/>
          <a:p>
            <a:pPr rtl="0"/>
            <a:fld id="{CD6A22AF-50B7-4F3F-98D4-CF619AB720C4}" type="datetime1">
              <a:rPr lang="hr-HR" noProof="0" smtClean="0"/>
              <a:t>3.5.2018.</a:t>
            </a:fld>
            <a:endParaRPr lang="hr-HR" noProof="0" dirty="0"/>
          </a:p>
        </p:txBody>
      </p:sp>
      <p:sp>
        <p:nvSpPr>
          <p:cNvPr id="6" name="Rezervirano mjesto za podnožje 5"/>
          <p:cNvSpPr>
            <a:spLocks noGrp="1"/>
          </p:cNvSpPr>
          <p:nvPr>
            <p:ph type="ftr" sz="quarter" idx="11"/>
          </p:nvPr>
        </p:nvSpPr>
        <p:spPr/>
        <p:txBody>
          <a:bodyPr rtlCol="0"/>
          <a:lstStyle>
            <a:lvl1pPr>
              <a:defRPr/>
            </a:lvl1pPr>
          </a:lstStyle>
          <a:p>
            <a:pPr rtl="0"/>
            <a:r>
              <a:rPr lang="hr-HR" noProof="0" dirty="0"/>
              <a:t>Dodajte podnožje</a:t>
            </a:r>
          </a:p>
        </p:txBody>
      </p:sp>
    </p:spTree>
    <p:extLst>
      <p:ext uri="{BB962C8B-B14F-4D97-AF65-F5344CB8AC3E}">
        <p14:creationId xmlns:p14="http://schemas.microsoft.com/office/powerpoint/2010/main" val="302354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Naslov 1"/>
          <p:cNvSpPr>
            <a:spLocks noGrp="1"/>
          </p:cNvSpPr>
          <p:nvPr>
            <p:ph type="title"/>
          </p:nvPr>
        </p:nvSpPr>
        <p:spPr>
          <a:xfrm>
            <a:off x="6682435" y="919616"/>
            <a:ext cx="4155622" cy="2532888"/>
          </a:xfrm>
        </p:spPr>
        <p:txBody>
          <a:bodyPr rtlCol="0" anchor="b"/>
          <a:lstStyle>
            <a:lvl1pPr>
              <a:defRPr sz="3200"/>
            </a:lvl1pPr>
          </a:lstStyle>
          <a:p>
            <a:pPr rtl="0"/>
            <a:r>
              <a:rPr lang="hr-HR" noProof="0"/>
              <a:t>Uredite stil naslova matrice</a:t>
            </a:r>
            <a:endParaRPr lang="hr-HR" noProof="0" dirty="0"/>
          </a:p>
        </p:txBody>
      </p:sp>
      <p:sp>
        <p:nvSpPr>
          <p:cNvPr id="3" name="Rezervirano mjesto za sliku 2" descr="Prazno rezervirano mjesto za dodavanje slike. Kliknite rezervirano mjesto i odaberite sliku koju želite dodati"/>
          <p:cNvSpPr>
            <a:spLocks noGrp="1"/>
          </p:cNvSpPr>
          <p:nvPr>
            <p:ph type="pic" idx="1"/>
          </p:nvPr>
        </p:nvSpPr>
        <p:spPr>
          <a:xfrm>
            <a:off x="0" y="915923"/>
            <a:ext cx="6626677" cy="5065776"/>
          </a:xfrm>
        </p:spPr>
        <p:txBody>
          <a:bodyPr tIns="1371600" rtlCol="0">
            <a:normAutofit/>
          </a:bodyPr>
          <a:lstStyle>
            <a:lvl1pPr marL="0" indent="0" algn="ctr">
              <a:spcBef>
                <a:spcPts val="0"/>
              </a:spcBef>
              <a:buNone/>
              <a:defRPr sz="2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hr-HR" noProof="0"/>
              <a:t>Kliknite ikonu da biste dodali  sliku</a:t>
            </a:r>
            <a:endParaRPr lang="hr-HR" noProof="0" dirty="0"/>
          </a:p>
        </p:txBody>
      </p:sp>
      <p:sp>
        <p:nvSpPr>
          <p:cNvPr id="4" name="Rezervirano mjesto za tekst 3"/>
          <p:cNvSpPr>
            <a:spLocks noGrp="1"/>
          </p:cNvSpPr>
          <p:nvPr>
            <p:ph type="body" sz="half" idx="2"/>
          </p:nvPr>
        </p:nvSpPr>
        <p:spPr>
          <a:xfrm>
            <a:off x="6682435" y="3502152"/>
            <a:ext cx="4155622" cy="2479547"/>
          </a:xfrm>
        </p:spPr>
        <p:txBody>
          <a:bodyPr rtlCol="0">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hr-HR" noProof="0"/>
              <a:t>Uredite stilove teksta matrice</a:t>
            </a:r>
          </a:p>
        </p:txBody>
      </p:sp>
      <p:sp>
        <p:nvSpPr>
          <p:cNvPr id="7" name="Rezervirano mjesto za broj slajda 6"/>
          <p:cNvSpPr>
            <a:spLocks noGrp="1"/>
          </p:cNvSpPr>
          <p:nvPr>
            <p:ph type="sldNum" sz="quarter" idx="12"/>
          </p:nvPr>
        </p:nvSpPr>
        <p:spPr/>
        <p:txBody>
          <a:bodyPr rtlCol="0"/>
          <a:lstStyle/>
          <a:p>
            <a:pPr rtl="0"/>
            <a:fld id="{9CD8D479-8942-46E8-A226-A4E01F7A105C}" type="slidenum">
              <a:rPr lang="hr-HR" noProof="0" smtClean="0"/>
              <a:t>‹#›</a:t>
            </a:fld>
            <a:endParaRPr lang="hr-HR" noProof="0" dirty="0"/>
          </a:p>
        </p:txBody>
      </p:sp>
      <p:sp>
        <p:nvSpPr>
          <p:cNvPr id="5" name="Rezervirano mjesto za datum 4"/>
          <p:cNvSpPr>
            <a:spLocks noGrp="1"/>
          </p:cNvSpPr>
          <p:nvPr>
            <p:ph type="dt" sz="half" idx="10"/>
          </p:nvPr>
        </p:nvSpPr>
        <p:spPr/>
        <p:txBody>
          <a:bodyPr rtlCol="0"/>
          <a:lstStyle/>
          <a:p>
            <a:pPr rtl="0"/>
            <a:fld id="{37085841-497D-409F-9FAE-9754E7A7C5E7}" type="datetime1">
              <a:rPr lang="hr-HR" noProof="0" smtClean="0"/>
              <a:t>3.5.2018.</a:t>
            </a:fld>
            <a:endParaRPr lang="hr-HR" noProof="0" dirty="0"/>
          </a:p>
        </p:txBody>
      </p:sp>
      <p:sp>
        <p:nvSpPr>
          <p:cNvPr id="6" name="Rezervirano mjesto za podnožje 5"/>
          <p:cNvSpPr>
            <a:spLocks noGrp="1"/>
          </p:cNvSpPr>
          <p:nvPr>
            <p:ph type="ftr" sz="quarter" idx="11"/>
          </p:nvPr>
        </p:nvSpPr>
        <p:spPr/>
        <p:txBody>
          <a:bodyPr rtlCol="0"/>
          <a:lstStyle>
            <a:lvl1pPr>
              <a:defRPr/>
            </a:lvl1pPr>
          </a:lstStyle>
          <a:p>
            <a:pPr rtl="0"/>
            <a:r>
              <a:rPr lang="hr-HR" noProof="0" dirty="0"/>
              <a:t>Dodajte podnožje</a:t>
            </a:r>
          </a:p>
        </p:txBody>
      </p:sp>
    </p:spTree>
    <p:extLst>
      <p:ext uri="{BB962C8B-B14F-4D97-AF65-F5344CB8AC3E}">
        <p14:creationId xmlns:p14="http://schemas.microsoft.com/office/powerpoint/2010/main" val="21642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0" name="Pravokutnik 9"/>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hr-HR" noProof="0" dirty="0"/>
          </a:p>
        </p:txBody>
      </p:sp>
      <p:sp>
        <p:nvSpPr>
          <p:cNvPr id="11" name="Pravokutnik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hr-HR" noProof="0" dirty="0">
              <a:solidFill>
                <a:schemeClr val="accent1">
                  <a:lumMod val="75000"/>
                </a:schemeClr>
              </a:solidFill>
            </a:endParaRPr>
          </a:p>
        </p:txBody>
      </p:sp>
      <p:sp>
        <p:nvSpPr>
          <p:cNvPr id="2" name="Rezervirano mjesto za naslov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pPr rtl="0"/>
            <a:r>
              <a:rPr lang="hr-HR" noProof="0" dirty="0"/>
              <a:t>Kliknite da biste uredili stil naslova matrice</a:t>
            </a:r>
          </a:p>
        </p:txBody>
      </p:sp>
      <p:sp>
        <p:nvSpPr>
          <p:cNvPr id="3" name="Rezervirano mjesto za tekst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rtl="0"/>
            <a:r>
              <a:rPr lang="hr-HR" noProof="0" dirty="0"/>
              <a:t>Uređivanje stilova teksta matrice</a:t>
            </a:r>
          </a:p>
          <a:p>
            <a:pPr lvl="1" rtl="0"/>
            <a:r>
              <a:rPr lang="hr-HR" noProof="0" dirty="0"/>
              <a:t>Druga razina</a:t>
            </a:r>
          </a:p>
          <a:p>
            <a:pPr lvl="2" rtl="0"/>
            <a:r>
              <a:rPr lang="hr-HR" noProof="0" dirty="0"/>
              <a:t>Treća razina</a:t>
            </a:r>
          </a:p>
          <a:p>
            <a:pPr lvl="3" rtl="0"/>
            <a:r>
              <a:rPr lang="hr-HR" noProof="0" dirty="0"/>
              <a:t>Četvrta razina</a:t>
            </a:r>
          </a:p>
          <a:p>
            <a:pPr lvl="4" rtl="0"/>
            <a:r>
              <a:rPr lang="hr-HR" noProof="0" dirty="0"/>
              <a:t>Peta razina</a:t>
            </a:r>
          </a:p>
        </p:txBody>
      </p:sp>
      <p:sp>
        <p:nvSpPr>
          <p:cNvPr id="6" name="Rezervirano mjesto za broj slajda 5"/>
          <p:cNvSpPr>
            <a:spLocks noGrp="1"/>
          </p:cNvSpPr>
          <p:nvPr>
            <p:ph type="sldNum" sz="quarter" idx="4"/>
          </p:nvPr>
        </p:nvSpPr>
        <p:spPr>
          <a:xfrm>
            <a:off x="0" y="6629400"/>
            <a:ext cx="41040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pPr rtl="0"/>
            <a:fld id="{9CD8D479-8942-46E8-A226-A4E01F7A105C}" type="slidenum">
              <a:rPr lang="hr-HR" noProof="0" smtClean="0"/>
              <a:pPr/>
              <a:t>‹#›</a:t>
            </a:fld>
            <a:endParaRPr lang="hr-HR" noProof="0" dirty="0"/>
          </a:p>
        </p:txBody>
      </p:sp>
      <p:sp>
        <p:nvSpPr>
          <p:cNvPr id="4" name="Rezervirano mjesto za datum 3"/>
          <p:cNvSpPr>
            <a:spLocks noGrp="1"/>
          </p:cNvSpPr>
          <p:nvPr>
            <p:ph type="dt" sz="half" idx="2"/>
          </p:nvPr>
        </p:nvSpPr>
        <p:spPr>
          <a:xfrm>
            <a:off x="453403" y="6629400"/>
            <a:ext cx="100066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pPr rtl="0"/>
            <a:fld id="{94F42659-1F1B-454B-A75D-5FA6A4C584B9}" type="datetime1">
              <a:rPr lang="hr-HR" noProof="0" smtClean="0"/>
              <a:t>3.5.2018.</a:t>
            </a:fld>
            <a:endParaRPr lang="hr-HR" noProof="0" dirty="0"/>
          </a:p>
        </p:txBody>
      </p:sp>
      <p:sp>
        <p:nvSpPr>
          <p:cNvPr id="5" name="Rezervirano mjesto za podnožje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a:defRPr sz="1100">
                <a:solidFill>
                  <a:schemeClr val="accent1">
                    <a:lumMod val="50000"/>
                  </a:schemeClr>
                </a:solidFill>
              </a:defRPr>
            </a:lvl1pPr>
          </a:lstStyle>
          <a:p>
            <a:pPr rtl="0"/>
            <a:r>
              <a:rPr lang="hr-HR" noProof="0" dirty="0"/>
              <a:t>Dodajte podnožje</a:t>
            </a:r>
          </a:p>
        </p:txBody>
      </p:sp>
    </p:spTree>
    <p:extLst>
      <p:ext uri="{BB962C8B-B14F-4D97-AF65-F5344CB8AC3E}">
        <p14:creationId xmlns:p14="http://schemas.microsoft.com/office/powerpoint/2010/main" val="2866046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4.xml"/><Relationship Id="rId5" Type="http://schemas.openxmlformats.org/officeDocument/2006/relationships/image" Target="../media/image43.jpeg"/><Relationship Id="rId4" Type="http://schemas.openxmlformats.org/officeDocument/2006/relationships/image" Target="../media/image42.jpg"/></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6.png"/><Relationship Id="rId5" Type="http://schemas.microsoft.com/office/2007/relationships/hdphoto" Target="../media/hdphoto2.wdp"/><Relationship Id="rId4" Type="http://schemas.openxmlformats.org/officeDocument/2006/relationships/image" Target="../media/image45.png"/><Relationship Id="rId9"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 Id="rId6" Type="http://schemas.openxmlformats.org/officeDocument/2006/relationships/image" Target="../media/image52.jpg"/><Relationship Id="rId5" Type="http://schemas.openxmlformats.org/officeDocument/2006/relationships/image" Target="../media/image51.png"/><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54.png"/><Relationship Id="rId4" Type="http://schemas.openxmlformats.org/officeDocument/2006/relationships/diagramData" Target="../diagrams/data1.xml"/><Relationship Id="rId9" Type="http://schemas.openxmlformats.org/officeDocument/2006/relationships/image" Target="../media/image5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5.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8.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noFill/>
          <a:effectLst>
            <a:softEdge rad="0"/>
          </a:effectLst>
        </p:spPr>
        <p:txBody>
          <a:bodyPr rtlCol="0"/>
          <a:lstStyle/>
          <a:p>
            <a:pPr rtl="0"/>
            <a:r>
              <a:rPr lang="hr-HR" i="1" dirty="0"/>
              <a:t>Projekt rajčica</a:t>
            </a:r>
          </a:p>
        </p:txBody>
      </p:sp>
      <p:sp>
        <p:nvSpPr>
          <p:cNvPr id="3" name="Podnaslov 2"/>
          <p:cNvSpPr>
            <a:spLocks noGrp="1"/>
          </p:cNvSpPr>
          <p:nvPr>
            <p:ph type="subTitle" idx="1"/>
          </p:nvPr>
        </p:nvSpPr>
        <p:spPr/>
        <p:txBody>
          <a:bodyPr rtlCol="0"/>
          <a:lstStyle/>
          <a:p>
            <a:pPr rtl="0"/>
            <a:r>
              <a:rPr lang="hr-HR" i="1" dirty="0"/>
              <a:t>OŠ </a:t>
            </a:r>
            <a:r>
              <a:rPr lang="hr-HR" i="1" dirty="0" err="1"/>
              <a:t>Granešina</a:t>
            </a:r>
            <a:endParaRPr lang="hr-HR" i="1" dirty="0"/>
          </a:p>
        </p:txBody>
      </p:sp>
    </p:spTree>
    <p:extLst>
      <p:ext uri="{BB962C8B-B14F-4D97-AF65-F5344CB8AC3E}">
        <p14:creationId xmlns:p14="http://schemas.microsoft.com/office/powerpoint/2010/main" val="426154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79269" y="276087"/>
            <a:ext cx="10607039" cy="1183566"/>
          </a:xfrm>
        </p:spPr>
        <p:txBody>
          <a:bodyPr rtlCol="0"/>
          <a:lstStyle/>
          <a:p>
            <a:pPr algn="ctr" rtl="0"/>
            <a:r>
              <a:rPr lang="hr-HR" i="1" dirty="0"/>
              <a:t>Kako su učenici četvrtih razreda doživjeli  projekt:</a:t>
            </a:r>
          </a:p>
        </p:txBody>
      </p:sp>
      <p:sp>
        <p:nvSpPr>
          <p:cNvPr id="3" name="Rezervirano mjesto za sadržaj 2"/>
          <p:cNvSpPr>
            <a:spLocks noGrp="1"/>
          </p:cNvSpPr>
          <p:nvPr>
            <p:ph idx="1"/>
          </p:nvPr>
        </p:nvSpPr>
        <p:spPr/>
        <p:txBody>
          <a:bodyPr rtlCol="0">
            <a:normAutofit fontScale="92500" lnSpcReduction="20000"/>
          </a:bodyPr>
          <a:lstStyle/>
          <a:p>
            <a:pPr marL="0" indent="0">
              <a:buNone/>
            </a:pPr>
            <a:endParaRPr lang="hr-HR" dirty="0"/>
          </a:p>
          <a:p>
            <a:pPr marL="0" indent="0">
              <a:buNone/>
            </a:pPr>
            <a:r>
              <a:rPr lang="hr-HR" dirty="0"/>
              <a:t>       Rajčica se nalazi u zatvorenoj prostoriji škole. Posadili smo dvije sadnice i želimo vidjeti koja će bolje rasti i dati plodove.  </a:t>
            </a:r>
          </a:p>
          <a:p>
            <a:pPr marL="0" indent="0">
              <a:buNone/>
            </a:pPr>
            <a:r>
              <a:rPr lang="hr-HR" dirty="0"/>
              <a:t>       Stabljike rajčice su srednje veličine i jako su tanke i dlakave. Njihovi listići su zeleni, nepravilni, maleni, veliki i malo dlakavi.</a:t>
            </a:r>
          </a:p>
          <a:p>
            <a:pPr marL="0" indent="0">
              <a:buNone/>
            </a:pPr>
            <a:r>
              <a:rPr lang="hr-HR" dirty="0"/>
              <a:t>       Moje mišljenje je da će dati puno plodova i da će ti plodovi biti jako zdravi i ukusni.</a:t>
            </a:r>
          </a:p>
          <a:p>
            <a:pPr marL="0" indent="0">
              <a:buNone/>
            </a:pPr>
            <a:r>
              <a:rPr lang="hr-HR" dirty="0"/>
              <a:t>                                                                                            Augustin Jozić   </a:t>
            </a:r>
          </a:p>
          <a:p>
            <a:pPr marL="0" indent="0">
              <a:buNone/>
            </a:pPr>
            <a:endParaRPr lang="hr-HR" dirty="0"/>
          </a:p>
          <a:p>
            <a:pPr marL="0" indent="0">
              <a:buNone/>
            </a:pPr>
            <a:r>
              <a:rPr lang="hr-HR" dirty="0"/>
              <a:t>      Zasadili smo dvije sadnice rajčice u tegle u kabinetu biologije.</a:t>
            </a:r>
          </a:p>
          <a:p>
            <a:pPr marL="0" indent="0">
              <a:buNone/>
            </a:pPr>
            <a:r>
              <a:rPr lang="hr-HR" dirty="0"/>
              <a:t>       Rajčice su srednje visine sa puno listova i grančica. Stabljike su im neravne sa listovima u obliku srca, zelene boje. Rajčice počinju dobivati pupove. One se zalijevaju svaki dan. Jedna se zalijeva ručno, a druga sa spravom (</a:t>
            </a:r>
            <a:r>
              <a:rPr lang="hr-HR" dirty="0" err="1"/>
              <a:t>micro</a:t>
            </a:r>
            <a:r>
              <a:rPr lang="hr-HR" dirty="0"/>
              <a:t> : bit). </a:t>
            </a:r>
          </a:p>
          <a:p>
            <a:pPr marL="0" indent="0">
              <a:buNone/>
            </a:pPr>
            <a:r>
              <a:rPr lang="hr-HR" dirty="0"/>
              <a:t>       Ja mislim da će rajčica koja se zalijeva ručno bolje narasti zato što se tako uvijek radilo. Rajčice su mi jako fine i obožavam ih.      </a:t>
            </a:r>
          </a:p>
          <a:p>
            <a:pPr marL="0" indent="0">
              <a:buNone/>
            </a:pPr>
            <a:r>
              <a:rPr lang="hr-HR" dirty="0"/>
              <a:t>                                                                                          Kristina Krajnik </a:t>
            </a:r>
          </a:p>
        </p:txBody>
      </p:sp>
      <p:sp>
        <p:nvSpPr>
          <p:cNvPr id="4" name="Rezervirano mjesto za broj slajda 3"/>
          <p:cNvSpPr>
            <a:spLocks noGrp="1"/>
          </p:cNvSpPr>
          <p:nvPr>
            <p:ph type="sldNum" sz="quarter" idx="12"/>
          </p:nvPr>
        </p:nvSpPr>
        <p:spPr/>
        <p:txBody>
          <a:bodyPr rtlCol="0"/>
          <a:lstStyle/>
          <a:p>
            <a:pPr rtl="0"/>
            <a:fld id="{9CD8D479-8942-46E8-A226-A4E01F7A105C}" type="slidenum">
              <a:rPr lang="hr-HR" smtClean="0"/>
              <a:t>10</a:t>
            </a:fld>
            <a:endParaRPr lang="hr-HR" dirty="0"/>
          </a:p>
        </p:txBody>
      </p:sp>
      <p:sp>
        <p:nvSpPr>
          <p:cNvPr id="6" name="Rezervirano mjesto za podnožje 5"/>
          <p:cNvSpPr>
            <a:spLocks noGrp="1"/>
          </p:cNvSpPr>
          <p:nvPr>
            <p:ph type="ftr" sz="quarter" idx="11"/>
          </p:nvPr>
        </p:nvSpPr>
        <p:spPr/>
        <p:txBody>
          <a:bodyPr rtlCol="0"/>
          <a:lstStyle/>
          <a:p>
            <a:pPr rtl="0"/>
            <a:r>
              <a:rPr lang="hr-HR" dirty="0"/>
              <a:t>OŠ </a:t>
            </a:r>
            <a:r>
              <a:rPr lang="hr-HR" dirty="0" err="1"/>
              <a:t>Granešina</a:t>
            </a:r>
            <a:endParaRPr lang="hr-HR" dirty="0"/>
          </a:p>
        </p:txBody>
      </p:sp>
    </p:spTree>
    <p:extLst>
      <p:ext uri="{BB962C8B-B14F-4D97-AF65-F5344CB8AC3E}">
        <p14:creationId xmlns:p14="http://schemas.microsoft.com/office/powerpoint/2010/main" val="162761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410026" y="276087"/>
            <a:ext cx="9371949" cy="259490"/>
          </a:xfrm>
        </p:spPr>
        <p:txBody>
          <a:bodyPr>
            <a:normAutofit fontScale="90000"/>
          </a:bodyPr>
          <a:lstStyle/>
          <a:p>
            <a:r>
              <a:rPr lang="hr-BA" dirty="0"/>
              <a:t> </a:t>
            </a:r>
          </a:p>
        </p:txBody>
      </p:sp>
      <p:sp>
        <p:nvSpPr>
          <p:cNvPr id="3" name="Rezervirano mjesto sadržaja 2"/>
          <p:cNvSpPr>
            <a:spLocks noGrp="1"/>
          </p:cNvSpPr>
          <p:nvPr>
            <p:ph idx="1"/>
          </p:nvPr>
        </p:nvSpPr>
        <p:spPr>
          <a:xfrm>
            <a:off x="1410027" y="535577"/>
            <a:ext cx="9371948" cy="5651106"/>
          </a:xfrm>
        </p:spPr>
        <p:txBody>
          <a:bodyPr>
            <a:normAutofit fontScale="92500" lnSpcReduction="10000"/>
          </a:bodyPr>
          <a:lstStyle/>
          <a:p>
            <a:pPr marL="0" indent="0">
              <a:buNone/>
            </a:pPr>
            <a:endParaRPr lang="hr-BA" i="1" dirty="0"/>
          </a:p>
          <a:p>
            <a:pPr marL="0" indent="0">
              <a:buNone/>
            </a:pPr>
            <a:r>
              <a:rPr lang="hr-BA" i="1" dirty="0"/>
              <a:t>U kabinetu biologije smo posadili dvije sadnice rajčice, gotovo pa jednake. </a:t>
            </a:r>
          </a:p>
          <a:p>
            <a:pPr marL="0" indent="0">
              <a:buNone/>
            </a:pPr>
            <a:r>
              <a:rPr lang="hr-BA" i="1" dirty="0"/>
              <a:t>Nakon nekog vremena rajčica koju zalijeva stroj je nešto viša. Obje rajčice imaju tanku stabljiku koja je pri dnu ravna, kod vrha zaobljena. Lišće im je slično pomalo podsjeća na srce, nepravilno je i ima ga dovoljno. </a:t>
            </a:r>
          </a:p>
          <a:p>
            <a:pPr marL="0" indent="0">
              <a:buNone/>
            </a:pPr>
            <a:r>
              <a:rPr lang="hr-BA" i="1" dirty="0"/>
              <a:t>Ja mislim da rajčica ne može davati mnogo plodova ako nije vani u zemlji, pod suncem u prirodi! </a:t>
            </a:r>
          </a:p>
          <a:p>
            <a:pPr marL="0" indent="0">
              <a:buNone/>
            </a:pPr>
            <a:r>
              <a:rPr lang="hr-BA" i="1" dirty="0"/>
              <a:t>                                                                                                          Karlo Marjanović </a:t>
            </a:r>
          </a:p>
          <a:p>
            <a:pPr marL="0" indent="0">
              <a:buNone/>
            </a:pPr>
            <a:endParaRPr lang="hr-BA" i="1" dirty="0"/>
          </a:p>
          <a:p>
            <a:pPr marL="0" indent="0">
              <a:buNone/>
            </a:pPr>
            <a:r>
              <a:rPr lang="hr-BA" i="1" dirty="0"/>
              <a:t>Zasadili smo dvije rajčice u teglice. Jednu smo zalijevali ručno, a drugoj je </a:t>
            </a:r>
            <a:r>
              <a:rPr lang="hr-BA" i="1" dirty="0" err="1"/>
              <a:t>micro</a:t>
            </a:r>
            <a:r>
              <a:rPr lang="hr-BA" i="1" dirty="0"/>
              <a:t> bit iz staklenke s vodom davao kapljice vode koliko joj treba. Micro bit je  jedan </a:t>
            </a:r>
            <a:r>
              <a:rPr lang="hr-BA" i="1" dirty="0" err="1"/>
              <a:t>strojčić</a:t>
            </a:r>
            <a:r>
              <a:rPr lang="hr-BA" i="1" dirty="0"/>
              <a:t>. </a:t>
            </a:r>
          </a:p>
          <a:p>
            <a:pPr marL="0" indent="0">
              <a:buNone/>
            </a:pPr>
            <a:r>
              <a:rPr lang="hr-BA" i="1" dirty="0"/>
              <a:t>Htjeli smo vidjeti koja rajčica će bolje napredovati: ova koju zalijevamo rukom ili ona kojoj </a:t>
            </a:r>
            <a:r>
              <a:rPr lang="hr-BA" i="1" dirty="0" err="1"/>
              <a:t>micro</a:t>
            </a:r>
            <a:r>
              <a:rPr lang="hr-BA" i="1" dirty="0"/>
              <a:t> bit daje vodu iz staklenke. Ipak je bolje napredovala rajčica kojoj je </a:t>
            </a:r>
            <a:r>
              <a:rPr lang="hr-BA" i="1" dirty="0" err="1"/>
              <a:t>micro</a:t>
            </a:r>
            <a:r>
              <a:rPr lang="hr-BA" i="1" dirty="0"/>
              <a:t> bit davao kapljice vode. Rajčice su izrasle otprilike 10cm. Stabljike su zelene, tanke i vijugave. Listići su srcolikog oblika. Neki su veći, a neki manji. Zeleni su. Obje rajčice dobivaju pupove. </a:t>
            </a:r>
          </a:p>
          <a:p>
            <a:pPr marL="0" indent="0">
              <a:buNone/>
            </a:pPr>
            <a:r>
              <a:rPr lang="hr-BA" i="1" dirty="0"/>
              <a:t>Ja volim rajčicu i mislim da je zdrava. </a:t>
            </a:r>
          </a:p>
          <a:p>
            <a:pPr marL="0" indent="0">
              <a:buNone/>
            </a:pPr>
            <a:r>
              <a:rPr lang="hr-BA" i="1" dirty="0"/>
              <a:t>                                                                                                        Lucija </a:t>
            </a:r>
            <a:r>
              <a:rPr lang="hr-BA" i="1" dirty="0" err="1"/>
              <a:t>Trslić</a:t>
            </a:r>
            <a:endParaRPr lang="hr-BA" i="1" dirty="0"/>
          </a:p>
        </p:txBody>
      </p:sp>
      <p:sp>
        <p:nvSpPr>
          <p:cNvPr id="4" name="Rezervirano mjesto broja slajda 3"/>
          <p:cNvSpPr>
            <a:spLocks noGrp="1"/>
          </p:cNvSpPr>
          <p:nvPr>
            <p:ph type="sldNum" sz="quarter" idx="12"/>
          </p:nvPr>
        </p:nvSpPr>
        <p:spPr/>
        <p:txBody>
          <a:bodyPr/>
          <a:lstStyle/>
          <a:p>
            <a:pPr rtl="0"/>
            <a:fld id="{9CD8D479-8942-46E8-A226-A4E01F7A105C}" type="slidenum">
              <a:rPr lang="hr-HR" noProof="0" smtClean="0"/>
              <a:t>11</a:t>
            </a:fld>
            <a:endParaRPr lang="hr-HR" noProof="0" dirty="0"/>
          </a:p>
        </p:txBody>
      </p:sp>
      <p:sp>
        <p:nvSpPr>
          <p:cNvPr id="5" name="Rezervirano mjesto podnožja 4"/>
          <p:cNvSpPr>
            <a:spLocks noGrp="1"/>
          </p:cNvSpPr>
          <p:nvPr>
            <p:ph type="ftr" sz="quarter" idx="11"/>
          </p:nvPr>
        </p:nvSpPr>
        <p:spPr/>
        <p:txBody>
          <a:bodyPr/>
          <a:lstStyle/>
          <a:p>
            <a:pPr rtl="0"/>
            <a:r>
              <a:rPr lang="hr-HR" dirty="0"/>
              <a:t>OŠ </a:t>
            </a:r>
            <a:r>
              <a:rPr lang="hr-HR" dirty="0" err="1"/>
              <a:t>Granešina</a:t>
            </a:r>
            <a:endParaRPr lang="hr-HR" noProof="0" dirty="0"/>
          </a:p>
        </p:txBody>
      </p:sp>
    </p:spTree>
    <p:extLst>
      <p:ext uri="{BB962C8B-B14F-4D97-AF65-F5344CB8AC3E}">
        <p14:creationId xmlns:p14="http://schemas.microsoft.com/office/powerpoint/2010/main" val="3639395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944580" y="919615"/>
            <a:ext cx="3893476" cy="5062083"/>
          </a:xfrm>
        </p:spPr>
        <p:txBody>
          <a:bodyPr>
            <a:noAutofit/>
          </a:bodyPr>
          <a:lstStyle/>
          <a:p>
            <a:br>
              <a:rPr lang="hr-BA" sz="2400" i="1" dirty="0">
                <a:solidFill>
                  <a:schemeClr val="tx1"/>
                </a:solidFill>
              </a:rPr>
            </a:br>
            <a:br>
              <a:rPr lang="hr-BA" sz="2400" i="1" dirty="0">
                <a:solidFill>
                  <a:schemeClr val="tx1"/>
                </a:solidFill>
              </a:rPr>
            </a:br>
            <a:br>
              <a:rPr lang="hr-BA" sz="2400" i="1" dirty="0">
                <a:solidFill>
                  <a:schemeClr val="tx1"/>
                </a:solidFill>
              </a:rPr>
            </a:br>
            <a:r>
              <a:rPr lang="hr-BA" i="1" dirty="0">
                <a:solidFill>
                  <a:schemeClr val="tx1"/>
                </a:solidFill>
              </a:rPr>
              <a:t>PARLAONICA</a:t>
            </a:r>
            <a:r>
              <a:rPr lang="hr-BA" sz="2400" i="1" dirty="0">
                <a:solidFill>
                  <a:schemeClr val="tx1"/>
                </a:solidFill>
              </a:rPr>
              <a:t> </a:t>
            </a:r>
            <a:br>
              <a:rPr lang="hr-BA" sz="2400" i="1" dirty="0">
                <a:solidFill>
                  <a:schemeClr val="tx1"/>
                </a:solidFill>
              </a:rPr>
            </a:br>
            <a:r>
              <a:rPr lang="hr-BA" sz="2400" i="1" dirty="0">
                <a:solidFill>
                  <a:schemeClr val="tx1"/>
                </a:solidFill>
              </a:rPr>
              <a:t>Proveli su raspravu koja će sadnica rajčice brže i bolje narasti. Učenici su bili podijeljeni u 2 skupine. Raspravu je budno i pozorno pratio žiri. Pobijedila je ona skupina koja je zagovarala zalijevanje ljudskom rukom  zato jer je imala više kvalitetnijih argumenata.</a:t>
            </a:r>
            <a:br>
              <a:rPr lang="hr-BA" sz="2400" i="1" dirty="0">
                <a:solidFill>
                  <a:schemeClr val="tx1"/>
                </a:solidFill>
              </a:rPr>
            </a:br>
            <a:br>
              <a:rPr lang="hr-BA" sz="2400" i="1" dirty="0">
                <a:solidFill>
                  <a:schemeClr val="tx1"/>
                </a:solidFill>
              </a:rPr>
            </a:br>
            <a:br>
              <a:rPr lang="hr-BA" sz="2400" i="1" dirty="0">
                <a:solidFill>
                  <a:schemeClr val="tx1"/>
                </a:solidFill>
              </a:rPr>
            </a:br>
            <a:endParaRPr lang="hr-BA" sz="2400" i="1" dirty="0">
              <a:solidFill>
                <a:schemeClr val="tx1"/>
              </a:solidFill>
            </a:endParaRPr>
          </a:p>
        </p:txBody>
      </p:sp>
      <p:pic>
        <p:nvPicPr>
          <p:cNvPr id="9" name="Rezervirano mjesto sadržaja 8"/>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79422" y="575202"/>
            <a:ext cx="2494853" cy="3326471"/>
          </a:xfrm>
        </p:spPr>
      </p:pic>
      <p:sp>
        <p:nvSpPr>
          <p:cNvPr id="4" name="Rezervirano mjesto teksta 3"/>
          <p:cNvSpPr>
            <a:spLocks noGrp="1"/>
          </p:cNvSpPr>
          <p:nvPr>
            <p:ph type="body" sz="half" idx="2"/>
          </p:nvPr>
        </p:nvSpPr>
        <p:spPr>
          <a:xfrm rot="10800000" flipV="1">
            <a:off x="6674495" y="5739252"/>
            <a:ext cx="4155622" cy="361362"/>
          </a:xfrm>
        </p:spPr>
        <p:txBody>
          <a:bodyPr>
            <a:normAutofit/>
          </a:bodyPr>
          <a:lstStyle/>
          <a:p>
            <a:r>
              <a:rPr lang="hr-BA" dirty="0"/>
              <a:t> </a:t>
            </a:r>
          </a:p>
        </p:txBody>
      </p:sp>
      <p:sp>
        <p:nvSpPr>
          <p:cNvPr id="5" name="Rezervirano mjesto broja slajda 4"/>
          <p:cNvSpPr>
            <a:spLocks noGrp="1"/>
          </p:cNvSpPr>
          <p:nvPr>
            <p:ph type="sldNum" sz="quarter" idx="12"/>
          </p:nvPr>
        </p:nvSpPr>
        <p:spPr/>
        <p:txBody>
          <a:bodyPr/>
          <a:lstStyle/>
          <a:p>
            <a:pPr rtl="0"/>
            <a:fld id="{9CD8D479-8942-46E8-A226-A4E01F7A105C}" type="slidenum">
              <a:rPr lang="hr-HR" noProof="0" smtClean="0"/>
              <a:t>12</a:t>
            </a:fld>
            <a:endParaRPr lang="hr-HR" noProof="0" dirty="0"/>
          </a:p>
        </p:txBody>
      </p:sp>
      <p:sp>
        <p:nvSpPr>
          <p:cNvPr id="6" name="Rezervirano mjesto podnožja 5"/>
          <p:cNvSpPr>
            <a:spLocks noGrp="1"/>
          </p:cNvSpPr>
          <p:nvPr>
            <p:ph type="ftr" sz="quarter" idx="11"/>
          </p:nvPr>
        </p:nvSpPr>
        <p:spPr/>
        <p:txBody>
          <a:bodyPr/>
          <a:lstStyle/>
          <a:p>
            <a:pPr rtl="0"/>
            <a:r>
              <a:rPr lang="hr-HR" noProof="0"/>
              <a:t>Dodajte podnožje</a:t>
            </a:r>
            <a:endParaRPr lang="hr-HR" noProof="0" dirty="0"/>
          </a:p>
        </p:txBody>
      </p:sp>
      <p:sp>
        <p:nvSpPr>
          <p:cNvPr id="7" name="Rezervirano mjesto sadržaja 2"/>
          <p:cNvSpPr txBox="1">
            <a:spLocks/>
          </p:cNvSpPr>
          <p:nvPr/>
        </p:nvSpPr>
        <p:spPr>
          <a:xfrm>
            <a:off x="1719662" y="915922"/>
            <a:ext cx="5216979" cy="5065776"/>
          </a:xfrm>
          <a:prstGeom prst="rect">
            <a:avLst/>
          </a:prstGeom>
        </p:spPr>
        <p:txBody>
          <a:bodyPr vert="horz" lIns="91440" tIns="45720" rIns="91440" bIns="45720" rtlCol="0">
            <a:norm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endParaRPr lang="hr-BA" dirty="0"/>
          </a:p>
        </p:txBody>
      </p:sp>
      <p:pic>
        <p:nvPicPr>
          <p:cNvPr id="10" name="Slika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4359" y="2238437"/>
            <a:ext cx="2967990" cy="3957320"/>
          </a:xfrm>
          <a:prstGeom prst="rect">
            <a:avLst/>
          </a:prstGeom>
        </p:spPr>
      </p:pic>
      <p:sp>
        <p:nvSpPr>
          <p:cNvPr id="15" name="Obični oblačić 14"/>
          <p:cNvSpPr/>
          <p:nvPr/>
        </p:nvSpPr>
        <p:spPr>
          <a:xfrm rot="1545857">
            <a:off x="1732197" y="702818"/>
            <a:ext cx="776104" cy="826019"/>
          </a:xfrm>
          <a:prstGeom prst="cloud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lang="hr-BA" sz="900" dirty="0" err="1"/>
              <a:t>micro:bit</a:t>
            </a:r>
            <a:endParaRPr lang="hr-BA" sz="900" dirty="0"/>
          </a:p>
        </p:txBody>
      </p:sp>
      <p:sp>
        <p:nvSpPr>
          <p:cNvPr id="12" name="Obični oblačić 11"/>
          <p:cNvSpPr/>
          <p:nvPr/>
        </p:nvSpPr>
        <p:spPr>
          <a:xfrm rot="2116640">
            <a:off x="5731122" y="2936490"/>
            <a:ext cx="776104" cy="826019"/>
          </a:xfrm>
          <a:prstGeom prst="cloud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lang="hr-BA" sz="900" dirty="0"/>
              <a:t>čovjek</a:t>
            </a:r>
          </a:p>
        </p:txBody>
      </p:sp>
    </p:spTree>
    <p:extLst>
      <p:ext uri="{BB962C8B-B14F-4D97-AF65-F5344CB8AC3E}">
        <p14:creationId xmlns:p14="http://schemas.microsoft.com/office/powerpoint/2010/main" val="2055399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410026" y="964498"/>
            <a:ext cx="9371949" cy="1183566"/>
          </a:xfrm>
        </p:spPr>
        <p:txBody>
          <a:bodyPr>
            <a:noAutofit/>
          </a:bodyPr>
          <a:lstStyle/>
          <a:p>
            <a:r>
              <a:rPr lang="hr-BA" sz="2000" i="1" dirty="0">
                <a:solidFill>
                  <a:schemeClr val="tx1"/>
                </a:solidFill>
              </a:rPr>
              <a:t>Nakon rasprave učenici su za domaći uradak trebali istražiti sve o promatranoj biljci. Te su prikupljene podatke grupnim radom prezentirali na satu u obliku plakata. Bili su podijeljeni u skupine te su  izrađivali plakate na kojima je bilo o porijeklu rajčica, povijest biljke, rasprostranjenost, svi njezini  nazivi, ljekovitost rajčice, recepti.....</a:t>
            </a:r>
          </a:p>
        </p:txBody>
      </p:sp>
      <p:sp>
        <p:nvSpPr>
          <p:cNvPr id="3" name="Rezervirano mjesto sadržaja 2"/>
          <p:cNvSpPr>
            <a:spLocks noGrp="1"/>
          </p:cNvSpPr>
          <p:nvPr>
            <p:ph sz="half" idx="1"/>
          </p:nvPr>
        </p:nvSpPr>
        <p:spPr/>
        <p:txBody>
          <a:bodyPr/>
          <a:lstStyle/>
          <a:p>
            <a:pPr marL="0" indent="0">
              <a:buNone/>
            </a:pPr>
            <a:r>
              <a:rPr lang="hr-BA" dirty="0"/>
              <a:t> </a:t>
            </a:r>
          </a:p>
        </p:txBody>
      </p:sp>
      <p:sp>
        <p:nvSpPr>
          <p:cNvPr id="4" name="Rezervirano mjesto sadržaja 3"/>
          <p:cNvSpPr>
            <a:spLocks noGrp="1"/>
          </p:cNvSpPr>
          <p:nvPr>
            <p:ph sz="half" idx="2"/>
          </p:nvPr>
        </p:nvSpPr>
        <p:spPr/>
        <p:txBody>
          <a:bodyPr/>
          <a:lstStyle/>
          <a:p>
            <a:pPr marL="0" indent="0">
              <a:buNone/>
            </a:pPr>
            <a:r>
              <a:rPr lang="hr-BA" dirty="0"/>
              <a:t> </a:t>
            </a:r>
          </a:p>
        </p:txBody>
      </p:sp>
      <p:sp>
        <p:nvSpPr>
          <p:cNvPr id="5" name="Rezervirano mjesto broja slajda 4"/>
          <p:cNvSpPr>
            <a:spLocks noGrp="1"/>
          </p:cNvSpPr>
          <p:nvPr>
            <p:ph type="sldNum" sz="quarter" idx="12"/>
          </p:nvPr>
        </p:nvSpPr>
        <p:spPr/>
        <p:txBody>
          <a:bodyPr/>
          <a:lstStyle/>
          <a:p>
            <a:pPr rtl="0"/>
            <a:fld id="{9CD8D479-8942-46E8-A226-A4E01F7A105C}" type="slidenum">
              <a:rPr lang="hr-HR" noProof="0" smtClean="0"/>
              <a:t>13</a:t>
            </a:fld>
            <a:endParaRPr lang="hr-HR" noProof="0" dirty="0"/>
          </a:p>
        </p:txBody>
      </p:sp>
      <p:sp>
        <p:nvSpPr>
          <p:cNvPr id="6" name="Rezervirano mjesto podnožja 5"/>
          <p:cNvSpPr>
            <a:spLocks noGrp="1"/>
          </p:cNvSpPr>
          <p:nvPr>
            <p:ph type="ftr" sz="quarter" idx="11"/>
          </p:nvPr>
        </p:nvSpPr>
        <p:spPr/>
        <p:txBody>
          <a:bodyPr/>
          <a:lstStyle/>
          <a:p>
            <a:pPr rtl="0"/>
            <a:r>
              <a:rPr lang="hr-HR" dirty="0"/>
              <a:t>OŠ </a:t>
            </a:r>
            <a:r>
              <a:rPr lang="hr-HR" dirty="0" err="1"/>
              <a:t>Granešina</a:t>
            </a:r>
            <a:endParaRPr lang="hr-HR" noProof="0" dirty="0"/>
          </a:p>
        </p:txBody>
      </p:sp>
      <p:pic>
        <p:nvPicPr>
          <p:cNvPr id="7" name="Slika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7299" y="2233968"/>
            <a:ext cx="4353742" cy="3265307"/>
          </a:xfrm>
          <a:prstGeom prst="rect">
            <a:avLst/>
          </a:prstGeom>
          <a:effectLst>
            <a:glow rad="228600">
              <a:schemeClr val="accent1">
                <a:satMod val="175000"/>
                <a:alpha val="40000"/>
              </a:schemeClr>
            </a:glow>
          </a:effectLst>
        </p:spPr>
      </p:pic>
      <p:pic>
        <p:nvPicPr>
          <p:cNvPr id="8" name="Slika 7"/>
          <p:cNvPicPr>
            <a:picLocks noChangeAspect="1"/>
          </p:cNvPicPr>
          <p:nvPr/>
        </p:nvPicPr>
        <p:blipFill rotWithShape="1">
          <a:blip r:embed="rId3" cstate="print">
            <a:extLst>
              <a:ext uri="{28A0092B-C50C-407E-A947-70E740481C1C}">
                <a14:useLocalDpi xmlns:a14="http://schemas.microsoft.com/office/drawing/2010/main" val="0"/>
              </a:ext>
            </a:extLst>
          </a:blip>
          <a:srcRect l="1207" t="1695" r="388" b="3153"/>
          <a:stretch/>
        </p:blipFill>
        <p:spPr>
          <a:xfrm>
            <a:off x="6170786" y="2194575"/>
            <a:ext cx="4611189" cy="3344092"/>
          </a:xfrm>
          <a:prstGeom prst="rect">
            <a:avLst/>
          </a:prstGeom>
          <a:effectLst>
            <a:glow rad="228600">
              <a:schemeClr val="accent4">
                <a:satMod val="175000"/>
                <a:alpha val="40000"/>
              </a:schemeClr>
            </a:glow>
          </a:effectLst>
        </p:spPr>
      </p:pic>
    </p:spTree>
    <p:extLst>
      <p:ext uri="{BB962C8B-B14F-4D97-AF65-F5344CB8AC3E}">
        <p14:creationId xmlns:p14="http://schemas.microsoft.com/office/powerpoint/2010/main" val="2801156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pPr algn="ctr"/>
            <a:r>
              <a:rPr lang="hr-BA" i="1" dirty="0"/>
              <a:t>Kad se male ruke slože, sve se može! </a:t>
            </a:r>
          </a:p>
        </p:txBody>
      </p:sp>
      <p:pic>
        <p:nvPicPr>
          <p:cNvPr id="7" name="Rezervirano mjesto sadržaja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318260" y="2654697"/>
            <a:ext cx="4610100" cy="3457575"/>
          </a:xfrm>
          <a:effectLst>
            <a:glow rad="228600">
              <a:schemeClr val="accent1">
                <a:satMod val="175000"/>
                <a:alpha val="40000"/>
              </a:schemeClr>
            </a:glow>
          </a:effectLst>
        </p:spPr>
      </p:pic>
      <p:pic>
        <p:nvPicPr>
          <p:cNvPr id="8" name="Rezervirano mjesto sadržaja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537960" y="1719558"/>
            <a:ext cx="4610100" cy="3457575"/>
          </a:xfrm>
          <a:effectLst>
            <a:glow rad="228600">
              <a:schemeClr val="accent6">
                <a:satMod val="175000"/>
                <a:alpha val="40000"/>
              </a:schemeClr>
            </a:glow>
          </a:effectLst>
        </p:spPr>
      </p:pic>
      <p:sp>
        <p:nvSpPr>
          <p:cNvPr id="5" name="Rezervirano mjesto broja slajda 4"/>
          <p:cNvSpPr>
            <a:spLocks noGrp="1"/>
          </p:cNvSpPr>
          <p:nvPr>
            <p:ph type="sldNum" sz="quarter" idx="12"/>
          </p:nvPr>
        </p:nvSpPr>
        <p:spPr/>
        <p:txBody>
          <a:bodyPr/>
          <a:lstStyle/>
          <a:p>
            <a:pPr rtl="0"/>
            <a:fld id="{9CD8D479-8942-46E8-A226-A4E01F7A105C}" type="slidenum">
              <a:rPr lang="hr-HR" noProof="0" smtClean="0"/>
              <a:t>14</a:t>
            </a:fld>
            <a:endParaRPr lang="hr-HR" noProof="0" dirty="0"/>
          </a:p>
        </p:txBody>
      </p:sp>
      <p:sp>
        <p:nvSpPr>
          <p:cNvPr id="6" name="Rezervirano mjesto podnožja 5"/>
          <p:cNvSpPr>
            <a:spLocks noGrp="1"/>
          </p:cNvSpPr>
          <p:nvPr>
            <p:ph type="ftr" sz="quarter" idx="11"/>
          </p:nvPr>
        </p:nvSpPr>
        <p:spPr>
          <a:xfrm>
            <a:off x="1637716" y="6632666"/>
            <a:ext cx="9144259" cy="228600"/>
          </a:xfrm>
        </p:spPr>
        <p:txBody>
          <a:bodyPr/>
          <a:lstStyle/>
          <a:p>
            <a:pPr rtl="0"/>
            <a:r>
              <a:rPr lang="hr-HR" dirty="0"/>
              <a:t>OŠ </a:t>
            </a:r>
            <a:r>
              <a:rPr lang="hr-HR" dirty="0" err="1"/>
              <a:t>Granešina</a:t>
            </a:r>
            <a:endParaRPr lang="hr-HR" noProof="0" dirty="0"/>
          </a:p>
        </p:txBody>
      </p:sp>
    </p:spTree>
    <p:extLst>
      <p:ext uri="{BB962C8B-B14F-4D97-AF65-F5344CB8AC3E}">
        <p14:creationId xmlns:p14="http://schemas.microsoft.com/office/powerpoint/2010/main" val="686973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hr-BA" sz="2800" i="1" dirty="0">
                <a:solidFill>
                  <a:schemeClr val="tx1"/>
                </a:solidFill>
              </a:rPr>
              <a:t>Na satovima literarnog stvaralaštva učenici su pisali igrokaz te dramatizirali isti. </a:t>
            </a:r>
          </a:p>
        </p:txBody>
      </p:sp>
      <p:sp>
        <p:nvSpPr>
          <p:cNvPr id="3" name="Rezervirano mjesto sadržaja 2"/>
          <p:cNvSpPr>
            <a:spLocks noGrp="1"/>
          </p:cNvSpPr>
          <p:nvPr>
            <p:ph sz="half" idx="1"/>
          </p:nvPr>
        </p:nvSpPr>
        <p:spPr/>
        <p:txBody>
          <a:bodyPr>
            <a:normAutofit fontScale="62500" lnSpcReduction="20000"/>
          </a:bodyPr>
          <a:lstStyle/>
          <a:p>
            <a:pPr marL="0" indent="0">
              <a:buNone/>
            </a:pPr>
            <a:r>
              <a:rPr lang="hr-HR" sz="2600" b="1" dirty="0">
                <a:solidFill>
                  <a:srgbClr val="00B050"/>
                </a:solidFill>
              </a:rPr>
              <a:t>Razgovor rajčica</a:t>
            </a:r>
            <a:endParaRPr lang="hr-BA" sz="2600" dirty="0">
              <a:solidFill>
                <a:srgbClr val="00B050"/>
              </a:solidFill>
            </a:endParaRPr>
          </a:p>
          <a:p>
            <a:pPr marL="0" indent="0">
              <a:buNone/>
            </a:pPr>
            <a:r>
              <a:rPr lang="hr-HR" dirty="0">
                <a:solidFill>
                  <a:srgbClr val="00B050"/>
                </a:solidFill>
              </a:rPr>
              <a:t>Mikro: Ja sam ljepša!</a:t>
            </a:r>
            <a:endParaRPr lang="hr-BA" dirty="0">
              <a:solidFill>
                <a:srgbClr val="00B050"/>
              </a:solidFill>
            </a:endParaRPr>
          </a:p>
          <a:p>
            <a:pPr marL="0" indent="0">
              <a:buNone/>
            </a:pPr>
            <a:r>
              <a:rPr lang="hr-HR" dirty="0">
                <a:solidFill>
                  <a:srgbClr val="00B050"/>
                </a:solidFill>
              </a:rPr>
              <a:t>Ruko: Samo u tvojim snovima!</a:t>
            </a:r>
            <a:endParaRPr lang="hr-BA" dirty="0">
              <a:solidFill>
                <a:srgbClr val="00B050"/>
              </a:solidFill>
            </a:endParaRPr>
          </a:p>
          <a:p>
            <a:pPr marL="0" indent="0">
              <a:buNone/>
            </a:pPr>
            <a:r>
              <a:rPr lang="hr-HR" dirty="0">
                <a:solidFill>
                  <a:srgbClr val="00B050"/>
                </a:solidFill>
              </a:rPr>
              <a:t>Mikro: Ja sam </a:t>
            </a:r>
            <a:r>
              <a:rPr lang="hr-HR" dirty="0" err="1">
                <a:solidFill>
                  <a:srgbClr val="00B050"/>
                </a:solidFill>
              </a:rPr>
              <a:t>višlja</a:t>
            </a:r>
            <a:r>
              <a:rPr lang="hr-HR" dirty="0">
                <a:solidFill>
                  <a:srgbClr val="00B050"/>
                </a:solidFill>
              </a:rPr>
              <a:t> od tebe!</a:t>
            </a:r>
            <a:endParaRPr lang="hr-BA" dirty="0">
              <a:solidFill>
                <a:srgbClr val="00B050"/>
              </a:solidFill>
            </a:endParaRPr>
          </a:p>
          <a:p>
            <a:pPr marL="0" indent="0">
              <a:buNone/>
            </a:pPr>
            <a:r>
              <a:rPr lang="hr-HR" dirty="0">
                <a:solidFill>
                  <a:srgbClr val="00B050"/>
                </a:solidFill>
              </a:rPr>
              <a:t>Ruko: Ja imam više listića!</a:t>
            </a:r>
            <a:endParaRPr lang="hr-BA" dirty="0">
              <a:solidFill>
                <a:srgbClr val="00B050"/>
              </a:solidFill>
            </a:endParaRPr>
          </a:p>
          <a:p>
            <a:pPr marL="0" indent="0">
              <a:buNone/>
            </a:pPr>
            <a:r>
              <a:rPr lang="hr-HR" dirty="0">
                <a:solidFill>
                  <a:srgbClr val="00B050"/>
                </a:solidFill>
              </a:rPr>
              <a:t>Mikro: Ja već imam tri cvjetića!</a:t>
            </a:r>
            <a:endParaRPr lang="hr-BA" dirty="0">
              <a:solidFill>
                <a:srgbClr val="00B050"/>
              </a:solidFill>
            </a:endParaRPr>
          </a:p>
          <a:p>
            <a:pPr marL="0" indent="0">
              <a:buNone/>
            </a:pPr>
            <a:r>
              <a:rPr lang="hr-HR" dirty="0">
                <a:solidFill>
                  <a:srgbClr val="00B050"/>
                </a:solidFill>
              </a:rPr>
              <a:t>Ruko: Ja imam čovjekovu ljubav!</a:t>
            </a:r>
            <a:endParaRPr lang="hr-BA" dirty="0">
              <a:solidFill>
                <a:srgbClr val="00B050"/>
              </a:solidFill>
            </a:endParaRPr>
          </a:p>
          <a:p>
            <a:pPr marL="0" indent="0">
              <a:buNone/>
            </a:pPr>
            <a:r>
              <a:rPr lang="hr-HR" dirty="0">
                <a:solidFill>
                  <a:srgbClr val="00B050"/>
                </a:solidFill>
              </a:rPr>
              <a:t>Mikro: Kako?</a:t>
            </a:r>
            <a:endParaRPr lang="hr-BA" dirty="0">
              <a:solidFill>
                <a:srgbClr val="00B050"/>
              </a:solidFill>
            </a:endParaRPr>
          </a:p>
          <a:p>
            <a:pPr marL="0" indent="0">
              <a:buNone/>
            </a:pPr>
            <a:r>
              <a:rPr lang="hr-HR" dirty="0">
                <a:solidFill>
                  <a:srgbClr val="00B050"/>
                </a:solidFill>
              </a:rPr>
              <a:t>Ruko: Kad me dolaze zalijevati pohvale me da sam lijepa.</a:t>
            </a:r>
            <a:endParaRPr lang="hr-BA" dirty="0">
              <a:solidFill>
                <a:srgbClr val="00B050"/>
              </a:solidFill>
            </a:endParaRPr>
          </a:p>
          <a:p>
            <a:pPr marL="0" indent="0">
              <a:buNone/>
            </a:pPr>
            <a:r>
              <a:rPr lang="hr-HR" dirty="0">
                <a:solidFill>
                  <a:srgbClr val="00B050"/>
                </a:solidFill>
              </a:rPr>
              <a:t>Mikro: Ne pohvale samo tebe nego i mene!</a:t>
            </a:r>
            <a:endParaRPr lang="hr-BA" dirty="0">
              <a:solidFill>
                <a:srgbClr val="00B050"/>
              </a:solidFill>
            </a:endParaRPr>
          </a:p>
          <a:p>
            <a:pPr marL="0" indent="0">
              <a:buNone/>
            </a:pPr>
            <a:r>
              <a:rPr lang="hr-HR" dirty="0">
                <a:solidFill>
                  <a:srgbClr val="00B050"/>
                </a:solidFill>
              </a:rPr>
              <a:t>Ruko: Ja sam sigurno u još nečemu bolji!</a:t>
            </a:r>
            <a:endParaRPr lang="hr-BA" dirty="0">
              <a:solidFill>
                <a:srgbClr val="00B050"/>
              </a:solidFill>
            </a:endParaRPr>
          </a:p>
          <a:p>
            <a:pPr marL="0" indent="0">
              <a:buNone/>
            </a:pPr>
            <a:r>
              <a:rPr lang="hr-HR" dirty="0">
                <a:solidFill>
                  <a:srgbClr val="00B050"/>
                </a:solidFill>
              </a:rPr>
              <a:t>Mikro: I ja si mogu uzeti vodu kad želim, a ti moraš čekati da te zaliju.</a:t>
            </a:r>
            <a:endParaRPr lang="hr-BA" dirty="0">
              <a:solidFill>
                <a:srgbClr val="00B050"/>
              </a:solidFill>
            </a:endParaRPr>
          </a:p>
          <a:p>
            <a:pPr marL="0" indent="0">
              <a:buNone/>
            </a:pPr>
            <a:r>
              <a:rPr lang="hr-HR" dirty="0">
                <a:solidFill>
                  <a:srgbClr val="00B050"/>
                </a:solidFill>
              </a:rPr>
              <a:t>Ruko: </a:t>
            </a:r>
            <a:r>
              <a:rPr lang="hr-HR" dirty="0" err="1">
                <a:solidFill>
                  <a:srgbClr val="00B050"/>
                </a:solidFill>
              </a:rPr>
              <a:t>Okej</a:t>
            </a:r>
            <a:r>
              <a:rPr lang="hr-HR" dirty="0">
                <a:solidFill>
                  <a:srgbClr val="00B050"/>
                </a:solidFill>
              </a:rPr>
              <a:t>, nema veze. Na kraju ćemo vidjeti koja će bolje ispasti.</a:t>
            </a:r>
            <a:endParaRPr lang="hr-BA" dirty="0">
              <a:solidFill>
                <a:srgbClr val="00B050"/>
              </a:solidFill>
            </a:endParaRPr>
          </a:p>
          <a:p>
            <a:pPr marL="0" indent="0">
              <a:buNone/>
            </a:pPr>
            <a:r>
              <a:rPr lang="hr-HR" b="1" i="1" dirty="0">
                <a:solidFill>
                  <a:srgbClr val="00B050"/>
                </a:solidFill>
              </a:rPr>
              <a:t>                                        Lea </a:t>
            </a:r>
            <a:r>
              <a:rPr lang="hr-HR" b="1" i="1" dirty="0" err="1">
                <a:solidFill>
                  <a:srgbClr val="00B050"/>
                </a:solidFill>
              </a:rPr>
              <a:t>Macukić</a:t>
            </a:r>
            <a:r>
              <a:rPr lang="hr-HR" b="1" i="1" dirty="0">
                <a:solidFill>
                  <a:srgbClr val="00B050"/>
                </a:solidFill>
              </a:rPr>
              <a:t> 4.D</a:t>
            </a:r>
            <a:endParaRPr lang="hr-BA" dirty="0">
              <a:solidFill>
                <a:srgbClr val="00B050"/>
              </a:solidFill>
            </a:endParaRPr>
          </a:p>
        </p:txBody>
      </p:sp>
      <p:pic>
        <p:nvPicPr>
          <p:cNvPr id="7" name="Rezervirano mjesto sadržaja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874924" y="1459653"/>
            <a:ext cx="3465909" cy="4621213"/>
          </a:xfrm>
          <a:effectLst>
            <a:glow rad="228600">
              <a:schemeClr val="accent1">
                <a:satMod val="175000"/>
                <a:alpha val="40000"/>
              </a:schemeClr>
            </a:glow>
          </a:effectLst>
        </p:spPr>
      </p:pic>
      <p:sp>
        <p:nvSpPr>
          <p:cNvPr id="5" name="Rezervirano mjesto broja slajda 4"/>
          <p:cNvSpPr>
            <a:spLocks noGrp="1"/>
          </p:cNvSpPr>
          <p:nvPr>
            <p:ph type="sldNum" sz="quarter" idx="12"/>
          </p:nvPr>
        </p:nvSpPr>
        <p:spPr/>
        <p:txBody>
          <a:bodyPr/>
          <a:lstStyle/>
          <a:p>
            <a:pPr rtl="0"/>
            <a:fld id="{9CD8D479-8942-46E8-A226-A4E01F7A105C}" type="slidenum">
              <a:rPr lang="hr-HR" noProof="0" smtClean="0"/>
              <a:t>15</a:t>
            </a:fld>
            <a:endParaRPr lang="hr-HR" noProof="0" dirty="0"/>
          </a:p>
        </p:txBody>
      </p:sp>
      <p:sp>
        <p:nvSpPr>
          <p:cNvPr id="6" name="Rezervirano mjesto podnožja 5"/>
          <p:cNvSpPr>
            <a:spLocks noGrp="1"/>
          </p:cNvSpPr>
          <p:nvPr>
            <p:ph type="ftr" sz="quarter" idx="11"/>
          </p:nvPr>
        </p:nvSpPr>
        <p:spPr/>
        <p:txBody>
          <a:bodyPr/>
          <a:lstStyle/>
          <a:p>
            <a:pPr rtl="0"/>
            <a:r>
              <a:rPr lang="hr-HR" dirty="0"/>
              <a:t>OŠ </a:t>
            </a:r>
            <a:r>
              <a:rPr lang="hr-HR" dirty="0" err="1"/>
              <a:t>Granešina</a:t>
            </a:r>
            <a:endParaRPr lang="hr-HR" noProof="0" dirty="0"/>
          </a:p>
        </p:txBody>
      </p:sp>
      <p:pic>
        <p:nvPicPr>
          <p:cNvPr id="8" name="Slika 7" descr="Gold &lt;strong&gt;crown&lt;/strong&gt; 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49302">
            <a:off x="9222017" y="1995376"/>
            <a:ext cx="627437" cy="475486"/>
          </a:xfrm>
          <a:prstGeom prst="rect">
            <a:avLst/>
          </a:prstGeom>
        </p:spPr>
      </p:pic>
    </p:spTree>
    <p:extLst>
      <p:ext uri="{BB962C8B-B14F-4D97-AF65-F5344CB8AC3E}">
        <p14:creationId xmlns:p14="http://schemas.microsoft.com/office/powerpoint/2010/main" val="3840169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BA" dirty="0"/>
              <a:t> </a:t>
            </a:r>
          </a:p>
        </p:txBody>
      </p:sp>
      <p:pic>
        <p:nvPicPr>
          <p:cNvPr id="7" name="Rezervirano mjesto sadržaja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09173" y="368162"/>
            <a:ext cx="2054627" cy="2739503"/>
          </a:xfrm>
          <a:effectLst>
            <a:glow rad="228600">
              <a:schemeClr val="accent6">
                <a:satMod val="175000"/>
                <a:alpha val="40000"/>
              </a:schemeClr>
            </a:glow>
          </a:effectLst>
        </p:spPr>
      </p:pic>
      <p:sp>
        <p:nvSpPr>
          <p:cNvPr id="4" name="Rezervirano mjesto sadržaja 3"/>
          <p:cNvSpPr>
            <a:spLocks noGrp="1"/>
          </p:cNvSpPr>
          <p:nvPr>
            <p:ph sz="half" idx="2"/>
          </p:nvPr>
        </p:nvSpPr>
        <p:spPr>
          <a:xfrm>
            <a:off x="6172200" y="276087"/>
            <a:ext cx="4609775" cy="6085524"/>
          </a:xfrm>
        </p:spPr>
        <p:txBody>
          <a:bodyPr>
            <a:normAutofit fontScale="70000" lnSpcReduction="20000"/>
          </a:bodyPr>
          <a:lstStyle/>
          <a:p>
            <a:pPr marL="0" indent="0">
              <a:buNone/>
            </a:pPr>
            <a:r>
              <a:rPr lang="hr-HR" sz="2600" b="1" i="1" dirty="0" err="1"/>
              <a:t>Mikrolila</a:t>
            </a:r>
            <a:r>
              <a:rPr lang="hr-HR" sz="2600" b="1" i="1" dirty="0"/>
              <a:t> i </a:t>
            </a:r>
            <a:r>
              <a:rPr lang="hr-HR" sz="2600" b="1" i="1" dirty="0" err="1"/>
              <a:t>Mikrobili</a:t>
            </a:r>
            <a:endParaRPr lang="hr-BA" sz="2600" i="1" dirty="0"/>
          </a:p>
          <a:p>
            <a:pPr marL="0" indent="0">
              <a:buNone/>
            </a:pPr>
            <a:r>
              <a:rPr lang="hr-HR" sz="2600" i="1" dirty="0" err="1"/>
              <a:t>Mikrolila</a:t>
            </a:r>
            <a:r>
              <a:rPr lang="hr-HR" sz="2600" i="1" dirty="0"/>
              <a:t>: Izgledam puno ljepše od tebe!</a:t>
            </a:r>
            <a:endParaRPr lang="hr-BA" sz="2600" i="1" dirty="0"/>
          </a:p>
          <a:p>
            <a:pPr marL="0" indent="0">
              <a:buNone/>
            </a:pPr>
            <a:r>
              <a:rPr lang="hr-HR" sz="2600" i="1" dirty="0" err="1"/>
              <a:t>Mikrobili</a:t>
            </a:r>
            <a:r>
              <a:rPr lang="hr-HR" sz="2600" i="1" dirty="0"/>
              <a:t>: Ne! Ne izgledaš!</a:t>
            </a:r>
            <a:endParaRPr lang="hr-BA" sz="2600" i="1" dirty="0"/>
          </a:p>
          <a:p>
            <a:pPr marL="0" indent="0">
              <a:buNone/>
            </a:pPr>
            <a:r>
              <a:rPr lang="hr-HR" sz="2600" i="1" dirty="0" err="1"/>
              <a:t>Mikrolila</a:t>
            </a:r>
            <a:r>
              <a:rPr lang="hr-HR" sz="2600" i="1" dirty="0"/>
              <a:t>: Veća sam od tebe.</a:t>
            </a:r>
            <a:endParaRPr lang="hr-BA" sz="2600" i="1" dirty="0"/>
          </a:p>
          <a:p>
            <a:pPr marL="0" indent="0">
              <a:buNone/>
            </a:pPr>
            <a:r>
              <a:rPr lang="hr-HR" sz="2600" i="1" dirty="0" err="1"/>
              <a:t>Mikrobili</a:t>
            </a:r>
            <a:r>
              <a:rPr lang="hr-HR" sz="2600" i="1" dirty="0"/>
              <a:t>: Veća si od mene samo danas!</a:t>
            </a:r>
            <a:endParaRPr lang="hr-BA" sz="2600" i="1" dirty="0"/>
          </a:p>
          <a:p>
            <a:pPr marL="0" indent="0">
              <a:buNone/>
            </a:pPr>
            <a:r>
              <a:rPr lang="hr-HR" sz="2600" i="1" dirty="0" err="1"/>
              <a:t>Mikrolila</a:t>
            </a:r>
            <a:r>
              <a:rPr lang="hr-HR" sz="2600" i="1" dirty="0"/>
              <a:t>: Možeš misliti! Koliko imaš listova?</a:t>
            </a:r>
            <a:endParaRPr lang="hr-BA" sz="2600" i="1" dirty="0"/>
          </a:p>
          <a:p>
            <a:pPr marL="0" indent="0">
              <a:buNone/>
            </a:pPr>
            <a:r>
              <a:rPr lang="hr-HR" sz="2600" i="1" dirty="0" err="1"/>
              <a:t>Mikrobili</a:t>
            </a:r>
            <a:r>
              <a:rPr lang="hr-HR" sz="2600" i="1" dirty="0"/>
              <a:t>: Imam više listova od tebe. Imam ih 44.</a:t>
            </a:r>
            <a:endParaRPr lang="hr-BA" sz="2600" i="1" dirty="0"/>
          </a:p>
          <a:p>
            <a:pPr marL="0" indent="0">
              <a:buNone/>
            </a:pPr>
            <a:r>
              <a:rPr lang="hr-HR" sz="2600" i="1" dirty="0" err="1"/>
              <a:t>Mikrolila</a:t>
            </a:r>
            <a:r>
              <a:rPr lang="hr-HR" sz="2600" i="1" dirty="0"/>
              <a:t>: Ja ih imam38.</a:t>
            </a:r>
            <a:endParaRPr lang="hr-BA" sz="2600" i="1" dirty="0"/>
          </a:p>
          <a:p>
            <a:pPr marL="0" indent="0">
              <a:buNone/>
            </a:pPr>
            <a:r>
              <a:rPr lang="hr-HR" sz="2600" i="1" dirty="0" err="1"/>
              <a:t>Mikrobili</a:t>
            </a:r>
            <a:r>
              <a:rPr lang="hr-HR" sz="2600" i="1" dirty="0"/>
              <a:t>: Ha, ha, ha, imaš manje listova od mene! Koliko imaš cvjetova?</a:t>
            </a:r>
            <a:endParaRPr lang="hr-BA" sz="2600" i="1" dirty="0"/>
          </a:p>
          <a:p>
            <a:pPr marL="0" indent="0">
              <a:buNone/>
            </a:pPr>
            <a:r>
              <a:rPr lang="hr-HR" sz="2600" i="1" dirty="0" err="1"/>
              <a:t>Mikrolila</a:t>
            </a:r>
            <a:r>
              <a:rPr lang="hr-HR" sz="2600" i="1" dirty="0"/>
              <a:t>: Ja imam 12 cvjetova, a ti?</a:t>
            </a:r>
            <a:endParaRPr lang="hr-BA" sz="2600" i="1" dirty="0"/>
          </a:p>
          <a:p>
            <a:pPr marL="0" indent="0">
              <a:buNone/>
            </a:pPr>
            <a:r>
              <a:rPr lang="hr-HR" sz="2600" i="1" dirty="0" err="1"/>
              <a:t>Mikrobili:Ja</a:t>
            </a:r>
            <a:r>
              <a:rPr lang="hr-HR" sz="2600" i="1" dirty="0"/>
              <a:t> ih imam 5.</a:t>
            </a:r>
            <a:endParaRPr lang="hr-BA" sz="2600" i="1" dirty="0"/>
          </a:p>
          <a:p>
            <a:pPr marL="0" indent="0">
              <a:buNone/>
            </a:pPr>
            <a:r>
              <a:rPr lang="hr-HR" sz="2600" i="1" dirty="0" err="1"/>
              <a:t>Mikrolila:Ha</a:t>
            </a:r>
            <a:r>
              <a:rPr lang="hr-HR" sz="2600" i="1" dirty="0"/>
              <a:t>, samo 5 cvjetova?</a:t>
            </a:r>
            <a:endParaRPr lang="hr-BA" sz="2600" i="1" dirty="0"/>
          </a:p>
          <a:p>
            <a:pPr marL="0" indent="0">
              <a:buNone/>
            </a:pPr>
            <a:r>
              <a:rPr lang="hr-HR" sz="2600" i="1" dirty="0" err="1"/>
              <a:t>Mikrobili</a:t>
            </a:r>
            <a:r>
              <a:rPr lang="hr-HR" sz="2600" i="1" dirty="0"/>
              <a:t>: Da, samo 5! </a:t>
            </a:r>
          </a:p>
          <a:p>
            <a:pPr marL="0" indent="0">
              <a:buNone/>
            </a:pPr>
            <a:r>
              <a:rPr lang="hr-HR" sz="2600" i="1" dirty="0" err="1"/>
              <a:t>Mikrolila</a:t>
            </a:r>
            <a:r>
              <a:rPr lang="hr-HR" sz="2600" i="1" dirty="0"/>
              <a:t>: Ja imam više cvjetova, a ti listova.</a:t>
            </a:r>
            <a:endParaRPr lang="hr-BA" sz="2600" i="1" dirty="0"/>
          </a:p>
          <a:p>
            <a:pPr marL="0" indent="0">
              <a:buNone/>
            </a:pPr>
            <a:r>
              <a:rPr lang="hr-HR" sz="2600" i="1" dirty="0" err="1"/>
              <a:t>Mikrobili</a:t>
            </a:r>
            <a:r>
              <a:rPr lang="hr-HR" sz="2600" i="1" dirty="0"/>
              <a:t>: Da. Idemo spavati. Svađamo se već tri sata. Laku noć!</a:t>
            </a:r>
            <a:endParaRPr lang="hr-BA" sz="2600" i="1" dirty="0"/>
          </a:p>
          <a:p>
            <a:pPr marL="0" indent="0">
              <a:buNone/>
            </a:pPr>
            <a:r>
              <a:rPr lang="hr-HR" sz="2600" i="1" dirty="0" err="1"/>
              <a:t>Mikrolila</a:t>
            </a:r>
            <a:r>
              <a:rPr lang="hr-HR" sz="2600" i="1" dirty="0"/>
              <a:t>: Laku noć !</a:t>
            </a:r>
            <a:endParaRPr lang="hr-BA" sz="2600" i="1" dirty="0"/>
          </a:p>
          <a:p>
            <a:pPr marL="0" indent="0">
              <a:buNone/>
            </a:pPr>
            <a:r>
              <a:rPr lang="hr-HR" sz="2600" i="1" dirty="0"/>
              <a:t>                           </a:t>
            </a:r>
            <a:r>
              <a:rPr lang="hr-HR" sz="2600" b="1" i="1" dirty="0"/>
              <a:t>Bernardo </a:t>
            </a:r>
            <a:r>
              <a:rPr lang="hr-HR" sz="2600" b="1" i="1" dirty="0" err="1"/>
              <a:t>Pravdić</a:t>
            </a:r>
            <a:r>
              <a:rPr lang="hr-HR" sz="2600" b="1" i="1" dirty="0"/>
              <a:t> 4.D</a:t>
            </a:r>
            <a:endParaRPr lang="hr-BA" sz="2600" i="1" dirty="0"/>
          </a:p>
          <a:p>
            <a:endParaRPr lang="hr-HR" dirty="0"/>
          </a:p>
          <a:p>
            <a:endParaRPr lang="hr-HR" dirty="0"/>
          </a:p>
          <a:p>
            <a:endParaRPr lang="hr-BA" dirty="0"/>
          </a:p>
          <a:p>
            <a:endParaRPr lang="hr-BA" dirty="0"/>
          </a:p>
        </p:txBody>
      </p:sp>
      <p:sp>
        <p:nvSpPr>
          <p:cNvPr id="5" name="Rezervirano mjesto broja slajda 4"/>
          <p:cNvSpPr>
            <a:spLocks noGrp="1"/>
          </p:cNvSpPr>
          <p:nvPr>
            <p:ph type="sldNum" sz="quarter" idx="12"/>
          </p:nvPr>
        </p:nvSpPr>
        <p:spPr/>
        <p:txBody>
          <a:bodyPr/>
          <a:lstStyle/>
          <a:p>
            <a:pPr rtl="0"/>
            <a:fld id="{9CD8D479-8942-46E8-A226-A4E01F7A105C}" type="slidenum">
              <a:rPr lang="hr-HR" noProof="0" smtClean="0"/>
              <a:t>16</a:t>
            </a:fld>
            <a:endParaRPr lang="hr-HR" noProof="0" dirty="0"/>
          </a:p>
        </p:txBody>
      </p:sp>
      <p:sp>
        <p:nvSpPr>
          <p:cNvPr id="6" name="Rezervirano mjesto podnožja 5"/>
          <p:cNvSpPr>
            <a:spLocks noGrp="1"/>
          </p:cNvSpPr>
          <p:nvPr>
            <p:ph type="ftr" sz="quarter" idx="11"/>
          </p:nvPr>
        </p:nvSpPr>
        <p:spPr>
          <a:xfrm>
            <a:off x="1600070" y="6629400"/>
            <a:ext cx="9144259" cy="228600"/>
          </a:xfrm>
        </p:spPr>
        <p:txBody>
          <a:bodyPr/>
          <a:lstStyle/>
          <a:p>
            <a:pPr rtl="0"/>
            <a:r>
              <a:rPr lang="hr-HR" dirty="0"/>
              <a:t>OŠ </a:t>
            </a:r>
            <a:r>
              <a:rPr lang="hr-HR" dirty="0" err="1"/>
              <a:t>Granešina</a:t>
            </a:r>
            <a:endParaRPr lang="hr-HR" noProof="0" dirty="0"/>
          </a:p>
        </p:txBody>
      </p:sp>
      <p:pic>
        <p:nvPicPr>
          <p:cNvPr id="8" name="Slika 7"/>
          <p:cNvPicPr>
            <a:picLocks noChangeAspect="1"/>
          </p:cNvPicPr>
          <p:nvPr/>
        </p:nvPicPr>
        <p:blipFill rotWithShape="1">
          <a:blip r:embed="rId3"/>
          <a:srcRect b="13155"/>
          <a:stretch/>
        </p:blipFill>
        <p:spPr>
          <a:xfrm>
            <a:off x="1410026" y="2824040"/>
            <a:ext cx="4615072" cy="3001994"/>
          </a:xfrm>
          <a:prstGeom prst="rect">
            <a:avLst/>
          </a:prstGeom>
          <a:effectLst>
            <a:glow rad="228600">
              <a:schemeClr val="accent6">
                <a:satMod val="175000"/>
                <a:alpha val="40000"/>
              </a:schemeClr>
            </a:glow>
          </a:effectLst>
        </p:spPr>
      </p:pic>
    </p:spTree>
    <p:extLst>
      <p:ext uri="{BB962C8B-B14F-4D97-AF65-F5344CB8AC3E}">
        <p14:creationId xmlns:p14="http://schemas.microsoft.com/office/powerpoint/2010/main" val="646391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BA" dirty="0"/>
              <a:t> </a:t>
            </a:r>
          </a:p>
        </p:txBody>
      </p:sp>
      <p:sp>
        <p:nvSpPr>
          <p:cNvPr id="3" name="Rezervirano mjesto sadržaja 2"/>
          <p:cNvSpPr>
            <a:spLocks noGrp="1"/>
          </p:cNvSpPr>
          <p:nvPr>
            <p:ph sz="half" idx="1"/>
          </p:nvPr>
        </p:nvSpPr>
        <p:spPr>
          <a:xfrm>
            <a:off x="979714" y="378823"/>
            <a:ext cx="5040085" cy="5798140"/>
          </a:xfrm>
        </p:spPr>
        <p:txBody>
          <a:bodyPr>
            <a:noAutofit/>
          </a:bodyPr>
          <a:lstStyle/>
          <a:p>
            <a:pPr marL="0" indent="0">
              <a:buNone/>
            </a:pPr>
            <a:r>
              <a:rPr lang="hr-HR" sz="1800" b="1" i="1" dirty="0">
                <a:solidFill>
                  <a:srgbClr val="009900"/>
                </a:solidFill>
              </a:rPr>
              <a:t>Mikro i Obi</a:t>
            </a:r>
            <a:endParaRPr lang="hr-BA" sz="1800" i="1" dirty="0">
              <a:solidFill>
                <a:srgbClr val="009900"/>
              </a:solidFill>
            </a:endParaRPr>
          </a:p>
          <a:p>
            <a:pPr marL="0" indent="0">
              <a:buNone/>
            </a:pPr>
            <a:r>
              <a:rPr lang="hr-HR" sz="1400" i="1" dirty="0">
                <a:solidFill>
                  <a:srgbClr val="009900"/>
                </a:solidFill>
              </a:rPr>
              <a:t>Mikro: Joj, pa ti nikada nećeš narasti.</a:t>
            </a:r>
            <a:endParaRPr lang="hr-BA" sz="1400" i="1" dirty="0">
              <a:solidFill>
                <a:srgbClr val="009900"/>
              </a:solidFill>
            </a:endParaRPr>
          </a:p>
          <a:p>
            <a:pPr marL="0" indent="0">
              <a:buNone/>
            </a:pPr>
            <a:r>
              <a:rPr lang="hr-HR" sz="1400" i="1" dirty="0">
                <a:solidFill>
                  <a:srgbClr val="009900"/>
                </a:solidFill>
              </a:rPr>
              <a:t>Obi: Možda neću, ali će moja rajčica biti prirodna, a ne kao tvoja.</a:t>
            </a:r>
            <a:endParaRPr lang="hr-BA" sz="1400" i="1" dirty="0">
              <a:solidFill>
                <a:srgbClr val="009900"/>
              </a:solidFill>
            </a:endParaRPr>
          </a:p>
          <a:p>
            <a:pPr marL="0" indent="0">
              <a:buNone/>
            </a:pPr>
            <a:r>
              <a:rPr lang="hr-HR" sz="1400" i="1" dirty="0">
                <a:solidFill>
                  <a:srgbClr val="009900"/>
                </a:solidFill>
              </a:rPr>
              <a:t>Mikro: Što?! Moja će biti prirodnija, a ti ćeš biti mala.</a:t>
            </a:r>
            <a:endParaRPr lang="hr-BA" sz="1400" i="1" dirty="0">
              <a:solidFill>
                <a:srgbClr val="009900"/>
              </a:solidFill>
            </a:endParaRPr>
          </a:p>
          <a:p>
            <a:pPr marL="0" indent="0">
              <a:buNone/>
            </a:pPr>
            <a:r>
              <a:rPr lang="hr-HR" sz="1400" i="1" dirty="0">
                <a:solidFill>
                  <a:srgbClr val="009900"/>
                </a:solidFill>
              </a:rPr>
              <a:t>Obi: Naravno, možda si veća, ali nisi pametnija.</a:t>
            </a:r>
            <a:endParaRPr lang="hr-BA" sz="1400" i="1" dirty="0">
              <a:solidFill>
                <a:srgbClr val="009900"/>
              </a:solidFill>
            </a:endParaRPr>
          </a:p>
          <a:p>
            <a:pPr marL="0" indent="0">
              <a:buNone/>
            </a:pPr>
            <a:r>
              <a:rPr lang="hr-HR" sz="1400" i="1" dirty="0">
                <a:solidFill>
                  <a:srgbClr val="009900"/>
                </a:solidFill>
              </a:rPr>
              <a:t>Mikro: Da, da! Hajde, pitaj me nešto.</a:t>
            </a:r>
            <a:endParaRPr lang="hr-BA" sz="1400" i="1" dirty="0">
              <a:solidFill>
                <a:srgbClr val="009900"/>
              </a:solidFill>
            </a:endParaRPr>
          </a:p>
          <a:p>
            <a:pPr marL="0" indent="0">
              <a:buNone/>
            </a:pPr>
            <a:r>
              <a:rPr lang="hr-HR" sz="1400" i="1" dirty="0">
                <a:solidFill>
                  <a:srgbClr val="009900"/>
                </a:solidFill>
              </a:rPr>
              <a:t>Obi: U redu. Koliko je 2+2?</a:t>
            </a:r>
            <a:endParaRPr lang="hr-BA" sz="1400" i="1" dirty="0">
              <a:solidFill>
                <a:srgbClr val="009900"/>
              </a:solidFill>
            </a:endParaRPr>
          </a:p>
          <a:p>
            <a:pPr marL="0" indent="0">
              <a:buNone/>
            </a:pPr>
            <a:r>
              <a:rPr lang="hr-HR" sz="1400" i="1" dirty="0">
                <a:solidFill>
                  <a:srgbClr val="009900"/>
                </a:solidFill>
              </a:rPr>
              <a:t>Mikro: Svi znaju da je to 3!</a:t>
            </a:r>
            <a:endParaRPr lang="hr-BA" sz="1400" i="1" dirty="0">
              <a:solidFill>
                <a:srgbClr val="009900"/>
              </a:solidFill>
            </a:endParaRPr>
          </a:p>
          <a:p>
            <a:pPr marL="0" indent="0">
              <a:buNone/>
            </a:pPr>
            <a:r>
              <a:rPr lang="hr-HR" sz="1400" i="1" dirty="0">
                <a:solidFill>
                  <a:srgbClr val="009900"/>
                </a:solidFill>
              </a:rPr>
              <a:t>Obi: Nije nego je 4.</a:t>
            </a:r>
            <a:endParaRPr lang="hr-BA" sz="1400" i="1" dirty="0">
              <a:solidFill>
                <a:srgbClr val="009900"/>
              </a:solidFill>
            </a:endParaRPr>
          </a:p>
          <a:p>
            <a:pPr marL="0" indent="0">
              <a:buNone/>
            </a:pPr>
            <a:r>
              <a:rPr lang="hr-HR" sz="1400" i="1" dirty="0">
                <a:solidFill>
                  <a:srgbClr val="009900"/>
                </a:solidFill>
              </a:rPr>
              <a:t>Mikro: Zabunila sam se!</a:t>
            </a:r>
            <a:endParaRPr lang="hr-BA" sz="1400" i="1" dirty="0">
              <a:solidFill>
                <a:srgbClr val="009900"/>
              </a:solidFill>
            </a:endParaRPr>
          </a:p>
          <a:p>
            <a:pPr marL="0" indent="0">
              <a:buNone/>
            </a:pPr>
            <a:r>
              <a:rPr lang="hr-HR" sz="1400" i="1" dirty="0">
                <a:solidFill>
                  <a:srgbClr val="009900"/>
                </a:solidFill>
              </a:rPr>
              <a:t>Obi: Da, zabunila si se! Koliko je onda 4-3?</a:t>
            </a:r>
            <a:endParaRPr lang="hr-BA" sz="1400" i="1" dirty="0">
              <a:solidFill>
                <a:srgbClr val="009900"/>
              </a:solidFill>
            </a:endParaRPr>
          </a:p>
          <a:p>
            <a:pPr marL="0" indent="0">
              <a:buNone/>
            </a:pPr>
            <a:r>
              <a:rPr lang="hr-HR" sz="1400" i="1" dirty="0">
                <a:solidFill>
                  <a:srgbClr val="009900"/>
                </a:solidFill>
              </a:rPr>
              <a:t>Mikro: To je mmm..... 2.</a:t>
            </a:r>
            <a:endParaRPr lang="hr-BA" sz="1400" i="1" dirty="0">
              <a:solidFill>
                <a:srgbClr val="009900"/>
              </a:solidFill>
            </a:endParaRPr>
          </a:p>
          <a:p>
            <a:pPr marL="0" indent="0">
              <a:buNone/>
            </a:pPr>
            <a:r>
              <a:rPr lang="hr-HR" sz="1400" i="1" dirty="0">
                <a:solidFill>
                  <a:srgbClr val="009900"/>
                </a:solidFill>
              </a:rPr>
              <a:t>Obi: Vidiš da ne znaš. To je 1! I ne želim se raspravljati!</a:t>
            </a:r>
            <a:endParaRPr lang="hr-BA" sz="1400" i="1" dirty="0">
              <a:solidFill>
                <a:srgbClr val="009900"/>
              </a:solidFill>
            </a:endParaRPr>
          </a:p>
          <a:p>
            <a:pPr marL="0" indent="0">
              <a:buNone/>
            </a:pPr>
            <a:r>
              <a:rPr lang="hr-HR" sz="1400" i="1" dirty="0">
                <a:solidFill>
                  <a:srgbClr val="009900"/>
                </a:solidFill>
              </a:rPr>
              <a:t>Mikro:  U redu! I oprosti što sam ti rekla da nećeš narasti.</a:t>
            </a:r>
            <a:endParaRPr lang="hr-BA" sz="1400" i="1" dirty="0">
              <a:solidFill>
                <a:srgbClr val="009900"/>
              </a:solidFill>
            </a:endParaRPr>
          </a:p>
          <a:p>
            <a:pPr marL="0" indent="0">
              <a:buNone/>
            </a:pPr>
            <a:r>
              <a:rPr lang="hr-HR" sz="1400" i="1" dirty="0">
                <a:solidFill>
                  <a:srgbClr val="009900"/>
                </a:solidFill>
              </a:rPr>
              <a:t>Obi: Oprosti i ti meni što sam tvrdila da sam pametnija.</a:t>
            </a:r>
            <a:endParaRPr lang="hr-BA" sz="1400" i="1" dirty="0">
              <a:solidFill>
                <a:srgbClr val="009900"/>
              </a:solidFill>
            </a:endParaRPr>
          </a:p>
          <a:p>
            <a:pPr marL="0" indent="0">
              <a:buNone/>
            </a:pPr>
            <a:r>
              <a:rPr lang="hr-HR" sz="1400" i="1" dirty="0">
                <a:solidFill>
                  <a:srgbClr val="009900"/>
                </a:solidFill>
              </a:rPr>
              <a:t>Mikro: Oprošteno ti je.</a:t>
            </a:r>
            <a:endParaRPr lang="hr-BA" sz="1400" i="1" dirty="0">
              <a:solidFill>
                <a:srgbClr val="009900"/>
              </a:solidFill>
            </a:endParaRPr>
          </a:p>
          <a:p>
            <a:pPr marL="0" indent="0">
              <a:buNone/>
            </a:pPr>
            <a:r>
              <a:rPr lang="hr-HR" sz="1400" i="1" dirty="0">
                <a:solidFill>
                  <a:srgbClr val="009900"/>
                </a:solidFill>
              </a:rPr>
              <a:t>Obi: I tebi.</a:t>
            </a:r>
            <a:r>
              <a:rPr lang="hr-BA" sz="1400" i="1" dirty="0">
                <a:solidFill>
                  <a:srgbClr val="009900"/>
                </a:solidFill>
              </a:rPr>
              <a:t>         (</a:t>
            </a:r>
            <a:r>
              <a:rPr lang="hr-HR" sz="1400" i="1" dirty="0">
                <a:solidFill>
                  <a:srgbClr val="009900"/>
                </a:solidFill>
              </a:rPr>
              <a:t>Tako su se biljke sprijateljile!)</a:t>
            </a:r>
            <a:endParaRPr lang="hr-BA" sz="1400" i="1" dirty="0">
              <a:solidFill>
                <a:srgbClr val="009900"/>
              </a:solidFill>
            </a:endParaRPr>
          </a:p>
          <a:p>
            <a:pPr marL="0" indent="0">
              <a:buNone/>
            </a:pPr>
            <a:r>
              <a:rPr lang="hr-HR" sz="1400" b="1" i="1" dirty="0">
                <a:solidFill>
                  <a:srgbClr val="009900"/>
                </a:solidFill>
              </a:rPr>
              <a:t>                             Marija </a:t>
            </a:r>
            <a:r>
              <a:rPr lang="hr-HR" sz="1400" b="1" i="1" dirty="0" err="1">
                <a:solidFill>
                  <a:srgbClr val="009900"/>
                </a:solidFill>
              </a:rPr>
              <a:t>Macukić</a:t>
            </a:r>
            <a:r>
              <a:rPr lang="hr-HR" sz="1400" b="1" i="1" dirty="0">
                <a:solidFill>
                  <a:srgbClr val="009900"/>
                </a:solidFill>
              </a:rPr>
              <a:t> 4.D</a:t>
            </a:r>
            <a:endParaRPr lang="hr-BA" sz="1400" i="1" dirty="0">
              <a:solidFill>
                <a:srgbClr val="009900"/>
              </a:solidFill>
            </a:endParaRPr>
          </a:p>
        </p:txBody>
      </p:sp>
      <p:pic>
        <p:nvPicPr>
          <p:cNvPr id="7" name="Rezervirano mjesto sadržaja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861266" y="1799287"/>
            <a:ext cx="4610100" cy="3457575"/>
          </a:xfrm>
          <a:effectLst>
            <a:glow rad="228600">
              <a:schemeClr val="accent4">
                <a:satMod val="175000"/>
                <a:alpha val="40000"/>
              </a:schemeClr>
            </a:glow>
          </a:effectLst>
        </p:spPr>
      </p:pic>
      <p:sp>
        <p:nvSpPr>
          <p:cNvPr id="5" name="Rezervirano mjesto broja slajda 4"/>
          <p:cNvSpPr>
            <a:spLocks noGrp="1"/>
          </p:cNvSpPr>
          <p:nvPr>
            <p:ph type="sldNum" sz="quarter" idx="12"/>
          </p:nvPr>
        </p:nvSpPr>
        <p:spPr/>
        <p:txBody>
          <a:bodyPr/>
          <a:lstStyle/>
          <a:p>
            <a:pPr rtl="0"/>
            <a:fld id="{9CD8D479-8942-46E8-A226-A4E01F7A105C}" type="slidenum">
              <a:rPr lang="hr-HR" noProof="0" smtClean="0"/>
              <a:t>17</a:t>
            </a:fld>
            <a:endParaRPr lang="hr-HR" noProof="0" dirty="0"/>
          </a:p>
        </p:txBody>
      </p:sp>
      <p:sp>
        <p:nvSpPr>
          <p:cNvPr id="6" name="Rezervirano mjesto podnožja 5"/>
          <p:cNvSpPr>
            <a:spLocks noGrp="1"/>
          </p:cNvSpPr>
          <p:nvPr>
            <p:ph type="ftr" sz="quarter" idx="11"/>
          </p:nvPr>
        </p:nvSpPr>
        <p:spPr/>
        <p:txBody>
          <a:bodyPr/>
          <a:lstStyle/>
          <a:p>
            <a:pPr rtl="0"/>
            <a:r>
              <a:rPr lang="hr-HR" dirty="0"/>
              <a:t>OŠ </a:t>
            </a:r>
            <a:r>
              <a:rPr lang="hr-HR" dirty="0" err="1"/>
              <a:t>Granešina</a:t>
            </a:r>
            <a:endParaRPr lang="hr-HR" noProof="0" dirty="0"/>
          </a:p>
        </p:txBody>
      </p:sp>
      <p:pic>
        <p:nvPicPr>
          <p:cNvPr id="8" name="Slika 7" descr="File:Telekanal &lt;strong&gt;2+2&lt;/strong&gt;.png - Wikimedia Common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4354" y="507831"/>
            <a:ext cx="1954676" cy="693951"/>
          </a:xfrm>
          <a:prstGeom prst="rect">
            <a:avLst/>
          </a:prstGeom>
        </p:spPr>
      </p:pic>
      <p:pic>
        <p:nvPicPr>
          <p:cNvPr id="9" name="Slika 8" descr="Original file ‎ (SVG file, nominally 340 × 470 pixels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12287" y="854806"/>
            <a:ext cx="518159" cy="716087"/>
          </a:xfrm>
          <a:prstGeom prst="rect">
            <a:avLst/>
          </a:prstGeom>
        </p:spPr>
      </p:pic>
      <p:pic>
        <p:nvPicPr>
          <p:cNvPr id="10" name="Slika 9" descr="File:Number &lt;strong&gt;4&lt;/strong&gt; in red rounded square.sv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9845" y="4322273"/>
            <a:ext cx="750027" cy="750027"/>
          </a:xfrm>
          <a:prstGeom prst="rect">
            <a:avLst/>
          </a:prstGeom>
        </p:spPr>
      </p:pic>
    </p:spTree>
    <p:extLst>
      <p:ext uri="{BB962C8B-B14F-4D97-AF65-F5344CB8AC3E}">
        <p14:creationId xmlns:p14="http://schemas.microsoft.com/office/powerpoint/2010/main" val="3984902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hr-HR" dirty="0"/>
              <a:t>                                       Učenici su pisali </a:t>
            </a:r>
            <a:r>
              <a:rPr lang="hr-HR" dirty="0" err="1"/>
              <a:t>haiku</a:t>
            </a:r>
            <a:r>
              <a:rPr lang="hr-HR" dirty="0"/>
              <a:t> pjesme</a:t>
            </a:r>
            <a:endParaRPr lang="hr-BA" dirty="0"/>
          </a:p>
        </p:txBody>
      </p:sp>
      <p:sp>
        <p:nvSpPr>
          <p:cNvPr id="3" name="Rezervirano mjesto sadržaja 2"/>
          <p:cNvSpPr>
            <a:spLocks noGrp="1"/>
          </p:cNvSpPr>
          <p:nvPr>
            <p:ph sz="half" idx="1"/>
          </p:nvPr>
        </p:nvSpPr>
        <p:spPr>
          <a:xfrm>
            <a:off x="1409700" y="535577"/>
            <a:ext cx="4610099" cy="5641386"/>
          </a:xfrm>
        </p:spPr>
        <p:txBody>
          <a:bodyPr/>
          <a:lstStyle/>
          <a:p>
            <a:pPr marL="0" indent="0">
              <a:buNone/>
            </a:pPr>
            <a:r>
              <a:rPr lang="hr-HR" b="1" i="1" dirty="0" err="1">
                <a:solidFill>
                  <a:srgbClr val="00B050"/>
                </a:solidFill>
              </a:rPr>
              <a:t>Haiku</a:t>
            </a:r>
            <a:r>
              <a:rPr lang="hr-HR" b="1" i="1" dirty="0">
                <a:solidFill>
                  <a:srgbClr val="00B050"/>
                </a:solidFill>
              </a:rPr>
              <a:t> o rajčici</a:t>
            </a:r>
            <a:endParaRPr lang="hr-BA" i="1" dirty="0">
              <a:solidFill>
                <a:srgbClr val="00B050"/>
              </a:solidFill>
            </a:endParaRPr>
          </a:p>
          <a:p>
            <a:pPr marL="0" indent="0">
              <a:buNone/>
            </a:pPr>
            <a:r>
              <a:rPr lang="hr-HR" i="1" dirty="0">
                <a:solidFill>
                  <a:srgbClr val="00B050"/>
                </a:solidFill>
              </a:rPr>
              <a:t>Miris rajčice</a:t>
            </a:r>
            <a:endParaRPr lang="hr-BA" i="1" dirty="0">
              <a:solidFill>
                <a:srgbClr val="00B050"/>
              </a:solidFill>
            </a:endParaRPr>
          </a:p>
          <a:p>
            <a:pPr marL="0" indent="0">
              <a:buNone/>
            </a:pPr>
            <a:r>
              <a:rPr lang="hr-HR" i="1" dirty="0">
                <a:solidFill>
                  <a:srgbClr val="00B050"/>
                </a:solidFill>
              </a:rPr>
              <a:t>doziva me.</a:t>
            </a:r>
            <a:endParaRPr lang="hr-BA" i="1" dirty="0">
              <a:solidFill>
                <a:srgbClr val="00B050"/>
              </a:solidFill>
            </a:endParaRPr>
          </a:p>
          <a:p>
            <a:pPr marL="0" indent="0">
              <a:buNone/>
            </a:pPr>
            <a:r>
              <a:rPr lang="hr-HR" i="1" dirty="0">
                <a:solidFill>
                  <a:srgbClr val="00B050"/>
                </a:solidFill>
              </a:rPr>
              <a:t>Sve sam gladniji.</a:t>
            </a:r>
            <a:endParaRPr lang="hr-BA" i="1" dirty="0">
              <a:solidFill>
                <a:srgbClr val="00B050"/>
              </a:solidFill>
            </a:endParaRPr>
          </a:p>
          <a:p>
            <a:pPr marL="0" indent="0">
              <a:buNone/>
            </a:pPr>
            <a:r>
              <a:rPr lang="hr-HR" b="1" i="1" dirty="0">
                <a:solidFill>
                  <a:srgbClr val="00B050"/>
                </a:solidFill>
              </a:rPr>
              <a:t>(Patrik Landeka, 4.A)</a:t>
            </a:r>
            <a:endParaRPr lang="hr-BA" i="1" dirty="0">
              <a:solidFill>
                <a:srgbClr val="00B050"/>
              </a:solidFill>
            </a:endParaRPr>
          </a:p>
          <a:p>
            <a:pPr marL="0" indent="0">
              <a:buNone/>
            </a:pPr>
            <a:r>
              <a:rPr lang="hr-HR" i="1" dirty="0"/>
              <a:t> </a:t>
            </a:r>
            <a:endParaRPr lang="hr-BA" i="1" dirty="0"/>
          </a:p>
          <a:p>
            <a:pPr marL="0" indent="0">
              <a:buNone/>
            </a:pPr>
            <a:r>
              <a:rPr lang="hr-HR" b="1" i="1" dirty="0" err="1">
                <a:solidFill>
                  <a:srgbClr val="FF0000"/>
                </a:solidFill>
              </a:rPr>
              <a:t>Haiku</a:t>
            </a:r>
            <a:r>
              <a:rPr lang="hr-HR" b="1" i="1" dirty="0">
                <a:solidFill>
                  <a:srgbClr val="FF0000"/>
                </a:solidFill>
              </a:rPr>
              <a:t> o rajčici</a:t>
            </a:r>
            <a:endParaRPr lang="hr-BA" i="1" dirty="0">
              <a:solidFill>
                <a:srgbClr val="FF0000"/>
              </a:solidFill>
            </a:endParaRPr>
          </a:p>
          <a:p>
            <a:pPr marL="0" indent="0">
              <a:buNone/>
            </a:pPr>
            <a:r>
              <a:rPr lang="hr-HR" i="1" dirty="0">
                <a:solidFill>
                  <a:srgbClr val="FF0000"/>
                </a:solidFill>
              </a:rPr>
              <a:t>Rajčica je crvena.</a:t>
            </a:r>
            <a:endParaRPr lang="hr-BA" i="1" dirty="0">
              <a:solidFill>
                <a:srgbClr val="FF0000"/>
              </a:solidFill>
            </a:endParaRPr>
          </a:p>
          <a:p>
            <a:pPr marL="0" indent="0">
              <a:buNone/>
            </a:pPr>
            <a:r>
              <a:rPr lang="hr-HR" i="1" dirty="0">
                <a:solidFill>
                  <a:srgbClr val="FF0000"/>
                </a:solidFill>
              </a:rPr>
              <a:t>Dolazi nam ljeti</a:t>
            </a:r>
            <a:endParaRPr lang="hr-BA" i="1" dirty="0">
              <a:solidFill>
                <a:srgbClr val="FF0000"/>
              </a:solidFill>
            </a:endParaRPr>
          </a:p>
          <a:p>
            <a:pPr marL="0" indent="0">
              <a:buNone/>
            </a:pPr>
            <a:r>
              <a:rPr lang="hr-HR" i="1" dirty="0">
                <a:solidFill>
                  <a:srgbClr val="FF0000"/>
                </a:solidFill>
              </a:rPr>
              <a:t>dok smo na moru.</a:t>
            </a:r>
            <a:endParaRPr lang="hr-BA" i="1" dirty="0">
              <a:solidFill>
                <a:srgbClr val="FF0000"/>
              </a:solidFill>
            </a:endParaRPr>
          </a:p>
          <a:p>
            <a:pPr marL="0" indent="0">
              <a:buNone/>
            </a:pPr>
            <a:r>
              <a:rPr lang="hr-HR" b="1" i="1" dirty="0">
                <a:solidFill>
                  <a:srgbClr val="FF0000"/>
                </a:solidFill>
              </a:rPr>
              <a:t>(Klara </a:t>
            </a:r>
            <a:r>
              <a:rPr lang="hr-HR" b="1" i="1" dirty="0" err="1">
                <a:solidFill>
                  <a:srgbClr val="FF0000"/>
                </a:solidFill>
              </a:rPr>
              <a:t>Ajduk</a:t>
            </a:r>
            <a:r>
              <a:rPr lang="hr-HR" b="1" i="1" dirty="0">
                <a:solidFill>
                  <a:srgbClr val="FF0000"/>
                </a:solidFill>
              </a:rPr>
              <a:t>, 4.A)</a:t>
            </a:r>
            <a:endParaRPr lang="hr-BA" i="1" dirty="0">
              <a:solidFill>
                <a:srgbClr val="FF0000"/>
              </a:solidFill>
            </a:endParaRPr>
          </a:p>
          <a:p>
            <a:endParaRPr lang="hr-BA" dirty="0"/>
          </a:p>
        </p:txBody>
      </p:sp>
      <p:pic>
        <p:nvPicPr>
          <p:cNvPr id="7" name="Rezervirano mjesto sadržaja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526666" y="1652482"/>
            <a:ext cx="2216825" cy="2955767"/>
          </a:xfrm>
          <a:effectLst>
            <a:glow rad="228600">
              <a:schemeClr val="accent2">
                <a:satMod val="175000"/>
                <a:alpha val="40000"/>
              </a:schemeClr>
            </a:glow>
          </a:effectLst>
        </p:spPr>
      </p:pic>
      <p:sp>
        <p:nvSpPr>
          <p:cNvPr id="5" name="Rezervirano mjesto broja slajda 4"/>
          <p:cNvSpPr>
            <a:spLocks noGrp="1"/>
          </p:cNvSpPr>
          <p:nvPr>
            <p:ph type="sldNum" sz="quarter" idx="12"/>
          </p:nvPr>
        </p:nvSpPr>
        <p:spPr/>
        <p:txBody>
          <a:bodyPr/>
          <a:lstStyle/>
          <a:p>
            <a:pPr rtl="0"/>
            <a:fld id="{9CD8D479-8942-46E8-A226-A4E01F7A105C}" type="slidenum">
              <a:rPr lang="hr-HR" noProof="0" smtClean="0"/>
              <a:t>18</a:t>
            </a:fld>
            <a:endParaRPr lang="hr-HR" noProof="0" dirty="0"/>
          </a:p>
        </p:txBody>
      </p:sp>
      <p:sp>
        <p:nvSpPr>
          <p:cNvPr id="6" name="Rezervirano mjesto podnožja 5"/>
          <p:cNvSpPr>
            <a:spLocks noGrp="1"/>
          </p:cNvSpPr>
          <p:nvPr>
            <p:ph type="ftr" sz="quarter" idx="11"/>
          </p:nvPr>
        </p:nvSpPr>
        <p:spPr/>
        <p:txBody>
          <a:bodyPr/>
          <a:lstStyle/>
          <a:p>
            <a:pPr rtl="0"/>
            <a:r>
              <a:rPr lang="hr-HR" dirty="0"/>
              <a:t>OŠ </a:t>
            </a:r>
            <a:r>
              <a:rPr lang="hr-HR" dirty="0" err="1"/>
              <a:t>Granešina</a:t>
            </a:r>
            <a:endParaRPr lang="hr-HR" noProof="0" dirty="0"/>
          </a:p>
        </p:txBody>
      </p:sp>
      <p:pic>
        <p:nvPicPr>
          <p:cNvPr id="8" name="Slika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2745" y="3356270"/>
            <a:ext cx="2248607" cy="2998142"/>
          </a:xfrm>
          <a:prstGeom prst="rect">
            <a:avLst/>
          </a:prstGeom>
          <a:effectLst>
            <a:glow rad="228600">
              <a:schemeClr val="accent2">
                <a:satMod val="175000"/>
                <a:alpha val="40000"/>
              </a:schemeClr>
            </a:glow>
          </a:effectLst>
        </p:spPr>
      </p:pic>
      <p:pic>
        <p:nvPicPr>
          <p:cNvPr id="9" name="Slika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0607" y="1459653"/>
            <a:ext cx="2468880" cy="3291840"/>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2369119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BA" dirty="0"/>
              <a:t> </a:t>
            </a:r>
          </a:p>
        </p:txBody>
      </p:sp>
      <p:sp>
        <p:nvSpPr>
          <p:cNvPr id="4" name="Rezervirano mjesto sadržaja 3"/>
          <p:cNvSpPr>
            <a:spLocks noGrp="1"/>
          </p:cNvSpPr>
          <p:nvPr>
            <p:ph sz="half" idx="2"/>
          </p:nvPr>
        </p:nvSpPr>
        <p:spPr>
          <a:xfrm>
            <a:off x="6172200" y="431074"/>
            <a:ext cx="4609775" cy="5745889"/>
          </a:xfrm>
        </p:spPr>
        <p:txBody>
          <a:bodyPr>
            <a:normAutofit fontScale="92500" lnSpcReduction="10000"/>
          </a:bodyPr>
          <a:lstStyle/>
          <a:p>
            <a:pPr marL="0" indent="0">
              <a:buNone/>
            </a:pPr>
            <a:r>
              <a:rPr lang="hr-HR" b="1" i="1" dirty="0">
                <a:solidFill>
                  <a:schemeClr val="accent4">
                    <a:lumMod val="75000"/>
                  </a:schemeClr>
                </a:solidFill>
              </a:rPr>
              <a:t>Pjesma o rajčici</a:t>
            </a:r>
            <a:endParaRPr lang="hr-BA" i="1" dirty="0">
              <a:solidFill>
                <a:schemeClr val="accent4">
                  <a:lumMod val="75000"/>
                </a:schemeClr>
              </a:solidFill>
            </a:endParaRPr>
          </a:p>
          <a:p>
            <a:pPr marL="0" indent="0">
              <a:buNone/>
            </a:pPr>
            <a:r>
              <a:rPr lang="hr-HR" i="1" dirty="0">
                <a:solidFill>
                  <a:schemeClr val="accent4">
                    <a:lumMod val="75000"/>
                  </a:schemeClr>
                </a:solidFill>
              </a:rPr>
              <a:t>Rajčica crvena</a:t>
            </a:r>
            <a:endParaRPr lang="hr-BA" i="1" dirty="0">
              <a:solidFill>
                <a:schemeClr val="accent4">
                  <a:lumMod val="75000"/>
                </a:schemeClr>
              </a:solidFill>
            </a:endParaRPr>
          </a:p>
          <a:p>
            <a:pPr marL="0" indent="0">
              <a:buNone/>
            </a:pPr>
            <a:r>
              <a:rPr lang="hr-HR" i="1" dirty="0">
                <a:solidFill>
                  <a:schemeClr val="accent4">
                    <a:lumMod val="75000"/>
                  </a:schemeClr>
                </a:solidFill>
              </a:rPr>
              <a:t>u mom vrtu raste.</a:t>
            </a:r>
            <a:endParaRPr lang="hr-BA" i="1" dirty="0">
              <a:solidFill>
                <a:schemeClr val="accent4">
                  <a:lumMod val="75000"/>
                </a:schemeClr>
              </a:solidFill>
            </a:endParaRPr>
          </a:p>
          <a:p>
            <a:pPr marL="0" indent="0">
              <a:buNone/>
            </a:pPr>
            <a:r>
              <a:rPr lang="hr-HR" i="1" dirty="0">
                <a:solidFill>
                  <a:schemeClr val="accent4">
                    <a:lumMod val="75000"/>
                  </a:schemeClr>
                </a:solidFill>
              </a:rPr>
              <a:t>Lijepa i plodna</a:t>
            </a:r>
            <a:endParaRPr lang="hr-BA" i="1" dirty="0">
              <a:solidFill>
                <a:schemeClr val="accent4">
                  <a:lumMod val="75000"/>
                </a:schemeClr>
              </a:solidFill>
            </a:endParaRPr>
          </a:p>
          <a:p>
            <a:pPr marL="0" indent="0">
              <a:buNone/>
            </a:pPr>
            <a:r>
              <a:rPr lang="hr-HR" i="1" dirty="0">
                <a:solidFill>
                  <a:schemeClr val="accent4">
                    <a:lumMod val="75000"/>
                  </a:schemeClr>
                </a:solidFill>
              </a:rPr>
              <a:t>okusa dobra.</a:t>
            </a:r>
            <a:endParaRPr lang="hr-BA" i="1" dirty="0">
              <a:solidFill>
                <a:schemeClr val="accent4">
                  <a:lumMod val="75000"/>
                </a:schemeClr>
              </a:solidFill>
            </a:endParaRPr>
          </a:p>
          <a:p>
            <a:endParaRPr lang="hr-BA" i="1" dirty="0">
              <a:solidFill>
                <a:schemeClr val="accent4">
                  <a:lumMod val="75000"/>
                </a:schemeClr>
              </a:solidFill>
            </a:endParaRPr>
          </a:p>
          <a:p>
            <a:pPr marL="0" indent="0">
              <a:buNone/>
            </a:pPr>
            <a:r>
              <a:rPr lang="hr-HR" i="1" dirty="0">
                <a:solidFill>
                  <a:schemeClr val="accent4">
                    <a:lumMod val="75000"/>
                  </a:schemeClr>
                </a:solidFill>
              </a:rPr>
              <a:t>I okusa slatkog!</a:t>
            </a:r>
            <a:endParaRPr lang="hr-BA" i="1" dirty="0">
              <a:solidFill>
                <a:schemeClr val="accent4">
                  <a:lumMod val="75000"/>
                </a:schemeClr>
              </a:solidFill>
            </a:endParaRPr>
          </a:p>
          <a:p>
            <a:pPr marL="0" indent="0">
              <a:buNone/>
            </a:pPr>
            <a:r>
              <a:rPr lang="hr-HR" i="1" dirty="0">
                <a:solidFill>
                  <a:schemeClr val="accent4">
                    <a:lumMod val="75000"/>
                  </a:schemeClr>
                </a:solidFill>
              </a:rPr>
              <a:t>Probati je moraš!</a:t>
            </a:r>
            <a:endParaRPr lang="hr-BA" i="1" dirty="0">
              <a:solidFill>
                <a:schemeClr val="accent4">
                  <a:lumMod val="75000"/>
                </a:schemeClr>
              </a:solidFill>
            </a:endParaRPr>
          </a:p>
          <a:p>
            <a:pPr marL="0" indent="0">
              <a:buNone/>
            </a:pPr>
            <a:r>
              <a:rPr lang="hr-HR" i="1" dirty="0">
                <a:solidFill>
                  <a:schemeClr val="accent4">
                    <a:lumMod val="75000"/>
                  </a:schemeClr>
                </a:solidFill>
              </a:rPr>
              <a:t> </a:t>
            </a:r>
            <a:endParaRPr lang="hr-BA" i="1" dirty="0">
              <a:solidFill>
                <a:schemeClr val="accent4">
                  <a:lumMod val="75000"/>
                </a:schemeClr>
              </a:solidFill>
            </a:endParaRPr>
          </a:p>
          <a:p>
            <a:pPr marL="0" indent="0">
              <a:buNone/>
            </a:pPr>
            <a:r>
              <a:rPr lang="hr-HR" i="1" dirty="0">
                <a:solidFill>
                  <a:schemeClr val="accent4">
                    <a:lumMod val="75000"/>
                  </a:schemeClr>
                </a:solidFill>
              </a:rPr>
              <a:t>S velikim osmijehom</a:t>
            </a:r>
            <a:endParaRPr lang="hr-BA" i="1" dirty="0">
              <a:solidFill>
                <a:schemeClr val="accent4">
                  <a:lumMod val="75000"/>
                </a:schemeClr>
              </a:solidFill>
            </a:endParaRPr>
          </a:p>
          <a:p>
            <a:pPr marL="0" indent="0">
              <a:buNone/>
            </a:pPr>
            <a:r>
              <a:rPr lang="hr-HR" i="1" dirty="0">
                <a:solidFill>
                  <a:schemeClr val="accent4">
                    <a:lumMod val="75000"/>
                  </a:schemeClr>
                </a:solidFill>
              </a:rPr>
              <a:t>svi je gledaju.</a:t>
            </a:r>
            <a:endParaRPr lang="hr-BA" i="1" dirty="0">
              <a:solidFill>
                <a:schemeClr val="accent4">
                  <a:lumMod val="75000"/>
                </a:schemeClr>
              </a:solidFill>
            </a:endParaRPr>
          </a:p>
          <a:p>
            <a:pPr marL="0" indent="0">
              <a:buNone/>
            </a:pPr>
            <a:r>
              <a:rPr lang="hr-HR" i="1" dirty="0">
                <a:solidFill>
                  <a:schemeClr val="accent4">
                    <a:lumMod val="75000"/>
                  </a:schemeClr>
                </a:solidFill>
              </a:rPr>
              <a:t>I uz umake</a:t>
            </a:r>
            <a:endParaRPr lang="hr-BA" i="1" dirty="0">
              <a:solidFill>
                <a:schemeClr val="accent4">
                  <a:lumMod val="75000"/>
                </a:schemeClr>
              </a:solidFill>
            </a:endParaRPr>
          </a:p>
          <a:p>
            <a:pPr marL="0" indent="0">
              <a:buNone/>
            </a:pPr>
            <a:r>
              <a:rPr lang="hr-HR" i="1" dirty="0">
                <a:solidFill>
                  <a:schemeClr val="accent4">
                    <a:lumMod val="75000"/>
                  </a:schemeClr>
                </a:solidFill>
              </a:rPr>
              <a:t>rado je spremaju.</a:t>
            </a:r>
            <a:endParaRPr lang="hr-BA" i="1" dirty="0">
              <a:solidFill>
                <a:schemeClr val="accent4">
                  <a:lumMod val="75000"/>
                </a:schemeClr>
              </a:solidFill>
            </a:endParaRPr>
          </a:p>
          <a:p>
            <a:pPr marL="0" indent="0">
              <a:buNone/>
            </a:pPr>
            <a:r>
              <a:rPr lang="hr-HR" b="1" i="1" dirty="0">
                <a:solidFill>
                  <a:schemeClr val="accent4">
                    <a:lumMod val="75000"/>
                  </a:schemeClr>
                </a:solidFill>
              </a:rPr>
              <a:t>                   (Lucija </a:t>
            </a:r>
            <a:r>
              <a:rPr lang="hr-HR" b="1" i="1" dirty="0" err="1">
                <a:solidFill>
                  <a:schemeClr val="accent4">
                    <a:lumMod val="75000"/>
                  </a:schemeClr>
                </a:solidFill>
              </a:rPr>
              <a:t>Tolić</a:t>
            </a:r>
            <a:r>
              <a:rPr lang="hr-HR" b="1" i="1" dirty="0">
                <a:solidFill>
                  <a:schemeClr val="accent4">
                    <a:lumMod val="75000"/>
                  </a:schemeClr>
                </a:solidFill>
              </a:rPr>
              <a:t>, 4.A)</a:t>
            </a:r>
            <a:endParaRPr lang="hr-BA" i="1" dirty="0">
              <a:solidFill>
                <a:schemeClr val="accent4">
                  <a:lumMod val="75000"/>
                </a:schemeClr>
              </a:solidFill>
            </a:endParaRPr>
          </a:p>
          <a:p>
            <a:endParaRPr lang="hr-BA" dirty="0"/>
          </a:p>
        </p:txBody>
      </p:sp>
      <p:sp>
        <p:nvSpPr>
          <p:cNvPr id="5" name="Rezervirano mjesto broja slajda 4"/>
          <p:cNvSpPr>
            <a:spLocks noGrp="1"/>
          </p:cNvSpPr>
          <p:nvPr>
            <p:ph type="sldNum" sz="quarter" idx="12"/>
          </p:nvPr>
        </p:nvSpPr>
        <p:spPr/>
        <p:txBody>
          <a:bodyPr/>
          <a:lstStyle/>
          <a:p>
            <a:pPr rtl="0"/>
            <a:fld id="{9CD8D479-8942-46E8-A226-A4E01F7A105C}" type="slidenum">
              <a:rPr lang="hr-HR" noProof="0" smtClean="0"/>
              <a:t>19</a:t>
            </a:fld>
            <a:endParaRPr lang="hr-HR" noProof="0" dirty="0"/>
          </a:p>
        </p:txBody>
      </p:sp>
      <p:sp>
        <p:nvSpPr>
          <p:cNvPr id="6" name="Rezervirano mjesto podnožja 5"/>
          <p:cNvSpPr>
            <a:spLocks noGrp="1"/>
          </p:cNvSpPr>
          <p:nvPr>
            <p:ph type="ftr" sz="quarter" idx="11"/>
          </p:nvPr>
        </p:nvSpPr>
        <p:spPr/>
        <p:txBody>
          <a:bodyPr/>
          <a:lstStyle/>
          <a:p>
            <a:pPr rtl="0"/>
            <a:r>
              <a:rPr lang="hr-HR" dirty="0"/>
              <a:t>OŠ </a:t>
            </a:r>
            <a:r>
              <a:rPr lang="hr-HR" dirty="0" err="1"/>
              <a:t>Granešina</a:t>
            </a:r>
            <a:endParaRPr lang="hr-HR" noProof="0" dirty="0"/>
          </a:p>
        </p:txBody>
      </p:sp>
      <p:pic>
        <p:nvPicPr>
          <p:cNvPr id="9" name="Rezervirano mjesto sadržaja 8"/>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410026" y="276087"/>
            <a:ext cx="2302822" cy="3070430"/>
          </a:xfrm>
          <a:effectLst>
            <a:glow rad="228600">
              <a:schemeClr val="accent3">
                <a:satMod val="175000"/>
                <a:alpha val="40000"/>
              </a:schemeClr>
            </a:glow>
          </a:effectLst>
        </p:spPr>
      </p:pic>
      <p:pic>
        <p:nvPicPr>
          <p:cNvPr id="10" name="Slika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4164" y="888321"/>
            <a:ext cx="2272146" cy="3029528"/>
          </a:xfrm>
          <a:prstGeom prst="rect">
            <a:avLst/>
          </a:prstGeom>
          <a:effectLst>
            <a:glow rad="228600">
              <a:schemeClr val="accent3">
                <a:satMod val="175000"/>
                <a:alpha val="40000"/>
              </a:schemeClr>
            </a:glow>
          </a:effectLst>
        </p:spPr>
      </p:pic>
      <p:pic>
        <p:nvPicPr>
          <p:cNvPr id="11" name="Slika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8163" y="2700359"/>
            <a:ext cx="2357871" cy="3143828"/>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97874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BA" dirty="0"/>
              <a:t> </a:t>
            </a:r>
          </a:p>
        </p:txBody>
      </p:sp>
      <p:pic>
        <p:nvPicPr>
          <p:cNvPr id="6" name="Rezervirano mjesto sadržaja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15191" y="1565275"/>
            <a:ext cx="6161617" cy="4621213"/>
          </a:xfrm>
          <a:prstGeom prst="snip2DiagRect">
            <a:avLst/>
          </a:prstGeom>
          <a:solidFill>
            <a:srgbClr val="FFFFFF">
              <a:shade val="85000"/>
            </a:srgbClr>
          </a:solidFill>
          <a:ln w="88900" cap="sq">
            <a:noFill/>
            <a:miter lim="800000"/>
          </a:ln>
          <a:effectLst>
            <a:glow rad="228600">
              <a:schemeClr val="accent1">
                <a:satMod val="175000"/>
                <a:alpha val="40000"/>
              </a:schemeClr>
            </a:glow>
            <a:outerShdw blurRad="88900" algn="tl" rotWithShape="0">
              <a:srgbClr val="000000">
                <a:alpha val="45000"/>
              </a:srgbClr>
            </a:outerShdw>
            <a:softEdge rad="317500"/>
          </a:effectLst>
          <a:scene3d>
            <a:camera prst="orthographicFront"/>
            <a:lightRig rig="twoPt" dir="t">
              <a:rot lat="0" lon="0" rev="7200000"/>
            </a:lightRig>
          </a:scene3d>
          <a:sp3d>
            <a:bevelT w="25400" h="19050"/>
            <a:contourClr>
              <a:srgbClr val="FFFFFF"/>
            </a:contourClr>
          </a:sp3d>
        </p:spPr>
      </p:pic>
      <p:sp>
        <p:nvSpPr>
          <p:cNvPr id="4" name="Rezervirano mjesto broja slajda 3"/>
          <p:cNvSpPr>
            <a:spLocks noGrp="1"/>
          </p:cNvSpPr>
          <p:nvPr>
            <p:ph type="sldNum" sz="quarter" idx="12"/>
          </p:nvPr>
        </p:nvSpPr>
        <p:spPr/>
        <p:txBody>
          <a:bodyPr/>
          <a:lstStyle/>
          <a:p>
            <a:pPr rtl="0"/>
            <a:fld id="{9CD8D479-8942-46E8-A226-A4E01F7A105C}" type="slidenum">
              <a:rPr lang="hr-HR" noProof="0" smtClean="0"/>
              <a:t>2</a:t>
            </a:fld>
            <a:endParaRPr lang="hr-HR" noProof="0" dirty="0"/>
          </a:p>
        </p:txBody>
      </p:sp>
      <p:sp>
        <p:nvSpPr>
          <p:cNvPr id="5" name="Rezervirano mjesto podnožja 4"/>
          <p:cNvSpPr>
            <a:spLocks noGrp="1"/>
          </p:cNvSpPr>
          <p:nvPr>
            <p:ph type="ftr" sz="quarter" idx="11"/>
          </p:nvPr>
        </p:nvSpPr>
        <p:spPr/>
        <p:txBody>
          <a:bodyPr/>
          <a:lstStyle/>
          <a:p>
            <a:pPr rtl="0"/>
            <a:r>
              <a:rPr lang="hr-HR" dirty="0"/>
              <a:t>OŠ </a:t>
            </a:r>
            <a:r>
              <a:rPr lang="hr-HR" dirty="0" err="1"/>
              <a:t>Granešina</a:t>
            </a:r>
            <a:endParaRPr lang="hr-HR" noProof="0" dirty="0"/>
          </a:p>
        </p:txBody>
      </p:sp>
    </p:spTree>
    <p:extLst>
      <p:ext uri="{BB962C8B-B14F-4D97-AF65-F5344CB8AC3E}">
        <p14:creationId xmlns:p14="http://schemas.microsoft.com/office/powerpoint/2010/main" val="44883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BA" dirty="0"/>
              <a:t>                                                       </a:t>
            </a:r>
          </a:p>
        </p:txBody>
      </p:sp>
      <p:sp>
        <p:nvSpPr>
          <p:cNvPr id="3" name="Rezervirano mjesto sadržaja 2"/>
          <p:cNvSpPr>
            <a:spLocks noGrp="1"/>
          </p:cNvSpPr>
          <p:nvPr>
            <p:ph sz="half" idx="1"/>
          </p:nvPr>
        </p:nvSpPr>
        <p:spPr>
          <a:xfrm>
            <a:off x="1409700" y="276087"/>
            <a:ext cx="4610099" cy="5900876"/>
          </a:xfrm>
        </p:spPr>
        <p:txBody>
          <a:bodyPr>
            <a:normAutofit/>
          </a:bodyPr>
          <a:lstStyle/>
          <a:p>
            <a:pPr marL="0" indent="0">
              <a:buNone/>
            </a:pPr>
            <a:r>
              <a:rPr lang="hr-HR" b="1" i="1" dirty="0">
                <a:solidFill>
                  <a:schemeClr val="accent6">
                    <a:lumMod val="50000"/>
                  </a:schemeClr>
                </a:solidFill>
              </a:rPr>
              <a:t>Pjesma o rajčici</a:t>
            </a:r>
            <a:endParaRPr lang="hr-BA" i="1" dirty="0">
              <a:solidFill>
                <a:schemeClr val="accent6">
                  <a:lumMod val="50000"/>
                </a:schemeClr>
              </a:solidFill>
            </a:endParaRPr>
          </a:p>
          <a:p>
            <a:pPr marL="0" indent="0">
              <a:buNone/>
            </a:pPr>
            <a:r>
              <a:rPr lang="hr-HR" i="1" dirty="0">
                <a:solidFill>
                  <a:schemeClr val="accent6">
                    <a:lumMod val="50000"/>
                  </a:schemeClr>
                </a:solidFill>
              </a:rPr>
              <a:t>U travi je</a:t>
            </a:r>
            <a:endParaRPr lang="hr-BA" i="1" dirty="0">
              <a:solidFill>
                <a:schemeClr val="accent6">
                  <a:lumMod val="50000"/>
                </a:schemeClr>
              </a:solidFill>
            </a:endParaRPr>
          </a:p>
          <a:p>
            <a:pPr marL="0" indent="0">
              <a:buNone/>
            </a:pPr>
            <a:r>
              <a:rPr lang="hr-HR" i="1" dirty="0">
                <a:solidFill>
                  <a:schemeClr val="accent6">
                    <a:lumMod val="50000"/>
                  </a:schemeClr>
                </a:solidFill>
              </a:rPr>
              <a:t>ležala rajčica.</a:t>
            </a:r>
            <a:endParaRPr lang="hr-BA" i="1" dirty="0">
              <a:solidFill>
                <a:schemeClr val="accent6">
                  <a:lumMod val="50000"/>
                </a:schemeClr>
              </a:solidFill>
            </a:endParaRPr>
          </a:p>
          <a:p>
            <a:pPr marL="0" indent="0">
              <a:buNone/>
            </a:pPr>
            <a:r>
              <a:rPr lang="hr-HR" i="1" dirty="0">
                <a:solidFill>
                  <a:schemeClr val="accent6">
                    <a:lumMod val="50000"/>
                  </a:schemeClr>
                </a:solidFill>
              </a:rPr>
              <a:t>Crvena i lijepa</a:t>
            </a:r>
            <a:endParaRPr lang="hr-BA" i="1" dirty="0">
              <a:solidFill>
                <a:schemeClr val="accent6">
                  <a:lumMod val="50000"/>
                </a:schemeClr>
              </a:solidFill>
            </a:endParaRPr>
          </a:p>
          <a:p>
            <a:pPr marL="0" indent="0">
              <a:buNone/>
            </a:pPr>
            <a:r>
              <a:rPr lang="hr-HR" i="1" dirty="0">
                <a:solidFill>
                  <a:schemeClr val="accent6">
                    <a:lumMod val="50000"/>
                  </a:schemeClr>
                </a:solidFill>
              </a:rPr>
              <a:t>uživala u hladu.</a:t>
            </a:r>
            <a:endParaRPr lang="hr-BA" i="1" dirty="0">
              <a:solidFill>
                <a:schemeClr val="accent6">
                  <a:lumMod val="50000"/>
                </a:schemeClr>
              </a:solidFill>
            </a:endParaRPr>
          </a:p>
          <a:p>
            <a:endParaRPr lang="hr-BA" i="1" dirty="0">
              <a:solidFill>
                <a:schemeClr val="accent6">
                  <a:lumMod val="50000"/>
                </a:schemeClr>
              </a:solidFill>
            </a:endParaRPr>
          </a:p>
          <a:p>
            <a:pPr marL="0" indent="0">
              <a:buNone/>
            </a:pPr>
            <a:r>
              <a:rPr lang="hr-HR" i="1" dirty="0">
                <a:solidFill>
                  <a:schemeClr val="accent6">
                    <a:lumMod val="50000"/>
                  </a:schemeClr>
                </a:solidFill>
              </a:rPr>
              <a:t>Ispod hrasta </a:t>
            </a:r>
            <a:endParaRPr lang="hr-BA" i="1" dirty="0">
              <a:solidFill>
                <a:schemeClr val="accent6">
                  <a:lumMod val="50000"/>
                </a:schemeClr>
              </a:solidFill>
            </a:endParaRPr>
          </a:p>
          <a:p>
            <a:pPr marL="0" indent="0">
              <a:buNone/>
            </a:pPr>
            <a:r>
              <a:rPr lang="hr-HR" i="1" dirty="0">
                <a:solidFill>
                  <a:schemeClr val="accent6">
                    <a:lumMod val="50000"/>
                  </a:schemeClr>
                </a:solidFill>
              </a:rPr>
              <a:t>gledala u sunce.</a:t>
            </a:r>
            <a:endParaRPr lang="hr-BA" i="1" dirty="0">
              <a:solidFill>
                <a:schemeClr val="accent6">
                  <a:lumMod val="50000"/>
                </a:schemeClr>
              </a:solidFill>
            </a:endParaRPr>
          </a:p>
          <a:p>
            <a:pPr marL="0" indent="0">
              <a:buNone/>
            </a:pPr>
            <a:r>
              <a:rPr lang="hr-HR" i="1" dirty="0">
                <a:solidFill>
                  <a:schemeClr val="accent6">
                    <a:lumMod val="50000"/>
                  </a:schemeClr>
                </a:solidFill>
              </a:rPr>
              <a:t>Sunce se smiješilo,</a:t>
            </a:r>
            <a:endParaRPr lang="hr-BA" i="1" dirty="0">
              <a:solidFill>
                <a:schemeClr val="accent6">
                  <a:lumMod val="50000"/>
                </a:schemeClr>
              </a:solidFill>
            </a:endParaRPr>
          </a:p>
          <a:p>
            <a:pPr marL="0" indent="0">
              <a:buNone/>
            </a:pPr>
            <a:r>
              <a:rPr lang="hr-HR" i="1" dirty="0">
                <a:solidFill>
                  <a:schemeClr val="accent6">
                    <a:lumMod val="50000"/>
                  </a:schemeClr>
                </a:solidFill>
              </a:rPr>
              <a:t>rajčica se veselila.</a:t>
            </a:r>
            <a:endParaRPr lang="hr-BA" i="1" dirty="0">
              <a:solidFill>
                <a:schemeClr val="accent6">
                  <a:lumMod val="50000"/>
                </a:schemeClr>
              </a:solidFill>
            </a:endParaRPr>
          </a:p>
          <a:p>
            <a:pPr marL="0" indent="0">
              <a:buNone/>
            </a:pPr>
            <a:r>
              <a:rPr lang="hr-HR" i="1" dirty="0">
                <a:solidFill>
                  <a:schemeClr val="accent6">
                    <a:lumMod val="50000"/>
                  </a:schemeClr>
                </a:solidFill>
              </a:rPr>
              <a:t>              (Dorian </a:t>
            </a:r>
            <a:r>
              <a:rPr lang="hr-HR" i="1" dirty="0" err="1">
                <a:solidFill>
                  <a:schemeClr val="accent6">
                    <a:lumMod val="50000"/>
                  </a:schemeClr>
                </a:solidFill>
              </a:rPr>
              <a:t>Žunac</a:t>
            </a:r>
            <a:r>
              <a:rPr lang="hr-HR" i="1" dirty="0">
                <a:solidFill>
                  <a:schemeClr val="accent6">
                    <a:lumMod val="50000"/>
                  </a:schemeClr>
                </a:solidFill>
              </a:rPr>
              <a:t>, 4.A)</a:t>
            </a:r>
            <a:endParaRPr lang="hr-BA" i="1" dirty="0">
              <a:solidFill>
                <a:schemeClr val="accent6">
                  <a:lumMod val="50000"/>
                </a:schemeClr>
              </a:solidFill>
            </a:endParaRPr>
          </a:p>
          <a:p>
            <a:endParaRPr lang="hr-BA" dirty="0"/>
          </a:p>
        </p:txBody>
      </p:sp>
      <p:sp>
        <p:nvSpPr>
          <p:cNvPr id="5" name="Rezervirano mjesto broja slajda 4"/>
          <p:cNvSpPr>
            <a:spLocks noGrp="1"/>
          </p:cNvSpPr>
          <p:nvPr>
            <p:ph type="sldNum" sz="quarter" idx="12"/>
          </p:nvPr>
        </p:nvSpPr>
        <p:spPr/>
        <p:txBody>
          <a:bodyPr/>
          <a:lstStyle/>
          <a:p>
            <a:pPr rtl="0"/>
            <a:fld id="{9CD8D479-8942-46E8-A226-A4E01F7A105C}" type="slidenum">
              <a:rPr lang="hr-HR" noProof="0" smtClean="0"/>
              <a:t>20</a:t>
            </a:fld>
            <a:endParaRPr lang="hr-HR" noProof="0" dirty="0"/>
          </a:p>
        </p:txBody>
      </p:sp>
      <p:sp>
        <p:nvSpPr>
          <p:cNvPr id="6" name="Rezervirano mjesto podnožja 5"/>
          <p:cNvSpPr>
            <a:spLocks noGrp="1"/>
          </p:cNvSpPr>
          <p:nvPr>
            <p:ph type="ftr" sz="quarter" idx="11"/>
          </p:nvPr>
        </p:nvSpPr>
        <p:spPr/>
        <p:txBody>
          <a:bodyPr/>
          <a:lstStyle/>
          <a:p>
            <a:pPr rtl="0"/>
            <a:r>
              <a:rPr lang="hr-HR" dirty="0"/>
              <a:t>OŠ </a:t>
            </a:r>
            <a:r>
              <a:rPr lang="hr-HR" dirty="0" err="1"/>
              <a:t>Granešina</a:t>
            </a:r>
            <a:endParaRPr lang="hr-HR" noProof="0" dirty="0"/>
          </a:p>
        </p:txBody>
      </p:sp>
      <p:pic>
        <p:nvPicPr>
          <p:cNvPr id="9" name="Rezervirano mjesto sadržaja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159828" y="669630"/>
            <a:ext cx="6184175" cy="46381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366704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796834" y="276087"/>
            <a:ext cx="10398035" cy="1183566"/>
          </a:xfrm>
        </p:spPr>
        <p:txBody>
          <a:bodyPr>
            <a:normAutofit/>
          </a:bodyPr>
          <a:lstStyle/>
          <a:p>
            <a:r>
              <a:rPr lang="hr-HR" sz="2200" i="1" dirty="0">
                <a:solidFill>
                  <a:schemeClr val="tx1"/>
                </a:solidFill>
              </a:rPr>
              <a:t>Na satovima likovne kulture učenici su crtali različitim tehnikama promatranu biljku</a:t>
            </a:r>
            <a:br>
              <a:rPr lang="hr-HR" sz="2200" i="1" dirty="0">
                <a:solidFill>
                  <a:schemeClr val="tx1"/>
                </a:solidFill>
              </a:rPr>
            </a:br>
            <a:r>
              <a:rPr lang="hr-HR" sz="2200" i="1" dirty="0">
                <a:solidFill>
                  <a:schemeClr val="tx1"/>
                </a:solidFill>
              </a:rPr>
              <a:t> (olovka, flomasteri, tempere) , crte po toku i karakteru-olovka i flomaster, optičko miješanje boje : tempere.</a:t>
            </a:r>
            <a:endParaRPr lang="hr-BA" sz="2200" i="1" dirty="0">
              <a:solidFill>
                <a:schemeClr val="tx1"/>
              </a:solidFill>
            </a:endParaRPr>
          </a:p>
        </p:txBody>
      </p:sp>
      <p:pic>
        <p:nvPicPr>
          <p:cNvPr id="7" name="Rezervirano mjesto sadržaja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409700" y="2137569"/>
            <a:ext cx="4610100" cy="3457575"/>
          </a:xfrm>
          <a:effectLst>
            <a:glow rad="228600">
              <a:schemeClr val="accent6">
                <a:satMod val="175000"/>
                <a:alpha val="40000"/>
              </a:schemeClr>
            </a:glow>
          </a:effectLst>
        </p:spPr>
      </p:pic>
      <p:pic>
        <p:nvPicPr>
          <p:cNvPr id="8" name="Rezervirano mjesto sadržaja 7"/>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14587" t="12399" r="14180" b="14052"/>
          <a:stretch/>
        </p:blipFill>
        <p:spPr>
          <a:xfrm rot="21188621">
            <a:off x="6740434" y="1221687"/>
            <a:ext cx="1867989" cy="2579604"/>
          </a:xfrm>
          <a:effectLst>
            <a:softEdge rad="127000"/>
          </a:effectLst>
        </p:spPr>
      </p:pic>
      <p:sp>
        <p:nvSpPr>
          <p:cNvPr id="5" name="Rezervirano mjesto broja slajda 4"/>
          <p:cNvSpPr>
            <a:spLocks noGrp="1"/>
          </p:cNvSpPr>
          <p:nvPr>
            <p:ph type="sldNum" sz="quarter" idx="12"/>
          </p:nvPr>
        </p:nvSpPr>
        <p:spPr/>
        <p:txBody>
          <a:bodyPr/>
          <a:lstStyle/>
          <a:p>
            <a:pPr rtl="0"/>
            <a:fld id="{9CD8D479-8942-46E8-A226-A4E01F7A105C}" type="slidenum">
              <a:rPr lang="hr-HR" noProof="0" smtClean="0"/>
              <a:t>21</a:t>
            </a:fld>
            <a:endParaRPr lang="hr-HR" noProof="0" dirty="0"/>
          </a:p>
        </p:txBody>
      </p:sp>
      <p:sp>
        <p:nvSpPr>
          <p:cNvPr id="6" name="Rezervirano mjesto podnožja 5"/>
          <p:cNvSpPr>
            <a:spLocks noGrp="1"/>
          </p:cNvSpPr>
          <p:nvPr>
            <p:ph type="ftr" sz="quarter" idx="11"/>
          </p:nvPr>
        </p:nvSpPr>
        <p:spPr/>
        <p:txBody>
          <a:bodyPr/>
          <a:lstStyle/>
          <a:p>
            <a:pPr rtl="0"/>
            <a:r>
              <a:rPr lang="hr-HR" dirty="0"/>
              <a:t>OŠ </a:t>
            </a:r>
            <a:r>
              <a:rPr lang="hr-HR" dirty="0" err="1"/>
              <a:t>Granešina</a:t>
            </a:r>
            <a:endParaRPr lang="hr-HR" noProof="0" dirty="0"/>
          </a:p>
        </p:txBody>
      </p:sp>
      <p:pic>
        <p:nvPicPr>
          <p:cNvPr id="9" name="Slika 8"/>
          <p:cNvPicPr>
            <a:picLocks noChangeAspect="1"/>
          </p:cNvPicPr>
          <p:nvPr/>
        </p:nvPicPr>
        <p:blipFill rotWithShape="1">
          <a:blip r:embed="rId4" cstate="print">
            <a:extLst>
              <a:ext uri="{28A0092B-C50C-407E-A947-70E740481C1C}">
                <a14:useLocalDpi xmlns:a14="http://schemas.microsoft.com/office/drawing/2010/main" val="0"/>
              </a:ext>
            </a:extLst>
          </a:blip>
          <a:srcRect l="14488" t="6417" r="9895" b="11584"/>
          <a:stretch/>
        </p:blipFill>
        <p:spPr>
          <a:xfrm rot="600476">
            <a:off x="8939428" y="1836814"/>
            <a:ext cx="2795452" cy="4049485"/>
          </a:xfrm>
          <a:prstGeom prst="rect">
            <a:avLst/>
          </a:prstGeom>
          <a:effectLst>
            <a:softEdge rad="127000"/>
          </a:effectLst>
        </p:spPr>
      </p:pic>
      <p:pic>
        <p:nvPicPr>
          <p:cNvPr id="10" name="Slika 9"/>
          <p:cNvPicPr>
            <a:picLocks noChangeAspect="1"/>
          </p:cNvPicPr>
          <p:nvPr/>
        </p:nvPicPr>
        <p:blipFill rotWithShape="1">
          <a:blip r:embed="rId5" cstate="print">
            <a:extLst>
              <a:ext uri="{28A0092B-C50C-407E-A947-70E740481C1C}">
                <a14:useLocalDpi xmlns:a14="http://schemas.microsoft.com/office/drawing/2010/main" val="0"/>
              </a:ext>
            </a:extLst>
          </a:blip>
          <a:srcRect l="11228" t="5714" r="11566" b="9333"/>
          <a:stretch/>
        </p:blipFill>
        <p:spPr>
          <a:xfrm rot="20067705">
            <a:off x="6740434" y="4133941"/>
            <a:ext cx="1474201" cy="2162808"/>
          </a:xfrm>
          <a:prstGeom prst="rect">
            <a:avLst/>
          </a:prstGeom>
          <a:effectLst>
            <a:softEdge rad="127000"/>
          </a:effectLst>
        </p:spPr>
      </p:pic>
    </p:spTree>
    <p:extLst>
      <p:ext uri="{BB962C8B-B14F-4D97-AF65-F5344CB8AC3E}">
        <p14:creationId xmlns:p14="http://schemas.microsoft.com/office/powerpoint/2010/main" val="296007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523870" y="449139"/>
            <a:ext cx="9371949" cy="1183566"/>
          </a:xfrm>
        </p:spPr>
        <p:txBody>
          <a:bodyPr/>
          <a:lstStyle/>
          <a:p>
            <a:r>
              <a:rPr lang="hr-BA" i="1" dirty="0"/>
              <a:t>                                                                                     Olovka</a:t>
            </a:r>
          </a:p>
        </p:txBody>
      </p:sp>
      <p:pic>
        <p:nvPicPr>
          <p:cNvPr id="6" name="Rezervirano mjesto sadržaja 5"/>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rcRect l="12059" r="14824"/>
          <a:stretch/>
        </p:blipFill>
        <p:spPr>
          <a:xfrm>
            <a:off x="3216496" y="2008186"/>
            <a:ext cx="2534194" cy="4621213"/>
          </a:xfrm>
          <a:effectLst>
            <a:glow rad="228600">
              <a:schemeClr val="accent6">
                <a:satMod val="175000"/>
                <a:alpha val="40000"/>
              </a:schemeClr>
            </a:glow>
          </a:effectLst>
        </p:spPr>
      </p:pic>
      <p:sp>
        <p:nvSpPr>
          <p:cNvPr id="4" name="Rezervirano mjesto broja slajda 3"/>
          <p:cNvSpPr>
            <a:spLocks noGrp="1"/>
          </p:cNvSpPr>
          <p:nvPr>
            <p:ph type="sldNum" sz="quarter" idx="12"/>
          </p:nvPr>
        </p:nvSpPr>
        <p:spPr/>
        <p:txBody>
          <a:bodyPr/>
          <a:lstStyle/>
          <a:p>
            <a:pPr rtl="0"/>
            <a:fld id="{9CD8D479-8942-46E8-A226-A4E01F7A105C}" type="slidenum">
              <a:rPr lang="hr-HR" noProof="0" smtClean="0"/>
              <a:t>22</a:t>
            </a:fld>
            <a:endParaRPr lang="hr-HR" noProof="0" dirty="0"/>
          </a:p>
        </p:txBody>
      </p:sp>
      <p:sp>
        <p:nvSpPr>
          <p:cNvPr id="5" name="Rezervirano mjesto podnožja 4"/>
          <p:cNvSpPr>
            <a:spLocks noGrp="1"/>
          </p:cNvSpPr>
          <p:nvPr>
            <p:ph type="ftr" sz="quarter" idx="11"/>
          </p:nvPr>
        </p:nvSpPr>
        <p:spPr/>
        <p:txBody>
          <a:bodyPr/>
          <a:lstStyle/>
          <a:p>
            <a:pPr rtl="0"/>
            <a:r>
              <a:rPr lang="hr-HR" dirty="0"/>
              <a:t>OŠ </a:t>
            </a:r>
            <a:r>
              <a:rPr lang="hr-HR" dirty="0" err="1"/>
              <a:t>Granešina</a:t>
            </a:r>
            <a:endParaRPr lang="hr-HR" noProof="0" dirty="0"/>
          </a:p>
        </p:txBody>
      </p:sp>
      <p:pic>
        <p:nvPicPr>
          <p:cNvPr id="7" name="Slika 6"/>
          <p:cNvPicPr>
            <a:picLocks noChangeAspect="1"/>
          </p:cNvPicPr>
          <p:nvPr/>
        </p:nvPicPr>
        <p:blipFill rotWithShape="1">
          <a:blip r:embed="rId4" cstate="print">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rcRect l="7671" t="3810" r="27059" b="1714"/>
          <a:stretch/>
        </p:blipFill>
        <p:spPr>
          <a:xfrm>
            <a:off x="6096000" y="146797"/>
            <a:ext cx="2356563" cy="4548075"/>
          </a:xfrm>
          <a:prstGeom prst="rect">
            <a:avLst/>
          </a:prstGeom>
          <a:effectLst>
            <a:glow rad="228600">
              <a:schemeClr val="accent1">
                <a:satMod val="175000"/>
                <a:alpha val="40000"/>
              </a:schemeClr>
            </a:glow>
          </a:effectLst>
        </p:spPr>
      </p:pic>
      <p:pic>
        <p:nvPicPr>
          <p:cNvPr id="8" name="Slika 7"/>
          <p:cNvPicPr>
            <a:picLocks noChangeAspect="1"/>
          </p:cNvPicPr>
          <p:nvPr/>
        </p:nvPicPr>
        <p:blipFill rotWithShape="1">
          <a:blip r:embed="rId6" cstate="print">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val="0"/>
              </a:ext>
            </a:extLst>
          </a:blip>
          <a:srcRect r="17915"/>
          <a:stretch/>
        </p:blipFill>
        <p:spPr>
          <a:xfrm>
            <a:off x="410402" y="146797"/>
            <a:ext cx="2467078" cy="4007372"/>
          </a:xfrm>
          <a:prstGeom prst="rect">
            <a:avLst/>
          </a:prstGeom>
          <a:effectLst>
            <a:glow rad="228600">
              <a:schemeClr val="accent1">
                <a:satMod val="175000"/>
                <a:alpha val="40000"/>
              </a:schemeClr>
            </a:glow>
          </a:effectLst>
        </p:spPr>
      </p:pic>
      <p:pic>
        <p:nvPicPr>
          <p:cNvPr id="9" name="Slika 8"/>
          <p:cNvPicPr>
            <a:picLocks noChangeAspect="1"/>
          </p:cNvPicPr>
          <p:nvPr/>
        </p:nvPicPr>
        <p:blipFill rotWithShape="1">
          <a:blip r:embed="rId8" cstate="print">
            <a:extLst>
              <a:ext uri="{BEBA8EAE-BF5A-486C-A8C5-ECC9F3942E4B}">
                <a14:imgProps xmlns:a14="http://schemas.microsoft.com/office/drawing/2010/main">
                  <a14:imgLayer r:embed="rId9">
                    <a14:imgEffect>
                      <a14:artisticPhotocopy/>
                    </a14:imgEffect>
                  </a14:imgLayer>
                </a14:imgProps>
              </a:ext>
              <a:ext uri="{28A0092B-C50C-407E-A947-70E740481C1C}">
                <a14:useLocalDpi xmlns:a14="http://schemas.microsoft.com/office/drawing/2010/main" val="0"/>
              </a:ext>
            </a:extLst>
          </a:blip>
          <a:srcRect l="20878" t="6286" r="24264" b="4381"/>
          <a:stretch/>
        </p:blipFill>
        <p:spPr>
          <a:xfrm>
            <a:off x="8998965" y="2008187"/>
            <a:ext cx="2128320" cy="4621213"/>
          </a:xfrm>
          <a:prstGeom prst="rect">
            <a:avLst/>
          </a:prstGeom>
          <a:effectLst>
            <a:glow rad="228600">
              <a:schemeClr val="accent6">
                <a:satMod val="175000"/>
                <a:alpha val="40000"/>
              </a:schemeClr>
            </a:glow>
          </a:effectLst>
        </p:spPr>
      </p:pic>
    </p:spTree>
    <p:extLst>
      <p:ext uri="{BB962C8B-B14F-4D97-AF65-F5344CB8AC3E}">
        <p14:creationId xmlns:p14="http://schemas.microsoft.com/office/powerpoint/2010/main" val="1931920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BA" dirty="0"/>
              <a:t> </a:t>
            </a:r>
          </a:p>
        </p:txBody>
      </p:sp>
      <p:pic>
        <p:nvPicPr>
          <p:cNvPr id="7" name="Rezervirano mjesto sadržaja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21342613">
            <a:off x="9111868" y="430803"/>
            <a:ext cx="2075560" cy="2767414"/>
          </a:xfrm>
          <a:effectLst>
            <a:softEdge rad="127000"/>
          </a:effectLst>
        </p:spPr>
      </p:pic>
      <p:pic>
        <p:nvPicPr>
          <p:cNvPr id="8" name="Rezervirano mjesto sadržaja 7"/>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14292" t="15635" r="10902" b="19382"/>
          <a:stretch/>
        </p:blipFill>
        <p:spPr>
          <a:xfrm rot="14052257">
            <a:off x="5882222" y="925606"/>
            <a:ext cx="2718583" cy="1777807"/>
          </a:xfrm>
          <a:effectLst>
            <a:outerShdw blurRad="50800" dist="38100" dir="13500000" algn="br" rotWithShape="0">
              <a:prstClr val="black">
                <a:alpha val="40000"/>
              </a:prstClr>
            </a:outerShdw>
          </a:effectLst>
        </p:spPr>
      </p:pic>
      <p:sp>
        <p:nvSpPr>
          <p:cNvPr id="5" name="Rezervirano mjesto broja slajda 4"/>
          <p:cNvSpPr>
            <a:spLocks noGrp="1"/>
          </p:cNvSpPr>
          <p:nvPr>
            <p:ph type="sldNum" sz="quarter" idx="12"/>
          </p:nvPr>
        </p:nvSpPr>
        <p:spPr/>
        <p:txBody>
          <a:bodyPr/>
          <a:lstStyle/>
          <a:p>
            <a:pPr rtl="0"/>
            <a:fld id="{9CD8D479-8942-46E8-A226-A4E01F7A105C}" type="slidenum">
              <a:rPr lang="hr-HR" noProof="0" smtClean="0"/>
              <a:t>23</a:t>
            </a:fld>
            <a:endParaRPr lang="hr-HR" noProof="0" dirty="0"/>
          </a:p>
        </p:txBody>
      </p:sp>
      <p:sp>
        <p:nvSpPr>
          <p:cNvPr id="6" name="Rezervirano mjesto podnožja 5"/>
          <p:cNvSpPr>
            <a:spLocks noGrp="1"/>
          </p:cNvSpPr>
          <p:nvPr>
            <p:ph type="ftr" sz="quarter" idx="11"/>
          </p:nvPr>
        </p:nvSpPr>
        <p:spPr>
          <a:xfrm>
            <a:off x="1637716" y="6617159"/>
            <a:ext cx="9144259" cy="228600"/>
          </a:xfrm>
        </p:spPr>
        <p:txBody>
          <a:bodyPr/>
          <a:lstStyle/>
          <a:p>
            <a:pPr rtl="0"/>
            <a:r>
              <a:rPr lang="hr-HR" dirty="0"/>
              <a:t>OŠ </a:t>
            </a:r>
            <a:r>
              <a:rPr lang="hr-HR" dirty="0" err="1"/>
              <a:t>Granešina</a:t>
            </a:r>
            <a:endParaRPr lang="hr-HR" noProof="0" dirty="0"/>
          </a:p>
        </p:txBody>
      </p:sp>
      <p:pic>
        <p:nvPicPr>
          <p:cNvPr id="9" name="Slika 8"/>
          <p:cNvPicPr>
            <a:picLocks noChangeAspect="1"/>
          </p:cNvPicPr>
          <p:nvPr/>
        </p:nvPicPr>
        <p:blipFill rotWithShape="1">
          <a:blip r:embed="rId4" cstate="print">
            <a:extLst>
              <a:ext uri="{28A0092B-C50C-407E-A947-70E740481C1C}">
                <a14:useLocalDpi xmlns:a14="http://schemas.microsoft.com/office/drawing/2010/main" val="0"/>
              </a:ext>
            </a:extLst>
          </a:blip>
          <a:srcRect l="7163" t="9550" r="2169" b="1498"/>
          <a:stretch/>
        </p:blipFill>
        <p:spPr>
          <a:xfrm rot="1333303">
            <a:off x="7949971" y="3099473"/>
            <a:ext cx="2441060" cy="3193207"/>
          </a:xfrm>
          <a:prstGeom prst="rect">
            <a:avLst/>
          </a:prstGeom>
          <a:effectLst>
            <a:glow rad="101600">
              <a:schemeClr val="accent6">
                <a:lumMod val="40000"/>
                <a:lumOff val="60000"/>
                <a:alpha val="60000"/>
              </a:schemeClr>
            </a:glow>
          </a:effectLst>
        </p:spPr>
      </p:pic>
      <p:pic>
        <p:nvPicPr>
          <p:cNvPr id="10" name="Slika 9"/>
          <p:cNvPicPr>
            <a:picLocks noChangeAspect="1"/>
          </p:cNvPicPr>
          <p:nvPr/>
        </p:nvPicPr>
        <p:blipFill>
          <a:blip r:embed="rId5"/>
          <a:stretch>
            <a:fillRect/>
          </a:stretch>
        </p:blipFill>
        <p:spPr>
          <a:xfrm rot="588240">
            <a:off x="4951950" y="2601236"/>
            <a:ext cx="2156346" cy="3286073"/>
          </a:xfrm>
          <a:prstGeom prst="rect">
            <a:avLst/>
          </a:prstGeom>
        </p:spPr>
      </p:pic>
      <p:pic>
        <p:nvPicPr>
          <p:cNvPr id="3" name="Slika 2"/>
          <p:cNvPicPr>
            <a:picLocks noChangeAspect="1"/>
          </p:cNvPicPr>
          <p:nvPr/>
        </p:nvPicPr>
        <p:blipFill rotWithShape="1">
          <a:blip r:embed="rId6">
            <a:extLst>
              <a:ext uri="{28A0092B-C50C-407E-A947-70E740481C1C}">
                <a14:useLocalDpi xmlns:a14="http://schemas.microsoft.com/office/drawing/2010/main" val="0"/>
              </a:ext>
            </a:extLst>
          </a:blip>
          <a:srcRect l="4398" t="8761" r="3834" b="15049"/>
          <a:stretch/>
        </p:blipFill>
        <p:spPr>
          <a:xfrm>
            <a:off x="860203" y="638628"/>
            <a:ext cx="3540034" cy="5225143"/>
          </a:xfrm>
          <a:prstGeom prst="rect">
            <a:avLst/>
          </a:prstGeom>
          <a:effectLst>
            <a:glow rad="228600">
              <a:schemeClr val="accent6">
                <a:satMod val="175000"/>
                <a:alpha val="40000"/>
              </a:schemeClr>
            </a:glow>
          </a:effectLst>
        </p:spPr>
      </p:pic>
    </p:spTree>
    <p:extLst>
      <p:ext uri="{BB962C8B-B14F-4D97-AF65-F5344CB8AC3E}">
        <p14:creationId xmlns:p14="http://schemas.microsoft.com/office/powerpoint/2010/main" val="298027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952827" y="472030"/>
            <a:ext cx="2247574" cy="1813970"/>
          </a:xfrm>
        </p:spPr>
        <p:style>
          <a:lnRef idx="2">
            <a:schemeClr val="accent6"/>
          </a:lnRef>
          <a:fillRef idx="1">
            <a:schemeClr val="lt1"/>
          </a:fillRef>
          <a:effectRef idx="0">
            <a:schemeClr val="accent6"/>
          </a:effectRef>
          <a:fontRef idx="minor">
            <a:schemeClr val="dk1"/>
          </a:fontRef>
        </p:style>
        <p:txBody>
          <a:bodyPr>
            <a:normAutofit/>
          </a:bodyPr>
          <a:lstStyle/>
          <a:p>
            <a:r>
              <a:rPr lang="hr-HR" sz="2000" i="1" dirty="0"/>
              <a:t>Učenica Elena Turčić napisala je i članak za školske novine </a:t>
            </a:r>
            <a:r>
              <a:rPr lang="hr-HR" sz="2000" i="1" dirty="0" err="1"/>
              <a:t>Fenix</a:t>
            </a:r>
            <a:r>
              <a:rPr lang="hr-HR" sz="2000" i="1" dirty="0"/>
              <a:t> koje izlaze u svibnju 2018.</a:t>
            </a:r>
            <a:endParaRPr lang="hr-BA" sz="2000" i="1" dirty="0"/>
          </a:p>
        </p:txBody>
      </p:sp>
      <p:sp>
        <p:nvSpPr>
          <p:cNvPr id="3" name="Rezervirano mjesto sadržaja 2"/>
          <p:cNvSpPr>
            <a:spLocks noGrp="1"/>
          </p:cNvSpPr>
          <p:nvPr>
            <p:ph idx="1"/>
          </p:nvPr>
        </p:nvSpPr>
        <p:spPr>
          <a:xfrm>
            <a:off x="3461658" y="276087"/>
            <a:ext cx="7903028" cy="6255342"/>
          </a:xfrm>
        </p:spPr>
        <p:style>
          <a:lnRef idx="1">
            <a:schemeClr val="accent6"/>
          </a:lnRef>
          <a:fillRef idx="2">
            <a:schemeClr val="accent6"/>
          </a:fillRef>
          <a:effectRef idx="1">
            <a:schemeClr val="accent6"/>
          </a:effectRef>
          <a:fontRef idx="minor">
            <a:schemeClr val="dk1"/>
          </a:fontRef>
        </p:style>
        <p:txBody>
          <a:bodyPr numCol="1"/>
          <a:lstStyle/>
          <a:p>
            <a:pPr marL="0" indent="0">
              <a:buNone/>
            </a:pPr>
            <a:r>
              <a:rPr lang="hr-HR" dirty="0">
                <a:latin typeface="Bahnschrift Light" panose="020B0502040204020203" pitchFamily="34" charset="0"/>
                <a:cs typeface="Times New Roman" panose="02020603050405020304" pitchFamily="18" charset="0"/>
              </a:rPr>
              <a:t>MICRO : BIT</a:t>
            </a:r>
            <a:endParaRPr lang="hr-BA" dirty="0">
              <a:latin typeface="Bahnschrift Light" panose="020B0502040204020203" pitchFamily="34" charset="0"/>
              <a:cs typeface="Times New Roman" panose="02020603050405020304" pitchFamily="18" charset="0"/>
            </a:endParaRPr>
          </a:p>
          <a:p>
            <a:pPr marL="0" indent="0" algn="just">
              <a:buNone/>
            </a:pPr>
            <a:r>
              <a:rPr lang="hr-HR" dirty="0">
                <a:latin typeface="Bahnschrift Light" panose="020B0502040204020203" pitchFamily="34" charset="0"/>
                <a:cs typeface="Times New Roman" panose="02020603050405020304" pitchFamily="18" charset="0"/>
              </a:rPr>
              <a:t>U našoj se školi u travnju  2018. održava projekt MICRO: BIT – Želim stablo. Sudjeluju učenici 4.a, 4.c i 4.d razreda  s učiteljicama K. Šimić, Đ. Milardović i G. </a:t>
            </a:r>
            <a:r>
              <a:rPr lang="hr-HR" dirty="0" err="1">
                <a:latin typeface="Bahnschrift Light" panose="020B0502040204020203" pitchFamily="34" charset="0"/>
                <a:cs typeface="Times New Roman" panose="02020603050405020304" pitchFamily="18" charset="0"/>
              </a:rPr>
              <a:t>Žugec</a:t>
            </a:r>
            <a:r>
              <a:rPr lang="hr-HR" dirty="0">
                <a:latin typeface="Bahnschrift Light" panose="020B0502040204020203" pitchFamily="34" charset="0"/>
                <a:cs typeface="Times New Roman" panose="02020603050405020304" pitchFamily="18" charset="0"/>
              </a:rPr>
              <a:t> te učenici viših razreda s profesoricama M. </a:t>
            </a:r>
            <a:r>
              <a:rPr lang="hr-HR" dirty="0" err="1">
                <a:latin typeface="Bahnschrift Light" panose="020B0502040204020203" pitchFamily="34" charset="0"/>
                <a:cs typeface="Times New Roman" panose="02020603050405020304" pitchFamily="18" charset="0"/>
              </a:rPr>
              <a:t>Madžarević</a:t>
            </a:r>
            <a:r>
              <a:rPr lang="hr-HR" dirty="0">
                <a:latin typeface="Bahnschrift Light" panose="020B0502040204020203" pitchFamily="34" charset="0"/>
                <a:cs typeface="Times New Roman" panose="02020603050405020304" pitchFamily="18" charset="0"/>
              </a:rPr>
              <a:t> Petričević, J. </a:t>
            </a:r>
            <a:r>
              <a:rPr lang="hr-HR" dirty="0" err="1">
                <a:latin typeface="Bahnschrift Light" panose="020B0502040204020203" pitchFamily="34" charset="0"/>
                <a:cs typeface="Times New Roman" panose="02020603050405020304" pitchFamily="18" charset="0"/>
              </a:rPr>
              <a:t>Brnić</a:t>
            </a:r>
            <a:r>
              <a:rPr lang="hr-HR" dirty="0">
                <a:latin typeface="Bahnschrift Light" panose="020B0502040204020203" pitchFamily="34" charset="0"/>
                <a:cs typeface="Times New Roman" panose="02020603050405020304" pitchFamily="18" charset="0"/>
              </a:rPr>
              <a:t> i Z. </a:t>
            </a:r>
            <a:r>
              <a:rPr lang="hr-HR" dirty="0" err="1">
                <a:latin typeface="Bahnschrift Light" panose="020B0502040204020203" pitchFamily="34" charset="0"/>
                <a:cs typeface="Times New Roman" panose="02020603050405020304" pitchFamily="18" charset="0"/>
              </a:rPr>
              <a:t>Šamec</a:t>
            </a:r>
            <a:r>
              <a:rPr lang="hr-HR" dirty="0">
                <a:latin typeface="Bahnschrift Light" panose="020B0502040204020203" pitchFamily="34" charset="0"/>
                <a:cs typeface="Times New Roman" panose="02020603050405020304" pitchFamily="18" charset="0"/>
              </a:rPr>
              <a:t>. MICRO : BIT je uređaj koji je programiran da može pratiti vlažnost zemlje. Pomoću senzora i pumpice za vodu zalijeva biljku kad je to potrebno. Mi, učenici četvrtih razreda posadili smo 10. travnja dvije biljke rajčice. Jednu biljku zalijevaju učenici, a drugu zalijeva MICRO: BIT. Pratimo kako biljke napreduju, koja je uspješnija, brojimo im listove, mjerimo visinu i slično. Cilj nam je vidjeti hoće li uspješnija rajčica biti ona koju zalijeva ljudska ruka ili uređaj MICRO : BIT. Nadamo se uspješnim rezultatima i očekujemo još ovakvih zanimljivih i poučnih projekata.</a:t>
            </a:r>
            <a:endParaRPr lang="hr-BA" dirty="0">
              <a:latin typeface="Bahnschrift Light" panose="020B0502040204020203" pitchFamily="34" charset="0"/>
              <a:cs typeface="Times New Roman" panose="02020603050405020304" pitchFamily="18" charset="0"/>
            </a:endParaRPr>
          </a:p>
          <a:p>
            <a:pPr marL="0" indent="0">
              <a:buNone/>
            </a:pPr>
            <a:r>
              <a:rPr lang="hr-HR" dirty="0">
                <a:latin typeface="Bahnschrift Light" panose="020B0502040204020203" pitchFamily="34" charset="0"/>
                <a:cs typeface="Times New Roman" panose="02020603050405020304" pitchFamily="18" charset="0"/>
              </a:rPr>
              <a:t>Elena Turčić, 4.a</a:t>
            </a:r>
            <a:endParaRPr lang="hr-BA" dirty="0">
              <a:latin typeface="Bahnschrift Light" panose="020B0502040204020203" pitchFamily="34" charset="0"/>
              <a:cs typeface="Times New Roman" panose="02020603050405020304" pitchFamily="18" charset="0"/>
            </a:endParaRPr>
          </a:p>
          <a:p>
            <a:pPr marL="0" indent="0">
              <a:buNone/>
            </a:pPr>
            <a:endParaRPr lang="hr-BA" dirty="0"/>
          </a:p>
        </p:txBody>
      </p:sp>
      <p:sp>
        <p:nvSpPr>
          <p:cNvPr id="4" name="Rezervirano mjesto broja slajda 3"/>
          <p:cNvSpPr>
            <a:spLocks noGrp="1"/>
          </p:cNvSpPr>
          <p:nvPr>
            <p:ph type="sldNum" sz="quarter" idx="12"/>
          </p:nvPr>
        </p:nvSpPr>
        <p:spPr/>
        <p:txBody>
          <a:bodyPr/>
          <a:lstStyle/>
          <a:p>
            <a:pPr rtl="0"/>
            <a:fld id="{9CD8D479-8942-46E8-A226-A4E01F7A105C}" type="slidenum">
              <a:rPr lang="hr-HR" noProof="0" smtClean="0"/>
              <a:t>24</a:t>
            </a:fld>
            <a:endParaRPr lang="hr-HR" noProof="0" dirty="0"/>
          </a:p>
        </p:txBody>
      </p:sp>
      <p:sp>
        <p:nvSpPr>
          <p:cNvPr id="5" name="Rezervirano mjesto podnožja 4"/>
          <p:cNvSpPr>
            <a:spLocks noGrp="1"/>
          </p:cNvSpPr>
          <p:nvPr>
            <p:ph type="ftr" sz="quarter" idx="11"/>
          </p:nvPr>
        </p:nvSpPr>
        <p:spPr/>
        <p:txBody>
          <a:bodyPr/>
          <a:lstStyle/>
          <a:p>
            <a:pPr rtl="0"/>
            <a:r>
              <a:rPr lang="hr-HR" dirty="0"/>
              <a:t>OŠ </a:t>
            </a:r>
            <a:r>
              <a:rPr lang="hr-HR" dirty="0" err="1"/>
              <a:t>Granešina</a:t>
            </a:r>
            <a:endParaRPr lang="hr-HR" noProof="0" dirty="0"/>
          </a:p>
        </p:txBody>
      </p:sp>
    </p:spTree>
    <p:extLst>
      <p:ext uri="{BB962C8B-B14F-4D97-AF65-F5344CB8AC3E}">
        <p14:creationId xmlns:p14="http://schemas.microsoft.com/office/powerpoint/2010/main" val="421808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jagram 6"/>
          <p:cNvGraphicFramePr/>
          <p:nvPr>
            <p:extLst>
              <p:ext uri="{D42A27DB-BD31-4B8C-83A1-F6EECF244321}">
                <p14:modId xmlns:p14="http://schemas.microsoft.com/office/powerpoint/2010/main" val="182168862"/>
              </p:ext>
            </p:extLst>
          </p:nvPr>
        </p:nvGraphicFramePr>
        <p:xfrm>
          <a:off x="1515290" y="2869947"/>
          <a:ext cx="3735978" cy="24409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VID-20180430-WA0048">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9"/>
          <a:stretch>
            <a:fillRect/>
          </a:stretch>
        </p:blipFill>
        <p:spPr>
          <a:xfrm>
            <a:off x="5589315" y="209234"/>
            <a:ext cx="4299267" cy="6224223"/>
          </a:xfrm>
          <a:scene3d>
            <a:camera prst="obliqueBottomLeft"/>
            <a:lightRig rig="threePt" dir="t"/>
          </a:scene3d>
        </p:spPr>
      </p:pic>
      <p:sp>
        <p:nvSpPr>
          <p:cNvPr id="4" name="Rezervirano mjesto broja slajda 3"/>
          <p:cNvSpPr>
            <a:spLocks noGrp="1"/>
          </p:cNvSpPr>
          <p:nvPr>
            <p:ph type="sldNum" sz="quarter" idx="12"/>
          </p:nvPr>
        </p:nvSpPr>
        <p:spPr/>
        <p:txBody>
          <a:bodyPr/>
          <a:lstStyle/>
          <a:p>
            <a:pPr rtl="0"/>
            <a:fld id="{9CD8D479-8942-46E8-A226-A4E01F7A105C}" type="slidenum">
              <a:rPr lang="hr-HR" noProof="0" smtClean="0"/>
              <a:t>25</a:t>
            </a:fld>
            <a:endParaRPr lang="hr-HR" noProof="0" dirty="0"/>
          </a:p>
        </p:txBody>
      </p:sp>
      <p:sp>
        <p:nvSpPr>
          <p:cNvPr id="5" name="Rezervirano mjesto podnožja 4"/>
          <p:cNvSpPr>
            <a:spLocks noGrp="1"/>
          </p:cNvSpPr>
          <p:nvPr>
            <p:ph type="ftr" sz="quarter" idx="11"/>
          </p:nvPr>
        </p:nvSpPr>
        <p:spPr>
          <a:xfrm>
            <a:off x="1515290" y="6629400"/>
            <a:ext cx="9144259" cy="228600"/>
          </a:xfrm>
        </p:spPr>
        <p:txBody>
          <a:bodyPr/>
          <a:lstStyle/>
          <a:p>
            <a:pPr rtl="0"/>
            <a:r>
              <a:rPr lang="hr-HR" dirty="0"/>
              <a:t>OŠ </a:t>
            </a:r>
            <a:r>
              <a:rPr lang="hr-HR" dirty="0" err="1"/>
              <a:t>Granešina</a:t>
            </a:r>
            <a:endParaRPr lang="hr-HR" noProof="0" dirty="0"/>
          </a:p>
        </p:txBody>
      </p:sp>
      <p:pic>
        <p:nvPicPr>
          <p:cNvPr id="8" name="Slika 7" descr="File:&lt;strong&gt;Emoji&lt;/strong&gt; u1f4fa.svg - Wiktionary"/>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4705" y="326571"/>
            <a:ext cx="2446022" cy="2446022"/>
          </a:xfrm>
          <a:prstGeom prst="rect">
            <a:avLst/>
          </a:prstGeom>
        </p:spPr>
      </p:pic>
    </p:spTree>
    <p:extLst>
      <p:ext uri="{BB962C8B-B14F-4D97-AF65-F5344CB8AC3E}">
        <p14:creationId xmlns:p14="http://schemas.microsoft.com/office/powerpoint/2010/main" val="2492027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100000">
                <p:cTn id="7" fill="hold" display="0">
                  <p:stCondLst>
                    <p:cond delay="indefinite"/>
                  </p:stCondLst>
                </p:cTn>
                <p:tgtEl>
                  <p:spTgt spid="6"/>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p:cNvSpPr>
            <a:spLocks noGrp="1"/>
          </p:cNvSpPr>
          <p:nvPr>
            <p:ph type="title"/>
          </p:nvPr>
        </p:nvSpPr>
        <p:spPr/>
        <p:txBody>
          <a:bodyPr rtlCol="0"/>
          <a:lstStyle/>
          <a:p>
            <a:pPr rtl="0"/>
            <a:r>
              <a:rPr lang="hr-HR" dirty="0"/>
              <a:t>Veliki</a:t>
            </a:r>
          </a:p>
        </p:txBody>
      </p:sp>
      <p:sp>
        <p:nvSpPr>
          <p:cNvPr id="5" name="Rezervirano mjesto za tekst 4"/>
          <p:cNvSpPr>
            <a:spLocks noGrp="1"/>
          </p:cNvSpPr>
          <p:nvPr>
            <p:ph type="body" idx="1"/>
          </p:nvPr>
        </p:nvSpPr>
        <p:spPr/>
        <p:txBody>
          <a:bodyPr rtlCol="0"/>
          <a:lstStyle/>
          <a:p>
            <a:pPr rtl="0"/>
            <a:r>
              <a:rPr lang="hr-HR" dirty="0"/>
              <a:t> </a:t>
            </a:r>
          </a:p>
        </p:txBody>
      </p:sp>
    </p:spTree>
    <p:extLst>
      <p:ext uri="{BB962C8B-B14F-4D97-AF65-F5344CB8AC3E}">
        <p14:creationId xmlns:p14="http://schemas.microsoft.com/office/powerpoint/2010/main" val="3797860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Autofit/>
          </a:bodyPr>
          <a:lstStyle/>
          <a:p>
            <a:pPr lvl="0"/>
            <a:r>
              <a:rPr lang="hr-HR" sz="2400" i="1" dirty="0"/>
              <a:t>Učenici sedmih razreda pratili su i promatrali rast i razvoj biljke te sustavno bilježiti podatke.</a:t>
            </a:r>
            <a:br>
              <a:rPr lang="hr-BA" sz="2400" i="1" dirty="0"/>
            </a:br>
            <a:r>
              <a:rPr lang="hr-HR" sz="2400" b="1" i="1" dirty="0"/>
              <a:t>Mjerenje  kiselost tla iz kojeg su biljke rasle.</a:t>
            </a:r>
            <a:endParaRPr lang="hr-BA" sz="2400" b="1" i="1" dirty="0"/>
          </a:p>
        </p:txBody>
      </p:sp>
      <p:sp>
        <p:nvSpPr>
          <p:cNvPr id="3" name="Rezervirano mjesto sadržaja 2"/>
          <p:cNvSpPr>
            <a:spLocks noGrp="1"/>
          </p:cNvSpPr>
          <p:nvPr>
            <p:ph sz="half" idx="1"/>
          </p:nvPr>
        </p:nvSpPr>
        <p:spPr>
          <a:xfrm>
            <a:off x="1409700" y="1556281"/>
            <a:ext cx="5774871" cy="4620682"/>
          </a:xfrm>
        </p:spPr>
        <p:txBody>
          <a:bodyPr>
            <a:normAutofit fontScale="92500" lnSpcReduction="10000"/>
          </a:bodyPr>
          <a:lstStyle/>
          <a:p>
            <a:pPr marL="0" indent="0">
              <a:buNone/>
            </a:pPr>
            <a:endParaRPr lang="hr-BA" dirty="0"/>
          </a:p>
          <a:p>
            <a:r>
              <a:rPr lang="hr-BA" i="1" dirty="0"/>
              <a:t>Za određivanje pH tla koristili smo digitalni pH metar Profil </a:t>
            </a:r>
            <a:r>
              <a:rPr lang="hr-BA" i="1" dirty="0" err="1"/>
              <a:t>Klett</a:t>
            </a:r>
            <a:r>
              <a:rPr lang="hr-BA" i="1" dirty="0"/>
              <a:t>.</a:t>
            </a:r>
          </a:p>
          <a:p>
            <a:r>
              <a:rPr lang="hr-BA" i="1" dirty="0"/>
              <a:t>Ugašeni pH metar  uronili smo u destiliranu vodu i ocijedili na filtriranom papiru.</a:t>
            </a:r>
          </a:p>
          <a:p>
            <a:r>
              <a:rPr lang="hr-BA" i="1" dirty="0"/>
              <a:t>Zatim smo upaljeni pH metar uronili u zemlju i sačekali dok se vrijednost na skali ustali, te očitali pH.</a:t>
            </a:r>
          </a:p>
          <a:p>
            <a:r>
              <a:rPr lang="hr-BA" i="1" dirty="0"/>
              <a:t>Za svaku rajčicu odradili smo  tri mjerenja i zapisali srednju izmjerenu vrijednost prikazanu po datumima u tablici.</a:t>
            </a:r>
          </a:p>
          <a:p>
            <a:r>
              <a:rPr lang="hr-BA" i="1" dirty="0">
                <a:effectLst>
                  <a:outerShdw blurRad="38100" dist="38100" dir="2700000" algn="tl">
                    <a:srgbClr val="000000">
                      <a:alpha val="43137"/>
                    </a:srgbClr>
                  </a:outerShdw>
                </a:effectLst>
              </a:rPr>
              <a:t>Zaključak</a:t>
            </a:r>
            <a:r>
              <a:rPr lang="hr-BA" i="1" dirty="0"/>
              <a:t>: Obje rajčice dobro uspijevaju</a:t>
            </a:r>
          </a:p>
          <a:p>
            <a:pPr marL="0" indent="0">
              <a:buNone/>
            </a:pPr>
            <a:r>
              <a:rPr lang="hr-BA" i="1" dirty="0"/>
              <a:t> (rastu) u blago kiselom tlu.</a:t>
            </a:r>
          </a:p>
          <a:p>
            <a:pPr marL="0" indent="0">
              <a:buNone/>
            </a:pPr>
            <a:br>
              <a:rPr lang="hr-BA" dirty="0"/>
            </a:br>
            <a:endParaRPr lang="hr-BA" dirty="0"/>
          </a:p>
        </p:txBody>
      </p:sp>
      <p:pic>
        <p:nvPicPr>
          <p:cNvPr id="7" name="Rezervirano mjesto sadržaja 6"/>
          <p:cNvPicPr>
            <a:picLocks noGrp="1" noChangeAspect="1"/>
          </p:cNvPicPr>
          <p:nvPr>
            <p:ph sz="half" idx="2"/>
          </p:nvPr>
        </p:nvPicPr>
        <p:blipFill>
          <a:blip r:embed="rId2"/>
          <a:stretch>
            <a:fillRect/>
          </a:stretch>
        </p:blipFill>
        <p:spPr>
          <a:xfrm>
            <a:off x="7581060" y="1784392"/>
            <a:ext cx="1792379" cy="4163929"/>
          </a:xfrm>
          <a:prstGeom prst="rect">
            <a:avLst/>
          </a:prstGeom>
        </p:spPr>
      </p:pic>
      <p:sp>
        <p:nvSpPr>
          <p:cNvPr id="5" name="Rezervirano mjesto broja slajda 4"/>
          <p:cNvSpPr>
            <a:spLocks noGrp="1"/>
          </p:cNvSpPr>
          <p:nvPr>
            <p:ph type="sldNum" sz="quarter" idx="12"/>
          </p:nvPr>
        </p:nvSpPr>
        <p:spPr/>
        <p:txBody>
          <a:bodyPr/>
          <a:lstStyle/>
          <a:p>
            <a:pPr rtl="0"/>
            <a:fld id="{9CD8D479-8942-46E8-A226-A4E01F7A105C}" type="slidenum">
              <a:rPr lang="hr-HR" noProof="0" smtClean="0"/>
              <a:t>27</a:t>
            </a:fld>
            <a:endParaRPr lang="hr-HR" noProof="0" dirty="0"/>
          </a:p>
        </p:txBody>
      </p:sp>
      <p:sp>
        <p:nvSpPr>
          <p:cNvPr id="6" name="Rezervirano mjesto podnožja 5"/>
          <p:cNvSpPr>
            <a:spLocks noGrp="1"/>
          </p:cNvSpPr>
          <p:nvPr>
            <p:ph type="ftr" sz="quarter" idx="11"/>
          </p:nvPr>
        </p:nvSpPr>
        <p:spPr/>
        <p:txBody>
          <a:bodyPr/>
          <a:lstStyle/>
          <a:p>
            <a:pPr rtl="0"/>
            <a:r>
              <a:rPr lang="hr-HR" dirty="0"/>
              <a:t>OŠ </a:t>
            </a:r>
            <a:r>
              <a:rPr lang="hr-HR" dirty="0" err="1"/>
              <a:t>Granešina</a:t>
            </a:r>
            <a:endParaRPr lang="hr-HR" noProof="0" dirty="0"/>
          </a:p>
        </p:txBody>
      </p:sp>
    </p:spTree>
    <p:extLst>
      <p:ext uri="{BB962C8B-B14F-4D97-AF65-F5344CB8AC3E}">
        <p14:creationId xmlns:p14="http://schemas.microsoft.com/office/powerpoint/2010/main" val="335329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BA" dirty="0"/>
              <a:t> </a:t>
            </a:r>
          </a:p>
        </p:txBody>
      </p:sp>
      <p:sp>
        <p:nvSpPr>
          <p:cNvPr id="4" name="Rezervirano mjesto sadržaja 3"/>
          <p:cNvSpPr>
            <a:spLocks noGrp="1"/>
          </p:cNvSpPr>
          <p:nvPr>
            <p:ph sz="half" idx="2"/>
          </p:nvPr>
        </p:nvSpPr>
        <p:spPr>
          <a:xfrm>
            <a:off x="7262949" y="1556281"/>
            <a:ext cx="3519026" cy="4620682"/>
          </a:xfrm>
        </p:spPr>
        <p:txBody>
          <a:bodyPr/>
          <a:lstStyle/>
          <a:p>
            <a:pPr marL="0" indent="0">
              <a:buNone/>
            </a:pPr>
            <a:r>
              <a:rPr lang="hr-BA" dirty="0"/>
              <a:t> </a:t>
            </a:r>
          </a:p>
        </p:txBody>
      </p:sp>
      <p:sp>
        <p:nvSpPr>
          <p:cNvPr id="5" name="Rezervirano mjesto broja slajda 4"/>
          <p:cNvSpPr>
            <a:spLocks noGrp="1"/>
          </p:cNvSpPr>
          <p:nvPr>
            <p:ph type="sldNum" sz="quarter" idx="12"/>
          </p:nvPr>
        </p:nvSpPr>
        <p:spPr/>
        <p:txBody>
          <a:bodyPr/>
          <a:lstStyle/>
          <a:p>
            <a:pPr rtl="0"/>
            <a:fld id="{9CD8D479-8942-46E8-A226-A4E01F7A105C}" type="slidenum">
              <a:rPr lang="hr-HR" noProof="0" smtClean="0"/>
              <a:t>28</a:t>
            </a:fld>
            <a:endParaRPr lang="hr-HR" noProof="0" dirty="0"/>
          </a:p>
        </p:txBody>
      </p:sp>
      <p:sp>
        <p:nvSpPr>
          <p:cNvPr id="6" name="Rezervirano mjesto podnožja 5"/>
          <p:cNvSpPr>
            <a:spLocks noGrp="1"/>
          </p:cNvSpPr>
          <p:nvPr>
            <p:ph type="ftr" sz="quarter" idx="11"/>
          </p:nvPr>
        </p:nvSpPr>
        <p:spPr/>
        <p:txBody>
          <a:bodyPr/>
          <a:lstStyle/>
          <a:p>
            <a:pPr rtl="0"/>
            <a:r>
              <a:rPr lang="hr-HR" dirty="0"/>
              <a:t>OŠ </a:t>
            </a:r>
            <a:r>
              <a:rPr lang="hr-HR" dirty="0" err="1"/>
              <a:t>Granešina</a:t>
            </a:r>
            <a:endParaRPr lang="hr-HR" noProof="0" dirty="0"/>
          </a:p>
        </p:txBody>
      </p:sp>
      <p:graphicFrame>
        <p:nvGraphicFramePr>
          <p:cNvPr id="7" name="Chart 1"/>
          <p:cNvGraphicFramePr>
            <a:graphicFrameLocks noGrp="1"/>
          </p:cNvGraphicFramePr>
          <p:nvPr>
            <p:ph sz="half" idx="1"/>
            <p:extLst>
              <p:ext uri="{D42A27DB-BD31-4B8C-83A1-F6EECF244321}">
                <p14:modId xmlns:p14="http://schemas.microsoft.com/office/powerpoint/2010/main" val="2963752664"/>
              </p:ext>
            </p:extLst>
          </p:nvPr>
        </p:nvGraphicFramePr>
        <p:xfrm>
          <a:off x="2623545" y="276087"/>
          <a:ext cx="7761425" cy="59008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4698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Autofit/>
          </a:bodyPr>
          <a:lstStyle/>
          <a:p>
            <a:pPr lvl="0"/>
            <a:r>
              <a:rPr lang="hr-HR" sz="2400" b="1" i="1" dirty="0"/>
              <a:t>Mjerenje  vlažnosti tla pomoću programiranog </a:t>
            </a:r>
            <a:r>
              <a:rPr lang="hr-HR" sz="2400" b="1" i="1" dirty="0" err="1"/>
              <a:t>micro</a:t>
            </a:r>
            <a:r>
              <a:rPr lang="hr-HR" sz="2400" b="1" i="1" dirty="0"/>
              <a:t>: bita.</a:t>
            </a:r>
            <a:endParaRPr lang="hr-BA" sz="2400" b="1" i="1" dirty="0"/>
          </a:p>
        </p:txBody>
      </p:sp>
      <p:sp>
        <p:nvSpPr>
          <p:cNvPr id="9" name="Rezervirano mjesto teksta 8"/>
          <p:cNvSpPr>
            <a:spLocks noGrp="1"/>
          </p:cNvSpPr>
          <p:nvPr>
            <p:ph type="body" idx="1"/>
          </p:nvPr>
        </p:nvSpPr>
        <p:spPr>
          <a:xfrm>
            <a:off x="1409699" y="1554479"/>
            <a:ext cx="4037512" cy="4585063"/>
          </a:xfrm>
        </p:spPr>
        <p:txBody>
          <a:bodyPr>
            <a:normAutofit/>
          </a:bodyPr>
          <a:lstStyle/>
          <a:p>
            <a:r>
              <a:rPr lang="hr-BA" sz="2000" b="0" dirty="0"/>
              <a:t>Svaki radni dan od 10. do 27. 4 očitavali smo vrijednosti vlažnosti tla. Biljka se trebala sama zalijevati upravo pomoću samostalnog očitavanja vlažnosti tla. Vlažnost tla očitavali smo pritiskom na tipku A. Kada smo procijenili da naša biljka nema dovoljno vode koristili smo tipku B i dodatno ju zalili.</a:t>
            </a:r>
          </a:p>
          <a:p>
            <a:endParaRPr lang="hr-BA" sz="2000" b="0" dirty="0"/>
          </a:p>
          <a:p>
            <a:r>
              <a:rPr lang="hr-BA" sz="2000" b="0" dirty="0"/>
              <a:t>Zaključak: vrijednosti vlažnosti dosta variraju što zbog ljudske pogreške što zbog uporabe tipke B te  neobičnih očitanja vrijednosti vlage u tlu.</a:t>
            </a:r>
          </a:p>
          <a:p>
            <a:endParaRPr lang="hr-BA" sz="2000" b="0" dirty="0"/>
          </a:p>
        </p:txBody>
      </p:sp>
      <p:sp>
        <p:nvSpPr>
          <p:cNvPr id="10" name="Rezervirano mjesto teksta 9"/>
          <p:cNvSpPr>
            <a:spLocks noGrp="1"/>
          </p:cNvSpPr>
          <p:nvPr>
            <p:ph type="body" sz="quarter" idx="3"/>
          </p:nvPr>
        </p:nvSpPr>
        <p:spPr/>
        <p:txBody>
          <a:bodyPr/>
          <a:lstStyle/>
          <a:p>
            <a:r>
              <a:rPr lang="hr-BA" dirty="0"/>
              <a:t> </a:t>
            </a:r>
          </a:p>
        </p:txBody>
      </p:sp>
      <p:graphicFrame>
        <p:nvGraphicFramePr>
          <p:cNvPr id="8" name="Rezervirano mjesto sadržaja 7"/>
          <p:cNvGraphicFramePr>
            <a:graphicFrameLocks noGrp="1"/>
          </p:cNvGraphicFramePr>
          <p:nvPr>
            <p:ph sz="quarter" idx="4"/>
            <p:extLst>
              <p:ext uri="{D42A27DB-BD31-4B8C-83A1-F6EECF244321}">
                <p14:modId xmlns:p14="http://schemas.microsoft.com/office/powerpoint/2010/main" val="2112863600"/>
              </p:ext>
            </p:extLst>
          </p:nvPr>
        </p:nvGraphicFramePr>
        <p:xfrm>
          <a:off x="5551714" y="1554480"/>
          <a:ext cx="5230586" cy="4690746"/>
        </p:xfrm>
        <a:graphic>
          <a:graphicData uri="http://schemas.openxmlformats.org/drawingml/2006/chart">
            <c:chart xmlns:c="http://schemas.openxmlformats.org/drawingml/2006/chart" xmlns:r="http://schemas.openxmlformats.org/officeDocument/2006/relationships" r:id="rId2"/>
          </a:graphicData>
        </a:graphic>
      </p:graphicFrame>
      <p:sp>
        <p:nvSpPr>
          <p:cNvPr id="5" name="Rezervirano mjesto broja slajda 4"/>
          <p:cNvSpPr>
            <a:spLocks noGrp="1"/>
          </p:cNvSpPr>
          <p:nvPr>
            <p:ph type="sldNum" sz="quarter" idx="12"/>
          </p:nvPr>
        </p:nvSpPr>
        <p:spPr/>
        <p:txBody>
          <a:bodyPr/>
          <a:lstStyle/>
          <a:p>
            <a:pPr rtl="0"/>
            <a:fld id="{9CD8D479-8942-46E8-A226-A4E01F7A105C}" type="slidenum">
              <a:rPr lang="hr-HR" noProof="0" smtClean="0"/>
              <a:t>29</a:t>
            </a:fld>
            <a:endParaRPr lang="hr-HR" noProof="0" dirty="0"/>
          </a:p>
        </p:txBody>
      </p:sp>
      <p:sp>
        <p:nvSpPr>
          <p:cNvPr id="6" name="Rezervirano mjesto podnožja 5"/>
          <p:cNvSpPr>
            <a:spLocks noGrp="1"/>
          </p:cNvSpPr>
          <p:nvPr>
            <p:ph type="ftr" sz="quarter" idx="11"/>
          </p:nvPr>
        </p:nvSpPr>
        <p:spPr/>
        <p:txBody>
          <a:bodyPr/>
          <a:lstStyle/>
          <a:p>
            <a:pPr rtl="0"/>
            <a:r>
              <a:rPr lang="hr-HR" dirty="0"/>
              <a:t>OŠ </a:t>
            </a:r>
            <a:r>
              <a:rPr lang="hr-HR" dirty="0" err="1"/>
              <a:t>Granešina</a:t>
            </a:r>
            <a:endParaRPr lang="hr-HR" noProof="0" dirty="0"/>
          </a:p>
        </p:txBody>
      </p:sp>
      <p:sp>
        <p:nvSpPr>
          <p:cNvPr id="12" name="Rezervirano mjesto sadržaja 11"/>
          <p:cNvSpPr>
            <a:spLocks noGrp="1"/>
          </p:cNvSpPr>
          <p:nvPr>
            <p:ph sz="half" idx="2"/>
          </p:nvPr>
        </p:nvSpPr>
        <p:spPr>
          <a:xfrm>
            <a:off x="4532811" y="5773782"/>
            <a:ext cx="1485464" cy="471635"/>
          </a:xfrm>
        </p:spPr>
        <p:txBody>
          <a:bodyPr/>
          <a:lstStyle/>
          <a:p>
            <a:pPr marL="0" indent="0">
              <a:buNone/>
            </a:pPr>
            <a:r>
              <a:rPr lang="hr-BA" dirty="0"/>
              <a:t> </a:t>
            </a:r>
          </a:p>
        </p:txBody>
      </p:sp>
    </p:spTree>
    <p:extLst>
      <p:ext uri="{BB962C8B-B14F-4D97-AF65-F5344CB8AC3E}">
        <p14:creationId xmlns:p14="http://schemas.microsoft.com/office/powerpoint/2010/main" val="84217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410026" y="276086"/>
            <a:ext cx="9371949" cy="6353313"/>
          </a:xfrm>
        </p:spPr>
        <p:txBody>
          <a:bodyPr>
            <a:normAutofit fontScale="90000"/>
          </a:bodyPr>
          <a:lstStyle/>
          <a:p>
            <a:pPr algn="ctr"/>
            <a:r>
              <a:rPr lang="hr-BA" b="1" i="1" dirty="0"/>
              <a:t>Priča o dvije škole</a:t>
            </a:r>
            <a:br>
              <a:rPr lang="hr-BA" b="1" i="1" dirty="0"/>
            </a:br>
            <a:br>
              <a:rPr lang="hr-BA" dirty="0"/>
            </a:br>
            <a:br>
              <a:rPr lang="hr-BA" dirty="0"/>
            </a:br>
            <a:br>
              <a:rPr lang="hr-BA" dirty="0"/>
            </a:br>
            <a:br>
              <a:rPr lang="hr-BA" dirty="0"/>
            </a:br>
            <a:br>
              <a:rPr lang="hr-BA" dirty="0"/>
            </a:br>
            <a:br>
              <a:rPr lang="hr-BA" dirty="0"/>
            </a:br>
            <a:br>
              <a:rPr lang="hr-BA" dirty="0"/>
            </a:br>
            <a:br>
              <a:rPr lang="hr-BA" dirty="0"/>
            </a:br>
            <a:r>
              <a:rPr lang="hr-BA" sz="2200" b="1" i="1" dirty="0"/>
              <a:t>Naša škola OŠ </a:t>
            </a:r>
            <a:r>
              <a:rPr lang="hr-BA" sz="2200" b="1" i="1" dirty="0" err="1"/>
              <a:t>Granešina</a:t>
            </a:r>
            <a:r>
              <a:rPr lang="hr-BA" sz="2200" b="1" i="1" dirty="0"/>
              <a:t> sastoji se od dvije škole povezane hodnikom. U jednoj uče Mali, a u drugoj Veliki i susreću se rijetko. Ovaj projekt nam je bio prilika povezati Male i Velike u jednu veselu i vrijednu cjelinu. Mali su pokazali Velikima svoju kreativnost i nesputanost u izražavanju i promatranju svijeta oko sebe. Veliki su Malima  pokazali kako znanstvenim metodama istraživati svijet oko sebe te ih upoznali s vještinama koje će tek kasnije učiti.</a:t>
            </a:r>
          </a:p>
        </p:txBody>
      </p:sp>
      <p:pic>
        <p:nvPicPr>
          <p:cNvPr id="7" name="Rezervirano mjesto sadržaja 6" descr="Bar Mitzvahzilla"/>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637716" y="1701376"/>
            <a:ext cx="3048000" cy="1562100"/>
          </a:xfrm>
        </p:spPr>
      </p:pic>
      <p:pic>
        <p:nvPicPr>
          <p:cNvPr id="8" name="Rezervirano mjesto sadržaja 7"/>
          <p:cNvPicPr>
            <a:picLocks noGrp="1" noChangeAspect="1"/>
          </p:cNvPicPr>
          <p:nvPr>
            <p:ph sz="half" idx="2"/>
          </p:nvPr>
        </p:nvPicPr>
        <p:blipFill>
          <a:blip r:embed="rId3"/>
          <a:stretch>
            <a:fillRect/>
          </a:stretch>
        </p:blipFill>
        <p:spPr>
          <a:xfrm>
            <a:off x="7733711" y="1701376"/>
            <a:ext cx="3048264" cy="1560711"/>
          </a:xfrm>
          <a:prstGeom prst="rect">
            <a:avLst/>
          </a:prstGeom>
        </p:spPr>
      </p:pic>
      <p:sp>
        <p:nvSpPr>
          <p:cNvPr id="5" name="Rezervirano mjesto broja slajda 4"/>
          <p:cNvSpPr>
            <a:spLocks noGrp="1"/>
          </p:cNvSpPr>
          <p:nvPr>
            <p:ph type="sldNum" sz="quarter" idx="12"/>
          </p:nvPr>
        </p:nvSpPr>
        <p:spPr/>
        <p:txBody>
          <a:bodyPr/>
          <a:lstStyle/>
          <a:p>
            <a:pPr rtl="0"/>
            <a:fld id="{9CD8D479-8942-46E8-A226-A4E01F7A105C}" type="slidenum">
              <a:rPr lang="hr-HR" noProof="0" smtClean="0"/>
              <a:t>3</a:t>
            </a:fld>
            <a:endParaRPr lang="hr-HR" noProof="0" dirty="0"/>
          </a:p>
        </p:txBody>
      </p:sp>
      <p:sp>
        <p:nvSpPr>
          <p:cNvPr id="6" name="Rezervirano mjesto podnožja 5"/>
          <p:cNvSpPr>
            <a:spLocks noGrp="1"/>
          </p:cNvSpPr>
          <p:nvPr>
            <p:ph type="ftr" sz="quarter" idx="11"/>
          </p:nvPr>
        </p:nvSpPr>
        <p:spPr/>
        <p:txBody>
          <a:bodyPr/>
          <a:lstStyle/>
          <a:p>
            <a:pPr rtl="0"/>
            <a:r>
              <a:rPr lang="hr-HR" dirty="0"/>
              <a:t>OŠ </a:t>
            </a:r>
            <a:r>
              <a:rPr lang="hr-HR" dirty="0" err="1"/>
              <a:t>Granešina</a:t>
            </a:r>
            <a:endParaRPr lang="hr-HR" noProof="0" dirty="0"/>
          </a:p>
        </p:txBody>
      </p:sp>
      <p:sp>
        <p:nvSpPr>
          <p:cNvPr id="12" name="Prostoručno 11"/>
          <p:cNvSpPr/>
          <p:nvPr/>
        </p:nvSpPr>
        <p:spPr>
          <a:xfrm>
            <a:off x="3090300" y="3231543"/>
            <a:ext cx="6276469" cy="758390"/>
          </a:xfrm>
          <a:custGeom>
            <a:avLst/>
            <a:gdLst>
              <a:gd name="connsiteX0" fmla="*/ 31723 w 6276469"/>
              <a:gd name="connsiteY0" fmla="*/ 8046 h 758390"/>
              <a:gd name="connsiteX1" fmla="*/ 410546 w 6276469"/>
              <a:gd name="connsiteY1" fmla="*/ 452183 h 758390"/>
              <a:gd name="connsiteX2" fmla="*/ 2918614 w 6276469"/>
              <a:gd name="connsiteY2" fmla="*/ 726503 h 758390"/>
              <a:gd name="connsiteX3" fmla="*/ 3846077 w 6276469"/>
              <a:gd name="connsiteY3" fmla="*/ 726503 h 758390"/>
              <a:gd name="connsiteX4" fmla="*/ 5570374 w 6276469"/>
              <a:gd name="connsiteY4" fmla="*/ 491371 h 758390"/>
              <a:gd name="connsiteX5" fmla="*/ 6210454 w 6276469"/>
              <a:gd name="connsiteY5" fmla="*/ 47234 h 758390"/>
              <a:gd name="connsiteX6" fmla="*/ 6223517 w 6276469"/>
              <a:gd name="connsiteY6" fmla="*/ 34171 h 758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6469" h="758390">
                <a:moveTo>
                  <a:pt x="31723" y="8046"/>
                </a:moveTo>
                <a:cubicBezTo>
                  <a:pt x="-19440" y="170243"/>
                  <a:pt x="-70602" y="332440"/>
                  <a:pt x="410546" y="452183"/>
                </a:cubicBezTo>
                <a:cubicBezTo>
                  <a:pt x="891694" y="571926"/>
                  <a:pt x="2346026" y="680783"/>
                  <a:pt x="2918614" y="726503"/>
                </a:cubicBezTo>
                <a:cubicBezTo>
                  <a:pt x="3491202" y="772223"/>
                  <a:pt x="3404117" y="765692"/>
                  <a:pt x="3846077" y="726503"/>
                </a:cubicBezTo>
                <a:cubicBezTo>
                  <a:pt x="4288037" y="687314"/>
                  <a:pt x="5176311" y="604582"/>
                  <a:pt x="5570374" y="491371"/>
                </a:cubicBezTo>
                <a:cubicBezTo>
                  <a:pt x="5964437" y="378160"/>
                  <a:pt x="6101597" y="123434"/>
                  <a:pt x="6210454" y="47234"/>
                </a:cubicBezTo>
                <a:cubicBezTo>
                  <a:pt x="6319311" y="-28966"/>
                  <a:pt x="6271414" y="2602"/>
                  <a:pt x="6223517" y="3417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BA"/>
          </a:p>
        </p:txBody>
      </p:sp>
      <p:sp>
        <p:nvSpPr>
          <p:cNvPr id="13" name="Prostoručno 12"/>
          <p:cNvSpPr/>
          <p:nvPr/>
        </p:nvSpPr>
        <p:spPr>
          <a:xfrm>
            <a:off x="3286621" y="3265714"/>
            <a:ext cx="5752876" cy="496907"/>
          </a:xfrm>
          <a:custGeom>
            <a:avLst/>
            <a:gdLst>
              <a:gd name="connsiteX0" fmla="*/ 5219 w 5752876"/>
              <a:gd name="connsiteY0" fmla="*/ 0 h 496907"/>
              <a:gd name="connsiteX1" fmla="*/ 161973 w 5752876"/>
              <a:gd name="connsiteY1" fmla="*/ 235132 h 496907"/>
              <a:gd name="connsiteX2" fmla="*/ 1076373 w 5752876"/>
              <a:gd name="connsiteY2" fmla="*/ 378823 h 496907"/>
              <a:gd name="connsiteX3" fmla="*/ 2434910 w 5752876"/>
              <a:gd name="connsiteY3" fmla="*/ 457200 h 496907"/>
              <a:gd name="connsiteX4" fmla="*/ 3127242 w 5752876"/>
              <a:gd name="connsiteY4" fmla="*/ 496389 h 496907"/>
              <a:gd name="connsiteX5" fmla="*/ 4342088 w 5752876"/>
              <a:gd name="connsiteY5" fmla="*/ 431075 h 496907"/>
              <a:gd name="connsiteX6" fmla="*/ 5047482 w 5752876"/>
              <a:gd name="connsiteY6" fmla="*/ 287383 h 496907"/>
              <a:gd name="connsiteX7" fmla="*/ 5622248 w 5752876"/>
              <a:gd name="connsiteY7" fmla="*/ 156755 h 496907"/>
              <a:gd name="connsiteX8" fmla="*/ 5752876 w 5752876"/>
              <a:gd name="connsiteY8" fmla="*/ 0 h 496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2876" h="496907">
                <a:moveTo>
                  <a:pt x="5219" y="0"/>
                </a:moveTo>
                <a:cubicBezTo>
                  <a:pt x="-5667" y="85997"/>
                  <a:pt x="-16553" y="171995"/>
                  <a:pt x="161973" y="235132"/>
                </a:cubicBezTo>
                <a:cubicBezTo>
                  <a:pt x="340499" y="298269"/>
                  <a:pt x="697550" y="341812"/>
                  <a:pt x="1076373" y="378823"/>
                </a:cubicBezTo>
                <a:cubicBezTo>
                  <a:pt x="1455196" y="415834"/>
                  <a:pt x="2434910" y="457200"/>
                  <a:pt x="2434910" y="457200"/>
                </a:cubicBezTo>
                <a:cubicBezTo>
                  <a:pt x="2776721" y="476794"/>
                  <a:pt x="2809379" y="500743"/>
                  <a:pt x="3127242" y="496389"/>
                </a:cubicBezTo>
                <a:cubicBezTo>
                  <a:pt x="3445105" y="492035"/>
                  <a:pt x="4022048" y="465909"/>
                  <a:pt x="4342088" y="431075"/>
                </a:cubicBezTo>
                <a:cubicBezTo>
                  <a:pt x="4662128" y="396241"/>
                  <a:pt x="4834122" y="333103"/>
                  <a:pt x="5047482" y="287383"/>
                </a:cubicBezTo>
                <a:cubicBezTo>
                  <a:pt x="5260842" y="241663"/>
                  <a:pt x="5504682" y="204652"/>
                  <a:pt x="5622248" y="156755"/>
                </a:cubicBezTo>
                <a:cubicBezTo>
                  <a:pt x="5739814" y="108858"/>
                  <a:pt x="5746345" y="54429"/>
                  <a:pt x="5752876"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BA"/>
          </a:p>
        </p:txBody>
      </p:sp>
      <p:pic>
        <p:nvPicPr>
          <p:cNvPr id="16" name="Slika 15" descr="File:&lt;strong&gt;Tomato&lt;/strong&gt;-on-cuttingboard.jpg - Wikimedia Common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7029" y="3148304"/>
            <a:ext cx="1842951" cy="1228634"/>
          </a:xfrm>
          <a:prstGeom prst="ellipse">
            <a:avLst/>
          </a:prstGeom>
          <a:ln>
            <a:noFill/>
          </a:ln>
          <a:effectLst>
            <a:softEdge rad="112500"/>
          </a:effectLst>
        </p:spPr>
      </p:pic>
    </p:spTree>
    <p:extLst>
      <p:ext uri="{BB962C8B-B14F-4D97-AF65-F5344CB8AC3E}">
        <p14:creationId xmlns:p14="http://schemas.microsoft.com/office/powerpoint/2010/main" val="1209037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z="2400" b="1" i="1" dirty="0">
                <a:solidFill>
                  <a:srgbClr val="8BAA00">
                    <a:lumMod val="75000"/>
                  </a:srgbClr>
                </a:solidFill>
              </a:rPr>
              <a:t>Mjerenje  razine svjetlosti pomoću programiranog </a:t>
            </a:r>
            <a:r>
              <a:rPr lang="hr-HR" sz="2400" b="1" i="1" dirty="0" err="1">
                <a:solidFill>
                  <a:srgbClr val="8BAA00">
                    <a:lumMod val="75000"/>
                  </a:srgbClr>
                </a:solidFill>
              </a:rPr>
              <a:t>micro</a:t>
            </a:r>
            <a:r>
              <a:rPr lang="hr-HR" sz="2400" b="1" i="1" dirty="0">
                <a:solidFill>
                  <a:srgbClr val="8BAA00">
                    <a:lumMod val="75000"/>
                  </a:srgbClr>
                </a:solidFill>
              </a:rPr>
              <a:t>: bita.</a:t>
            </a:r>
            <a:endParaRPr lang="hr-BA" dirty="0"/>
          </a:p>
        </p:txBody>
      </p:sp>
      <p:sp>
        <p:nvSpPr>
          <p:cNvPr id="3" name="Rezervirano mjesto sadržaja 2"/>
          <p:cNvSpPr>
            <a:spLocks noGrp="1"/>
          </p:cNvSpPr>
          <p:nvPr>
            <p:ph sz="half" idx="1"/>
          </p:nvPr>
        </p:nvSpPr>
        <p:spPr>
          <a:xfrm>
            <a:off x="1409701" y="1556281"/>
            <a:ext cx="2548346" cy="4620682"/>
          </a:xfrm>
        </p:spPr>
        <p:txBody>
          <a:bodyPr/>
          <a:lstStyle/>
          <a:p>
            <a:pPr marL="0" indent="0">
              <a:buNone/>
            </a:pPr>
            <a:r>
              <a:rPr lang="hr-BA" dirty="0"/>
              <a:t>Koristili smo još jedan programirani </a:t>
            </a:r>
            <a:r>
              <a:rPr lang="hr-BA" dirty="0" err="1"/>
              <a:t>micro</a:t>
            </a:r>
            <a:r>
              <a:rPr lang="hr-BA" dirty="0"/>
              <a:t> : bit kojim smo mjerili razinu svjetlosti kojoj su bile izložene obje biljke u istom razdoblju kada smo mjerili i vlažnost te temperaturu pomoću termometra u neposrednom prostoru oko biljaka.</a:t>
            </a:r>
          </a:p>
        </p:txBody>
      </p:sp>
      <p:sp>
        <p:nvSpPr>
          <p:cNvPr id="5" name="Rezervirano mjesto broja slajda 4"/>
          <p:cNvSpPr>
            <a:spLocks noGrp="1"/>
          </p:cNvSpPr>
          <p:nvPr>
            <p:ph type="sldNum" sz="quarter" idx="12"/>
          </p:nvPr>
        </p:nvSpPr>
        <p:spPr/>
        <p:txBody>
          <a:bodyPr/>
          <a:lstStyle/>
          <a:p>
            <a:pPr rtl="0"/>
            <a:fld id="{9CD8D479-8942-46E8-A226-A4E01F7A105C}" type="slidenum">
              <a:rPr lang="hr-HR" noProof="0" smtClean="0"/>
              <a:t>30</a:t>
            </a:fld>
            <a:endParaRPr lang="hr-HR" noProof="0" dirty="0"/>
          </a:p>
        </p:txBody>
      </p:sp>
      <p:sp>
        <p:nvSpPr>
          <p:cNvPr id="6" name="Rezervirano mjesto podnožja 5"/>
          <p:cNvSpPr>
            <a:spLocks noGrp="1"/>
          </p:cNvSpPr>
          <p:nvPr>
            <p:ph type="ftr" sz="quarter" idx="11"/>
          </p:nvPr>
        </p:nvSpPr>
        <p:spPr/>
        <p:txBody>
          <a:bodyPr/>
          <a:lstStyle/>
          <a:p>
            <a:pPr rtl="0"/>
            <a:r>
              <a:rPr lang="hr-HR" dirty="0"/>
              <a:t>OŠ </a:t>
            </a:r>
            <a:r>
              <a:rPr lang="hr-HR" dirty="0" err="1"/>
              <a:t>Granešina</a:t>
            </a:r>
            <a:endParaRPr lang="hr-HR" noProof="0" dirty="0"/>
          </a:p>
        </p:txBody>
      </p:sp>
      <p:graphicFrame>
        <p:nvGraphicFramePr>
          <p:cNvPr id="7" name="Rezervirano mjesto sadržaja 6"/>
          <p:cNvGraphicFramePr>
            <a:graphicFrameLocks noGrp="1"/>
          </p:cNvGraphicFramePr>
          <p:nvPr>
            <p:ph sz="half" idx="2"/>
            <p:extLst>
              <p:ext uri="{D42A27DB-BD31-4B8C-83A1-F6EECF244321}">
                <p14:modId xmlns:p14="http://schemas.microsoft.com/office/powerpoint/2010/main" val="2522705951"/>
              </p:ext>
            </p:extLst>
          </p:nvPr>
        </p:nvGraphicFramePr>
        <p:xfrm>
          <a:off x="3958047" y="1555750"/>
          <a:ext cx="7080067" cy="46212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45550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BA" dirty="0"/>
              <a:t>Zaključak:</a:t>
            </a:r>
          </a:p>
        </p:txBody>
      </p:sp>
      <p:sp>
        <p:nvSpPr>
          <p:cNvPr id="3" name="Rezervirano mjesto sadržaja 2"/>
          <p:cNvSpPr>
            <a:spLocks noGrp="1"/>
          </p:cNvSpPr>
          <p:nvPr>
            <p:ph idx="1"/>
          </p:nvPr>
        </p:nvSpPr>
        <p:spPr>
          <a:xfrm>
            <a:off x="1410027" y="1566001"/>
            <a:ext cx="4220064" cy="4620682"/>
          </a:xfrm>
        </p:spPr>
        <p:txBody>
          <a:bodyPr/>
          <a:lstStyle/>
          <a:p>
            <a:pPr marL="0" indent="0">
              <a:buNone/>
            </a:pPr>
            <a:r>
              <a:rPr lang="hr-BA" dirty="0"/>
              <a:t>Mjerili smo vlažnost, pH vrijednost, razinu svjetlosti i temperaturu jer su to sve uvjeti koji neposredno određuju rast biljaka.</a:t>
            </a:r>
          </a:p>
          <a:p>
            <a:pPr marL="0" indent="0">
              <a:buNone/>
            </a:pPr>
            <a:r>
              <a:rPr lang="hr-BA" dirty="0"/>
              <a:t>Rajčicu smo izabrali zbog brzog rasta, velikog broja listova i zametaka te značaja kojeg ima u našoj svakodnevnoj prehrani. </a:t>
            </a:r>
          </a:p>
        </p:txBody>
      </p:sp>
      <p:sp>
        <p:nvSpPr>
          <p:cNvPr id="4" name="Rezervirano mjesto broja slajda 3"/>
          <p:cNvSpPr>
            <a:spLocks noGrp="1"/>
          </p:cNvSpPr>
          <p:nvPr>
            <p:ph type="sldNum" sz="quarter" idx="12"/>
          </p:nvPr>
        </p:nvSpPr>
        <p:spPr/>
        <p:txBody>
          <a:bodyPr/>
          <a:lstStyle/>
          <a:p>
            <a:pPr rtl="0"/>
            <a:fld id="{9CD8D479-8942-46E8-A226-A4E01F7A105C}" type="slidenum">
              <a:rPr lang="hr-HR" noProof="0" smtClean="0"/>
              <a:t>31</a:t>
            </a:fld>
            <a:endParaRPr lang="hr-HR" noProof="0" dirty="0"/>
          </a:p>
        </p:txBody>
      </p:sp>
      <p:sp>
        <p:nvSpPr>
          <p:cNvPr id="5" name="Rezervirano mjesto podnožja 4"/>
          <p:cNvSpPr>
            <a:spLocks noGrp="1"/>
          </p:cNvSpPr>
          <p:nvPr>
            <p:ph type="ftr" sz="quarter" idx="11"/>
          </p:nvPr>
        </p:nvSpPr>
        <p:spPr/>
        <p:txBody>
          <a:bodyPr/>
          <a:lstStyle/>
          <a:p>
            <a:pPr rtl="0"/>
            <a:r>
              <a:rPr lang="hr-HR" dirty="0"/>
              <a:t>OŠ </a:t>
            </a:r>
            <a:r>
              <a:rPr lang="hr-HR" dirty="0" err="1"/>
              <a:t>Granešina</a:t>
            </a:r>
            <a:endParaRPr lang="hr-HR" noProof="0" dirty="0"/>
          </a:p>
        </p:txBody>
      </p:sp>
      <p:pic>
        <p:nvPicPr>
          <p:cNvPr id="6" name="Slika 5"/>
          <p:cNvPicPr>
            <a:picLocks noChangeAspect="1"/>
          </p:cNvPicPr>
          <p:nvPr/>
        </p:nvPicPr>
        <p:blipFill rotWithShape="1">
          <a:blip r:embed="rId2" cstate="print">
            <a:extLst>
              <a:ext uri="{28A0092B-C50C-407E-A947-70E740481C1C}">
                <a14:useLocalDpi xmlns:a14="http://schemas.microsoft.com/office/drawing/2010/main" val="0"/>
              </a:ext>
            </a:extLst>
          </a:blip>
          <a:srcRect l="19977" r="15870" b="7790"/>
          <a:stretch/>
        </p:blipFill>
        <p:spPr>
          <a:xfrm>
            <a:off x="5818088" y="683954"/>
            <a:ext cx="4963887" cy="5351086"/>
          </a:xfrm>
          <a:prstGeom prst="rect">
            <a:avLst/>
          </a:prstGeom>
        </p:spPr>
      </p:pic>
    </p:spTree>
    <p:extLst>
      <p:ext uri="{BB962C8B-B14F-4D97-AF65-F5344CB8AC3E}">
        <p14:creationId xmlns:p14="http://schemas.microsoft.com/office/powerpoint/2010/main" val="3301753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rtlCol="0"/>
          <a:lstStyle/>
          <a:p>
            <a:pPr rtl="0"/>
            <a:r>
              <a:rPr lang="hr-HR" dirty="0"/>
              <a:t> </a:t>
            </a:r>
          </a:p>
        </p:txBody>
      </p:sp>
      <p:sp>
        <p:nvSpPr>
          <p:cNvPr id="3" name="Rezervirano mjesto za tekst 2"/>
          <p:cNvSpPr>
            <a:spLocks noGrp="1"/>
          </p:cNvSpPr>
          <p:nvPr>
            <p:ph type="body" idx="1"/>
          </p:nvPr>
        </p:nvSpPr>
        <p:spPr>
          <a:xfrm>
            <a:off x="1409699" y="822960"/>
            <a:ext cx="9693730" cy="1555432"/>
          </a:xfrm>
        </p:spPr>
        <p:txBody>
          <a:bodyPr rtlCol="0">
            <a:normAutofit/>
          </a:bodyPr>
          <a:lstStyle/>
          <a:p>
            <a:pPr rtl="0"/>
            <a:r>
              <a:rPr lang="hr-HR" sz="2400" i="1" dirty="0"/>
              <a:t>Poznajemo li zaista naše najdraže povrće ili možda voće? Na to nam je odgovorio učenik 6. b razreda, Viktor </a:t>
            </a:r>
            <a:r>
              <a:rPr lang="hr-HR" sz="2400" i="1" dirty="0" err="1"/>
              <a:t>Matišić</a:t>
            </a:r>
            <a:r>
              <a:rPr lang="hr-HR" sz="2400" i="1" dirty="0"/>
              <a:t> pomoću zanimljive prezentacije koju prilažemo</a:t>
            </a:r>
            <a:r>
              <a:rPr lang="hr-HR" dirty="0"/>
              <a:t>.</a:t>
            </a:r>
          </a:p>
        </p:txBody>
      </p:sp>
      <p:sp>
        <p:nvSpPr>
          <p:cNvPr id="5" name="Rezervirano mjesto za tekst 4"/>
          <p:cNvSpPr>
            <a:spLocks noGrp="1"/>
          </p:cNvSpPr>
          <p:nvPr>
            <p:ph type="body" sz="quarter" idx="3"/>
          </p:nvPr>
        </p:nvSpPr>
        <p:spPr>
          <a:xfrm>
            <a:off x="10254342" y="1554480"/>
            <a:ext cx="527957" cy="823912"/>
          </a:xfrm>
        </p:spPr>
        <p:txBody>
          <a:bodyPr rtlCol="0"/>
          <a:lstStyle/>
          <a:p>
            <a:pPr rtl="0"/>
            <a:r>
              <a:rPr lang="hr-HR" dirty="0"/>
              <a:t> </a:t>
            </a:r>
          </a:p>
        </p:txBody>
      </p:sp>
      <p:pic>
        <p:nvPicPr>
          <p:cNvPr id="10" name="Rezervirano mjesto sadržaja 9"/>
          <p:cNvPicPr>
            <a:picLocks noGrp="1" noChangeAspect="1"/>
          </p:cNvPicPr>
          <p:nvPr>
            <p:ph sz="quarter" idx="4"/>
          </p:nvPr>
        </p:nvPicPr>
        <p:blipFill>
          <a:blip r:embed="rId3"/>
          <a:stretch>
            <a:fillRect/>
          </a:stretch>
        </p:blipFill>
        <p:spPr>
          <a:xfrm>
            <a:off x="3597273" y="2505142"/>
            <a:ext cx="6001337" cy="3740276"/>
          </a:xfrm>
          <a:prstGeom prst="rect">
            <a:avLst/>
          </a:prstGeom>
        </p:spPr>
      </p:pic>
      <p:sp>
        <p:nvSpPr>
          <p:cNvPr id="7" name="Rezervirano mjesto za broj slajda 6"/>
          <p:cNvSpPr>
            <a:spLocks noGrp="1"/>
          </p:cNvSpPr>
          <p:nvPr>
            <p:ph type="sldNum" sz="quarter" idx="12"/>
          </p:nvPr>
        </p:nvSpPr>
        <p:spPr/>
        <p:txBody>
          <a:bodyPr rtlCol="0"/>
          <a:lstStyle/>
          <a:p>
            <a:pPr rtl="0"/>
            <a:fld id="{9CD8D479-8942-46E8-A226-A4E01F7A105C}" type="slidenum">
              <a:rPr lang="hr-HR" smtClean="0"/>
              <a:t>32</a:t>
            </a:fld>
            <a:endParaRPr lang="hr-HR" dirty="0"/>
          </a:p>
        </p:txBody>
      </p:sp>
      <p:sp>
        <p:nvSpPr>
          <p:cNvPr id="9" name="Rezervirano mjesto za podnožje 8"/>
          <p:cNvSpPr>
            <a:spLocks noGrp="1"/>
          </p:cNvSpPr>
          <p:nvPr>
            <p:ph type="ftr" sz="quarter" idx="11"/>
          </p:nvPr>
        </p:nvSpPr>
        <p:spPr/>
        <p:txBody>
          <a:bodyPr rtlCol="0"/>
          <a:lstStyle/>
          <a:p>
            <a:pPr rtl="0"/>
            <a:r>
              <a:rPr lang="hr-HR" dirty="0"/>
              <a:t>OŠ </a:t>
            </a:r>
            <a:r>
              <a:rPr lang="hr-HR" dirty="0" err="1"/>
              <a:t>Granešina</a:t>
            </a:r>
            <a:endParaRPr lang="hr-HR" dirty="0"/>
          </a:p>
        </p:txBody>
      </p:sp>
      <p:sp>
        <p:nvSpPr>
          <p:cNvPr id="11" name="Rezervirano mjesto sadržaja 10"/>
          <p:cNvSpPr>
            <a:spLocks noGrp="1"/>
          </p:cNvSpPr>
          <p:nvPr>
            <p:ph sz="half" idx="2"/>
          </p:nvPr>
        </p:nvSpPr>
        <p:spPr/>
        <p:txBody>
          <a:bodyPr/>
          <a:lstStyle/>
          <a:p>
            <a:pPr marL="0" indent="0">
              <a:buNone/>
            </a:pPr>
            <a:r>
              <a:rPr lang="hr-BA" dirty="0"/>
              <a:t> </a:t>
            </a:r>
          </a:p>
        </p:txBody>
      </p:sp>
    </p:spTree>
    <p:extLst>
      <p:ext uri="{BB962C8B-B14F-4D97-AF65-F5344CB8AC3E}">
        <p14:creationId xmlns:p14="http://schemas.microsoft.com/office/powerpoint/2010/main" val="2788333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410027" y="1789611"/>
            <a:ext cx="4598888" cy="4581620"/>
          </a:xfrm>
        </p:spPr>
        <p:txBody>
          <a:bodyPr>
            <a:normAutofit/>
          </a:bodyPr>
          <a:lstStyle/>
          <a:p>
            <a:r>
              <a:rPr lang="hr-BA" sz="2400" i="1" dirty="0"/>
              <a:t>Učenica 8. c razreda , </a:t>
            </a:r>
            <a:br>
              <a:rPr lang="hr-BA" sz="2400" i="1" dirty="0"/>
            </a:br>
            <a:r>
              <a:rPr lang="hr-BA" sz="2400" i="1" dirty="0"/>
              <a:t>Ana – Maria </a:t>
            </a:r>
            <a:r>
              <a:rPr lang="hr-BA" sz="2400" i="1" dirty="0" err="1"/>
              <a:t>Piljek</a:t>
            </a:r>
            <a:r>
              <a:rPr lang="hr-BA" sz="2400" i="1" dirty="0"/>
              <a:t> nacrtala je strip o borbi između prirode i tehnologije</a:t>
            </a:r>
            <a:br>
              <a:rPr lang="hr-BA" sz="2400" i="1" dirty="0"/>
            </a:br>
            <a:r>
              <a:rPr lang="hr-BA" sz="2400" i="1" dirty="0"/>
              <a:t> ( obična i </a:t>
            </a:r>
            <a:r>
              <a:rPr lang="hr-BA" sz="2400" i="1" dirty="0" err="1"/>
              <a:t>micro</a:t>
            </a:r>
            <a:r>
              <a:rPr lang="hr-BA" sz="2400" i="1" dirty="0"/>
              <a:t> : bit rajčica kako ih ona vidi) kao promišljanje o budućnosti koja je već stigla.</a:t>
            </a:r>
            <a:br>
              <a:rPr lang="hr-BA" sz="2400" i="1" dirty="0"/>
            </a:br>
            <a:br>
              <a:rPr lang="hr-BA" sz="2000" dirty="0"/>
            </a:br>
            <a:br>
              <a:rPr lang="hr-BA" sz="2000" dirty="0"/>
            </a:br>
            <a:br>
              <a:rPr lang="hr-BA" sz="2000" dirty="0"/>
            </a:br>
            <a:br>
              <a:rPr lang="hr-BA" sz="2000" dirty="0"/>
            </a:br>
            <a:br>
              <a:rPr lang="hr-BA" sz="2000" dirty="0"/>
            </a:br>
            <a:br>
              <a:rPr lang="hr-BA" sz="2000" dirty="0"/>
            </a:br>
            <a:endParaRPr lang="hr-BA" sz="2000" dirty="0"/>
          </a:p>
        </p:txBody>
      </p:sp>
      <p:pic>
        <p:nvPicPr>
          <p:cNvPr id="6" name="Rezervirano mjesto sadržaja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5423796" y="1013053"/>
            <a:ext cx="6095145" cy="4621213"/>
          </a:xfrm>
        </p:spPr>
      </p:pic>
      <p:sp>
        <p:nvSpPr>
          <p:cNvPr id="4" name="Rezervirano mjesto broja slajda 3"/>
          <p:cNvSpPr>
            <a:spLocks noGrp="1"/>
          </p:cNvSpPr>
          <p:nvPr>
            <p:ph type="sldNum" sz="quarter" idx="12"/>
          </p:nvPr>
        </p:nvSpPr>
        <p:spPr/>
        <p:txBody>
          <a:bodyPr/>
          <a:lstStyle/>
          <a:p>
            <a:pPr rtl="0"/>
            <a:fld id="{9CD8D479-8942-46E8-A226-A4E01F7A105C}" type="slidenum">
              <a:rPr lang="hr-HR" noProof="0" smtClean="0"/>
              <a:t>33</a:t>
            </a:fld>
            <a:endParaRPr lang="hr-HR" noProof="0" dirty="0"/>
          </a:p>
        </p:txBody>
      </p:sp>
      <p:sp>
        <p:nvSpPr>
          <p:cNvPr id="5" name="Rezervirano mjesto podnožja 4"/>
          <p:cNvSpPr>
            <a:spLocks noGrp="1"/>
          </p:cNvSpPr>
          <p:nvPr>
            <p:ph type="ftr" sz="quarter" idx="11"/>
          </p:nvPr>
        </p:nvSpPr>
        <p:spPr/>
        <p:txBody>
          <a:bodyPr/>
          <a:lstStyle/>
          <a:p>
            <a:pPr rtl="0"/>
            <a:r>
              <a:rPr lang="hr-HR" noProof="0" dirty="0"/>
              <a:t>OŠ </a:t>
            </a:r>
            <a:r>
              <a:rPr lang="hr-HR" noProof="0" dirty="0" err="1"/>
              <a:t>Granešina</a:t>
            </a:r>
            <a:endParaRPr lang="hr-HR" noProof="0" dirty="0"/>
          </a:p>
        </p:txBody>
      </p:sp>
      <p:sp>
        <p:nvSpPr>
          <p:cNvPr id="7" name="Pravokutni oblačić 6"/>
          <p:cNvSpPr/>
          <p:nvPr/>
        </p:nvSpPr>
        <p:spPr>
          <a:xfrm>
            <a:off x="1293223" y="276086"/>
            <a:ext cx="2129246" cy="1160828"/>
          </a:xfrm>
          <a:prstGeom prst="wedgeRect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hr-BA" sz="5400" dirty="0">
                <a:latin typeface="Bernard MT Condensed" panose="02050806060905020404" pitchFamily="18" charset="0"/>
              </a:rPr>
              <a:t>STRIP</a:t>
            </a:r>
          </a:p>
        </p:txBody>
      </p:sp>
    </p:spTree>
    <p:extLst>
      <p:ext uri="{BB962C8B-B14F-4D97-AF65-F5344CB8AC3E}">
        <p14:creationId xmlns:p14="http://schemas.microsoft.com/office/powerpoint/2010/main" val="3661831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214083" y="2340018"/>
            <a:ext cx="3083597" cy="3015753"/>
          </a:xfrm>
        </p:spPr>
        <p:txBody>
          <a:bodyPr>
            <a:normAutofit fontScale="90000"/>
          </a:bodyPr>
          <a:lstStyle/>
          <a:p>
            <a:r>
              <a:rPr lang="hr-BA" sz="2400" i="1" dirty="0">
                <a:latin typeface="+mn-lt"/>
              </a:rPr>
              <a:t>Učenik David Napast </a:t>
            </a:r>
            <a:br>
              <a:rPr lang="hr-BA" sz="2400" i="1" dirty="0">
                <a:latin typeface="+mn-lt"/>
              </a:rPr>
            </a:br>
            <a:r>
              <a:rPr lang="hr-BA" sz="2400" i="1" dirty="0">
                <a:latin typeface="+mn-lt"/>
              </a:rPr>
              <a:t>iz 7. e napravio je filmski zapis pomoću fotografija koje je snimao i ovjekovječio naš Projekt rajčica.</a:t>
            </a:r>
            <a:br>
              <a:rPr lang="hr-BA" sz="2400" i="1" dirty="0">
                <a:latin typeface="+mn-lt"/>
              </a:rPr>
            </a:br>
            <a:br>
              <a:rPr lang="hr-BA" sz="2400" dirty="0">
                <a:latin typeface="+mn-lt"/>
              </a:rPr>
            </a:br>
            <a:endParaRPr lang="hr-BA" sz="2400" dirty="0">
              <a:latin typeface="+mn-lt"/>
            </a:endParaRPr>
          </a:p>
        </p:txBody>
      </p:sp>
      <p:pic>
        <p:nvPicPr>
          <p:cNvPr id="6" name="projektparadajz">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712835" y="1042761"/>
            <a:ext cx="6161087" cy="4621213"/>
          </a:xfrm>
        </p:spPr>
      </p:pic>
      <p:sp>
        <p:nvSpPr>
          <p:cNvPr id="4" name="Rezervirano mjesto broja slajda 3"/>
          <p:cNvSpPr>
            <a:spLocks noGrp="1"/>
          </p:cNvSpPr>
          <p:nvPr>
            <p:ph type="sldNum" sz="quarter" idx="12"/>
          </p:nvPr>
        </p:nvSpPr>
        <p:spPr/>
        <p:txBody>
          <a:bodyPr/>
          <a:lstStyle/>
          <a:p>
            <a:pPr rtl="0"/>
            <a:fld id="{9CD8D479-8942-46E8-A226-A4E01F7A105C}" type="slidenum">
              <a:rPr lang="hr-HR" noProof="0" smtClean="0"/>
              <a:t>34</a:t>
            </a:fld>
            <a:endParaRPr lang="hr-HR" noProof="0" dirty="0"/>
          </a:p>
        </p:txBody>
      </p:sp>
      <p:sp>
        <p:nvSpPr>
          <p:cNvPr id="5" name="Rezervirano mjesto podnožja 4"/>
          <p:cNvSpPr>
            <a:spLocks noGrp="1"/>
          </p:cNvSpPr>
          <p:nvPr>
            <p:ph type="ftr" sz="quarter" idx="11"/>
          </p:nvPr>
        </p:nvSpPr>
        <p:spPr/>
        <p:txBody>
          <a:bodyPr/>
          <a:lstStyle/>
          <a:p>
            <a:pPr rtl="0"/>
            <a:r>
              <a:rPr lang="hr-HR" dirty="0"/>
              <a:t>OŠ </a:t>
            </a:r>
            <a:r>
              <a:rPr lang="hr-HR" dirty="0" err="1"/>
              <a:t>Granešina</a:t>
            </a:r>
            <a:endParaRPr lang="hr-HR" noProof="0" dirty="0"/>
          </a:p>
        </p:txBody>
      </p:sp>
      <p:sp>
        <p:nvSpPr>
          <p:cNvPr id="7" name="Pravokutni oblačić 6"/>
          <p:cNvSpPr/>
          <p:nvPr/>
        </p:nvSpPr>
        <p:spPr>
          <a:xfrm>
            <a:off x="1293223" y="276086"/>
            <a:ext cx="2129246" cy="1160828"/>
          </a:xfrm>
          <a:prstGeom prst="wedgeRect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hr-BA" sz="5400" dirty="0">
                <a:latin typeface="Bernard MT Condensed" panose="02050806060905020404" pitchFamily="18" charset="0"/>
              </a:rPr>
              <a:t>FILM</a:t>
            </a:r>
          </a:p>
        </p:txBody>
      </p:sp>
    </p:spTree>
    <p:extLst>
      <p:ext uri="{BB962C8B-B14F-4D97-AF65-F5344CB8AC3E}">
        <p14:creationId xmlns:p14="http://schemas.microsoft.com/office/powerpoint/2010/main" val="3895621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BA" i="1" dirty="0">
                <a:effectLst>
                  <a:outerShdw blurRad="38100" dist="38100" dir="2700000" algn="tl">
                    <a:srgbClr val="000000">
                      <a:alpha val="43137"/>
                    </a:srgbClr>
                  </a:outerShdw>
                </a:effectLst>
              </a:rPr>
              <a:t>Mentori:</a:t>
            </a:r>
          </a:p>
        </p:txBody>
      </p:sp>
      <p:sp>
        <p:nvSpPr>
          <p:cNvPr id="3" name="Rezervirano mjesto sadržaja 2"/>
          <p:cNvSpPr>
            <a:spLocks noGrp="1"/>
          </p:cNvSpPr>
          <p:nvPr>
            <p:ph sz="half" idx="1"/>
          </p:nvPr>
        </p:nvSpPr>
        <p:spPr>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normAutofit lnSpcReduction="10000"/>
          </a:bodyPr>
          <a:lstStyle/>
          <a:p>
            <a:pPr marL="0" indent="0">
              <a:buNone/>
            </a:pPr>
            <a:r>
              <a:rPr lang="hr-BA" sz="3200" i="1" dirty="0"/>
              <a:t>Mali </a:t>
            </a:r>
          </a:p>
          <a:p>
            <a:pPr marL="0" indent="0">
              <a:buNone/>
            </a:pPr>
            <a:r>
              <a:rPr lang="hr-HR" i="1" dirty="0"/>
              <a:t>4.a mentor učiteljica Katarina Šimić</a:t>
            </a:r>
            <a:endParaRPr lang="hr-BA" i="1" dirty="0"/>
          </a:p>
          <a:p>
            <a:pPr marL="0" indent="0">
              <a:buNone/>
            </a:pPr>
            <a:r>
              <a:rPr lang="hr-HR" i="1" dirty="0"/>
              <a:t>4.c mentor učiteljica Đurđica Milardović</a:t>
            </a:r>
            <a:endParaRPr lang="hr-BA" i="1" dirty="0"/>
          </a:p>
          <a:p>
            <a:pPr marL="0" indent="0">
              <a:buNone/>
            </a:pPr>
            <a:r>
              <a:rPr lang="hr-HR" i="1" dirty="0"/>
              <a:t>4.d mentor učiteljica Gabrijela </a:t>
            </a:r>
            <a:r>
              <a:rPr lang="hr-HR" i="1" dirty="0" err="1"/>
              <a:t>Žugec</a:t>
            </a:r>
            <a:endParaRPr lang="hr-BA" i="1" dirty="0"/>
          </a:p>
          <a:p>
            <a:pPr marL="0" indent="0">
              <a:buNone/>
            </a:pPr>
            <a:endParaRPr lang="hr-BA" i="1" dirty="0"/>
          </a:p>
        </p:txBody>
      </p:sp>
      <p:sp>
        <p:nvSpPr>
          <p:cNvPr id="4" name="Rezervirano mjesto sadržaja 3"/>
          <p:cNvSpPr>
            <a:spLocks noGrp="1"/>
          </p:cNvSpPr>
          <p:nvPr>
            <p:ph sz="half" idx="2"/>
          </p:nvPr>
        </p:nvSpPr>
        <p:spPr>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normAutofit lnSpcReduction="10000"/>
          </a:bodyPr>
          <a:lstStyle/>
          <a:p>
            <a:pPr marL="0" indent="0">
              <a:buNone/>
            </a:pPr>
            <a:r>
              <a:rPr lang="hr-BA" sz="3200" i="1" dirty="0"/>
              <a:t>Veliki</a:t>
            </a:r>
          </a:p>
          <a:p>
            <a:pPr marL="0" indent="0">
              <a:buNone/>
            </a:pPr>
            <a:r>
              <a:rPr lang="hr-HR" i="1" dirty="0"/>
              <a:t>Jasna </a:t>
            </a:r>
            <a:r>
              <a:rPr lang="hr-HR" i="1" dirty="0" err="1"/>
              <a:t>Brnić</a:t>
            </a:r>
            <a:r>
              <a:rPr lang="hr-HR" i="1" dirty="0"/>
              <a:t>, prof. kemije</a:t>
            </a:r>
            <a:endParaRPr lang="hr-BA" i="1" dirty="0"/>
          </a:p>
          <a:p>
            <a:pPr marL="0" indent="0">
              <a:buNone/>
            </a:pPr>
            <a:r>
              <a:rPr lang="hr-HR" i="1" dirty="0"/>
              <a:t>Zrinka </a:t>
            </a:r>
            <a:r>
              <a:rPr lang="hr-HR" i="1" dirty="0" err="1"/>
              <a:t>Šamec</a:t>
            </a:r>
            <a:r>
              <a:rPr lang="hr-HR" i="1" dirty="0"/>
              <a:t>, prof. biologije</a:t>
            </a:r>
            <a:endParaRPr lang="hr-BA" i="1" dirty="0"/>
          </a:p>
          <a:p>
            <a:pPr marL="0" indent="0">
              <a:buNone/>
            </a:pPr>
            <a:r>
              <a:rPr lang="hr-HR" i="1" dirty="0"/>
              <a:t>Martina </a:t>
            </a:r>
            <a:r>
              <a:rPr lang="hr-HR" i="1" dirty="0" err="1"/>
              <a:t>Madžarević</a:t>
            </a:r>
            <a:r>
              <a:rPr lang="hr-HR" i="1" dirty="0"/>
              <a:t> Petričević prof. fizike i tehničke kulture</a:t>
            </a:r>
          </a:p>
          <a:p>
            <a:pPr marL="0" indent="0">
              <a:buNone/>
            </a:pPr>
            <a:endParaRPr lang="hr-HR" dirty="0"/>
          </a:p>
          <a:p>
            <a:pPr marL="0" indent="0">
              <a:buNone/>
            </a:pPr>
            <a:endParaRPr lang="hr-HR" dirty="0"/>
          </a:p>
          <a:p>
            <a:pPr marL="0" indent="0">
              <a:buNone/>
            </a:pPr>
            <a:endParaRPr lang="hr-HR" dirty="0"/>
          </a:p>
          <a:p>
            <a:pPr marL="0" indent="0">
              <a:buNone/>
            </a:pPr>
            <a:endParaRPr lang="hr-HR" dirty="0"/>
          </a:p>
          <a:p>
            <a:pPr marL="0" indent="0">
              <a:buNone/>
            </a:pPr>
            <a:r>
              <a:rPr lang="hr-HR" sz="2000" i="1" dirty="0"/>
              <a:t>Prezentaciju izradila: </a:t>
            </a:r>
          </a:p>
          <a:p>
            <a:pPr marL="0" indent="0">
              <a:buNone/>
            </a:pPr>
            <a:r>
              <a:rPr lang="hr-HR" sz="2000" i="1" dirty="0"/>
              <a:t>Martina </a:t>
            </a:r>
            <a:r>
              <a:rPr lang="hr-HR" sz="2000" i="1" dirty="0" err="1"/>
              <a:t>Madžarević</a:t>
            </a:r>
            <a:r>
              <a:rPr lang="hr-HR" sz="2000" i="1" dirty="0"/>
              <a:t> Petričević </a:t>
            </a:r>
            <a:endParaRPr lang="hr-BA" sz="2000" i="1" dirty="0"/>
          </a:p>
        </p:txBody>
      </p:sp>
      <p:sp>
        <p:nvSpPr>
          <p:cNvPr id="5" name="Rezervirano mjesto broja slajda 4"/>
          <p:cNvSpPr>
            <a:spLocks noGrp="1"/>
          </p:cNvSpPr>
          <p:nvPr>
            <p:ph type="sldNum" sz="quarter" idx="12"/>
          </p:nvPr>
        </p:nvSpPr>
        <p:spPr/>
        <p:txBody>
          <a:bodyPr/>
          <a:lstStyle/>
          <a:p>
            <a:pPr rtl="0"/>
            <a:fld id="{9CD8D479-8942-46E8-A226-A4E01F7A105C}" type="slidenum">
              <a:rPr lang="hr-HR" noProof="0" smtClean="0"/>
              <a:t>35</a:t>
            </a:fld>
            <a:endParaRPr lang="hr-HR" noProof="0" dirty="0"/>
          </a:p>
        </p:txBody>
      </p:sp>
      <p:sp>
        <p:nvSpPr>
          <p:cNvPr id="6" name="Rezervirano mjesto podnožja 5"/>
          <p:cNvSpPr>
            <a:spLocks noGrp="1"/>
          </p:cNvSpPr>
          <p:nvPr>
            <p:ph type="ftr" sz="quarter" idx="11"/>
          </p:nvPr>
        </p:nvSpPr>
        <p:spPr/>
        <p:txBody>
          <a:bodyPr/>
          <a:lstStyle/>
          <a:p>
            <a:pPr rtl="0"/>
            <a:r>
              <a:rPr lang="hr-HR" dirty="0"/>
              <a:t>OŠ </a:t>
            </a:r>
            <a:r>
              <a:rPr lang="hr-HR" dirty="0" err="1"/>
              <a:t>Granešina</a:t>
            </a:r>
            <a:endParaRPr lang="hr-HR" noProof="0" dirty="0"/>
          </a:p>
        </p:txBody>
      </p:sp>
    </p:spTree>
    <p:extLst>
      <p:ext uri="{BB962C8B-B14F-4D97-AF65-F5344CB8AC3E}">
        <p14:creationId xmlns:p14="http://schemas.microsoft.com/office/powerpoint/2010/main" val="241853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p:cNvSpPr>
            <a:spLocks noGrp="1"/>
          </p:cNvSpPr>
          <p:nvPr>
            <p:ph type="title"/>
          </p:nvPr>
        </p:nvSpPr>
        <p:spPr/>
        <p:txBody>
          <a:bodyPr rtlCol="0"/>
          <a:lstStyle/>
          <a:p>
            <a:pPr rtl="0"/>
            <a:r>
              <a:rPr lang="hr-HR" dirty="0"/>
              <a:t>Mali</a:t>
            </a:r>
          </a:p>
        </p:txBody>
      </p:sp>
      <p:sp>
        <p:nvSpPr>
          <p:cNvPr id="5" name="Rezervirano mjesto za tekst 4"/>
          <p:cNvSpPr>
            <a:spLocks noGrp="1"/>
          </p:cNvSpPr>
          <p:nvPr>
            <p:ph type="body" idx="1"/>
          </p:nvPr>
        </p:nvSpPr>
        <p:spPr/>
        <p:txBody>
          <a:bodyPr rtlCol="0"/>
          <a:lstStyle/>
          <a:p>
            <a:pPr rtl="0"/>
            <a:r>
              <a:rPr lang="hr-HR" dirty="0"/>
              <a:t> </a:t>
            </a:r>
          </a:p>
        </p:txBody>
      </p:sp>
    </p:spTree>
    <p:extLst>
      <p:ext uri="{BB962C8B-B14F-4D97-AF65-F5344CB8AC3E}">
        <p14:creationId xmlns:p14="http://schemas.microsoft.com/office/powerpoint/2010/main" val="3752628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410026" y="276087"/>
            <a:ext cx="9371949" cy="533810"/>
          </a:xfrm>
        </p:spPr>
        <p:txBody>
          <a:bodyPr>
            <a:normAutofit fontScale="90000"/>
          </a:bodyPr>
          <a:lstStyle/>
          <a:p>
            <a:r>
              <a:rPr lang="hr-BA" dirty="0"/>
              <a:t> </a:t>
            </a:r>
          </a:p>
        </p:txBody>
      </p:sp>
      <p:sp>
        <p:nvSpPr>
          <p:cNvPr id="3" name="Rezervirano mjesto sadržaja 2"/>
          <p:cNvSpPr>
            <a:spLocks noGrp="1"/>
          </p:cNvSpPr>
          <p:nvPr>
            <p:ph idx="1"/>
          </p:nvPr>
        </p:nvSpPr>
        <p:spPr/>
        <p:txBody>
          <a:bodyPr/>
          <a:lstStyle/>
          <a:p>
            <a:pPr marL="0" indent="0">
              <a:buNone/>
            </a:pPr>
            <a:r>
              <a:rPr lang="hr-HR" i="1" dirty="0"/>
              <a:t>Učenici 4. razreda </a:t>
            </a:r>
          </a:p>
          <a:p>
            <a:pPr marL="0" indent="0">
              <a:buNone/>
            </a:pPr>
            <a:r>
              <a:rPr lang="hr-HR" i="1" dirty="0"/>
              <a:t>sudjelovali su u sadnji </a:t>
            </a:r>
          </a:p>
          <a:p>
            <a:pPr marL="0" indent="0">
              <a:buNone/>
            </a:pPr>
            <a:r>
              <a:rPr lang="hr-HR" i="1" dirty="0"/>
              <a:t>dviju sadnica rajčica</a:t>
            </a:r>
          </a:p>
          <a:p>
            <a:pPr marL="0" indent="0">
              <a:buNone/>
            </a:pPr>
            <a:r>
              <a:rPr lang="hr-HR" i="1" dirty="0"/>
              <a:t> te su pozorno slušali</a:t>
            </a:r>
          </a:p>
          <a:p>
            <a:pPr marL="0" indent="0">
              <a:buNone/>
            </a:pPr>
            <a:r>
              <a:rPr lang="hr-HR" i="1" dirty="0"/>
              <a:t> objašnjenje i </a:t>
            </a:r>
          </a:p>
          <a:p>
            <a:pPr marL="0" indent="0">
              <a:buNone/>
            </a:pPr>
            <a:r>
              <a:rPr lang="hr-HR" i="1" dirty="0"/>
              <a:t>stavljanje u funkciju</a:t>
            </a:r>
          </a:p>
          <a:p>
            <a:pPr marL="0" indent="0">
              <a:buNone/>
            </a:pPr>
            <a:r>
              <a:rPr lang="hr-HR" i="1" dirty="0"/>
              <a:t> </a:t>
            </a:r>
            <a:r>
              <a:rPr lang="hr-HR" sz="2400" i="1" dirty="0" err="1"/>
              <a:t>micro</a:t>
            </a:r>
            <a:r>
              <a:rPr lang="hr-HR" sz="2400" i="1" dirty="0"/>
              <a:t>: bita </a:t>
            </a:r>
            <a:r>
              <a:rPr lang="hr-HR" i="1" dirty="0"/>
              <a:t>koje je provela </a:t>
            </a:r>
          </a:p>
          <a:p>
            <a:pPr marL="0" indent="0">
              <a:buNone/>
            </a:pPr>
            <a:r>
              <a:rPr lang="hr-HR" i="1" dirty="0"/>
              <a:t>prof. M. </a:t>
            </a:r>
            <a:r>
              <a:rPr lang="hr-HR" i="1" dirty="0" err="1"/>
              <a:t>Madžarević</a:t>
            </a:r>
            <a:r>
              <a:rPr lang="hr-HR" i="1" dirty="0"/>
              <a:t> Petričević.</a:t>
            </a:r>
            <a:endParaRPr lang="hr-BA" i="1" dirty="0"/>
          </a:p>
          <a:p>
            <a:endParaRPr lang="hr-BA" i="1" dirty="0"/>
          </a:p>
        </p:txBody>
      </p:sp>
      <p:sp>
        <p:nvSpPr>
          <p:cNvPr id="4" name="Rezervirano mjesto broja slajda 3"/>
          <p:cNvSpPr>
            <a:spLocks noGrp="1"/>
          </p:cNvSpPr>
          <p:nvPr>
            <p:ph type="sldNum" sz="quarter" idx="12"/>
          </p:nvPr>
        </p:nvSpPr>
        <p:spPr/>
        <p:txBody>
          <a:bodyPr/>
          <a:lstStyle/>
          <a:p>
            <a:pPr rtl="0"/>
            <a:fld id="{9CD8D479-8942-46E8-A226-A4E01F7A105C}" type="slidenum">
              <a:rPr lang="hr-HR" noProof="0" smtClean="0"/>
              <a:t>5</a:t>
            </a:fld>
            <a:endParaRPr lang="hr-HR" noProof="0" dirty="0"/>
          </a:p>
        </p:txBody>
      </p:sp>
      <p:sp>
        <p:nvSpPr>
          <p:cNvPr id="5" name="Rezervirano mjesto podnožja 4"/>
          <p:cNvSpPr>
            <a:spLocks noGrp="1"/>
          </p:cNvSpPr>
          <p:nvPr>
            <p:ph type="ftr" sz="quarter" idx="11"/>
          </p:nvPr>
        </p:nvSpPr>
        <p:spPr>
          <a:xfrm>
            <a:off x="1637716" y="6658791"/>
            <a:ext cx="9144259" cy="228600"/>
          </a:xfrm>
        </p:spPr>
        <p:txBody>
          <a:bodyPr/>
          <a:lstStyle/>
          <a:p>
            <a:pPr rtl="0"/>
            <a:r>
              <a:rPr lang="hr-HR" dirty="0"/>
              <a:t>OŠ </a:t>
            </a:r>
            <a:r>
              <a:rPr lang="hr-HR" dirty="0" err="1"/>
              <a:t>Ganešina</a:t>
            </a:r>
            <a:endParaRPr lang="hr-HR" noProof="0" dirty="0"/>
          </a:p>
        </p:txBody>
      </p:sp>
      <p:pic>
        <p:nvPicPr>
          <p:cNvPr id="6" name="Slika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4011" y="1584440"/>
            <a:ext cx="5375083" cy="4031312"/>
          </a:xfrm>
          <a:prstGeom prst="rect">
            <a:avLst/>
          </a:prstGeom>
          <a:effectLst>
            <a:glow rad="228600">
              <a:schemeClr val="accent1">
                <a:satMod val="175000"/>
                <a:alpha val="40000"/>
              </a:schemeClr>
            </a:glow>
          </a:effectLst>
        </p:spPr>
      </p:pic>
    </p:spTree>
    <p:extLst>
      <p:ext uri="{BB962C8B-B14F-4D97-AF65-F5344CB8AC3E}">
        <p14:creationId xmlns:p14="http://schemas.microsoft.com/office/powerpoint/2010/main" val="2419811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BA" dirty="0"/>
              <a:t> </a:t>
            </a:r>
          </a:p>
        </p:txBody>
      </p:sp>
      <p:sp>
        <p:nvSpPr>
          <p:cNvPr id="3" name="Rezervirano mjesto teksta 2"/>
          <p:cNvSpPr>
            <a:spLocks noGrp="1"/>
          </p:cNvSpPr>
          <p:nvPr>
            <p:ph type="body" idx="1"/>
          </p:nvPr>
        </p:nvSpPr>
        <p:spPr/>
        <p:txBody>
          <a:bodyPr/>
          <a:lstStyle/>
          <a:p>
            <a:r>
              <a:rPr lang="hr-BA" dirty="0"/>
              <a:t> </a:t>
            </a:r>
          </a:p>
        </p:txBody>
      </p:sp>
      <p:pic>
        <p:nvPicPr>
          <p:cNvPr id="9" name="Rezervirano mjesto sadržaja 8"/>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2236" b="26580"/>
          <a:stretch/>
        </p:blipFill>
        <p:spPr>
          <a:xfrm>
            <a:off x="1540954" y="3731280"/>
            <a:ext cx="2922615" cy="2778442"/>
          </a:xfrm>
          <a:effectLst>
            <a:glow rad="228600">
              <a:schemeClr val="accent1">
                <a:satMod val="175000"/>
                <a:alpha val="40000"/>
              </a:schemeClr>
            </a:glow>
          </a:effectLst>
        </p:spPr>
      </p:pic>
      <p:sp>
        <p:nvSpPr>
          <p:cNvPr id="5" name="Rezervirano mjesto teksta 4"/>
          <p:cNvSpPr>
            <a:spLocks noGrp="1"/>
          </p:cNvSpPr>
          <p:nvPr>
            <p:ph type="body" sz="quarter" idx="3"/>
          </p:nvPr>
        </p:nvSpPr>
        <p:spPr/>
        <p:txBody>
          <a:bodyPr/>
          <a:lstStyle/>
          <a:p>
            <a:r>
              <a:rPr lang="hr-BA" dirty="0"/>
              <a:t> </a:t>
            </a:r>
          </a:p>
        </p:txBody>
      </p:sp>
      <p:pic>
        <p:nvPicPr>
          <p:cNvPr id="10" name="Rezervirano mjesto sadržaja 9"/>
          <p:cNvPicPr>
            <a:picLocks noGrp="1" noChangeAspect="1"/>
          </p:cNvPicPr>
          <p:nvPr>
            <p:ph sz="quarter" idx="4"/>
          </p:nvPr>
        </p:nvPicPr>
        <p:blipFill rotWithShape="1">
          <a:blip r:embed="rId3" cstate="print">
            <a:extLst>
              <a:ext uri="{28A0092B-C50C-407E-A947-70E740481C1C}">
                <a14:useLocalDpi xmlns:a14="http://schemas.microsoft.com/office/drawing/2010/main" val="0"/>
              </a:ext>
            </a:extLst>
          </a:blip>
          <a:srcRect b="22975"/>
          <a:stretch/>
        </p:blipFill>
        <p:spPr>
          <a:xfrm>
            <a:off x="7041424" y="3765523"/>
            <a:ext cx="4610100" cy="2627562"/>
          </a:xfrm>
          <a:effectLst>
            <a:glow rad="228600">
              <a:schemeClr val="accent1">
                <a:satMod val="175000"/>
                <a:alpha val="40000"/>
              </a:schemeClr>
            </a:glow>
          </a:effectLst>
        </p:spPr>
      </p:pic>
      <p:sp>
        <p:nvSpPr>
          <p:cNvPr id="7" name="Rezervirano mjesto broja slajda 6"/>
          <p:cNvSpPr>
            <a:spLocks noGrp="1"/>
          </p:cNvSpPr>
          <p:nvPr>
            <p:ph type="sldNum" sz="quarter" idx="12"/>
          </p:nvPr>
        </p:nvSpPr>
        <p:spPr/>
        <p:txBody>
          <a:bodyPr/>
          <a:lstStyle/>
          <a:p>
            <a:pPr rtl="0"/>
            <a:fld id="{9CD8D479-8942-46E8-A226-A4E01F7A105C}" type="slidenum">
              <a:rPr lang="hr-HR" noProof="0" smtClean="0"/>
              <a:t>6</a:t>
            </a:fld>
            <a:endParaRPr lang="hr-HR" noProof="0" dirty="0"/>
          </a:p>
        </p:txBody>
      </p:sp>
      <p:sp>
        <p:nvSpPr>
          <p:cNvPr id="8" name="Rezervirano mjesto podnožja 7"/>
          <p:cNvSpPr>
            <a:spLocks noGrp="1"/>
          </p:cNvSpPr>
          <p:nvPr>
            <p:ph type="ftr" sz="quarter" idx="11"/>
          </p:nvPr>
        </p:nvSpPr>
        <p:spPr/>
        <p:txBody>
          <a:bodyPr/>
          <a:lstStyle/>
          <a:p>
            <a:pPr rtl="0"/>
            <a:r>
              <a:rPr lang="hr-HR" dirty="0"/>
              <a:t>OŠ </a:t>
            </a:r>
            <a:r>
              <a:rPr lang="hr-HR" dirty="0" err="1"/>
              <a:t>Granešina</a:t>
            </a:r>
            <a:endParaRPr lang="hr-HR" noProof="0" dirty="0"/>
          </a:p>
        </p:txBody>
      </p:sp>
      <p:pic>
        <p:nvPicPr>
          <p:cNvPr id="12" name="Slika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1306" y="399068"/>
            <a:ext cx="4127863" cy="3095897"/>
          </a:xfrm>
          <a:prstGeom prst="rect">
            <a:avLst/>
          </a:prstGeom>
          <a:effectLst>
            <a:glow rad="228600">
              <a:schemeClr val="accent1">
                <a:satMod val="175000"/>
                <a:alpha val="40000"/>
              </a:schemeClr>
            </a:glow>
          </a:effectLst>
        </p:spPr>
      </p:pic>
    </p:spTree>
    <p:extLst>
      <p:ext uri="{BB962C8B-B14F-4D97-AF65-F5344CB8AC3E}">
        <p14:creationId xmlns:p14="http://schemas.microsoft.com/office/powerpoint/2010/main" val="1713175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BA" dirty="0"/>
              <a:t> </a:t>
            </a:r>
          </a:p>
        </p:txBody>
      </p:sp>
      <p:pic>
        <p:nvPicPr>
          <p:cNvPr id="7" name="Rezervirano mjesto sadržaja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93320" y="513361"/>
            <a:ext cx="5216525" cy="2934295"/>
          </a:xfrm>
        </p:spPr>
      </p:pic>
      <p:sp>
        <p:nvSpPr>
          <p:cNvPr id="4" name="Rezervirano mjesto teksta 3"/>
          <p:cNvSpPr>
            <a:spLocks noGrp="1"/>
          </p:cNvSpPr>
          <p:nvPr>
            <p:ph type="body" sz="half" idx="2"/>
          </p:nvPr>
        </p:nvSpPr>
        <p:spPr>
          <a:xfrm>
            <a:off x="4725420" y="3796330"/>
            <a:ext cx="4155622" cy="2479548"/>
          </a:xfrm>
        </p:spPr>
        <p:txBody>
          <a:bodyPr>
            <a:normAutofit/>
          </a:bodyPr>
          <a:lstStyle/>
          <a:p>
            <a:r>
              <a:rPr lang="hr-BA" sz="2800" i="1" dirty="0"/>
              <a:t>Učenici su redovito mjerili temperaturu, visinu biljke, broj listova i broj pupova.</a:t>
            </a:r>
          </a:p>
        </p:txBody>
      </p:sp>
      <p:sp>
        <p:nvSpPr>
          <p:cNvPr id="5" name="Rezervirano mjesto broja slajda 4"/>
          <p:cNvSpPr>
            <a:spLocks noGrp="1"/>
          </p:cNvSpPr>
          <p:nvPr>
            <p:ph type="sldNum" sz="quarter" idx="12"/>
          </p:nvPr>
        </p:nvSpPr>
        <p:spPr/>
        <p:txBody>
          <a:bodyPr/>
          <a:lstStyle/>
          <a:p>
            <a:pPr rtl="0"/>
            <a:fld id="{9CD8D479-8942-46E8-A226-A4E01F7A105C}" type="slidenum">
              <a:rPr lang="hr-HR" noProof="0" smtClean="0"/>
              <a:t>7</a:t>
            </a:fld>
            <a:endParaRPr lang="hr-HR" noProof="0" dirty="0"/>
          </a:p>
        </p:txBody>
      </p:sp>
      <p:sp>
        <p:nvSpPr>
          <p:cNvPr id="6" name="Rezervirano mjesto podnožja 5"/>
          <p:cNvSpPr>
            <a:spLocks noGrp="1"/>
          </p:cNvSpPr>
          <p:nvPr>
            <p:ph type="ftr" sz="quarter" idx="11"/>
          </p:nvPr>
        </p:nvSpPr>
        <p:spPr/>
        <p:txBody>
          <a:bodyPr/>
          <a:lstStyle/>
          <a:p>
            <a:pPr rtl="0"/>
            <a:r>
              <a:rPr lang="hr-HR" dirty="0"/>
              <a:t>OŠ </a:t>
            </a:r>
            <a:r>
              <a:rPr lang="hr-HR" dirty="0" err="1"/>
              <a:t>Granešina</a:t>
            </a:r>
            <a:endParaRPr lang="hr-HR" noProof="0" dirty="0"/>
          </a:p>
        </p:txBody>
      </p:sp>
      <p:pic>
        <p:nvPicPr>
          <p:cNvPr id="8" name="Slika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2434" y="513361"/>
            <a:ext cx="2204357" cy="2939143"/>
          </a:xfrm>
          <a:prstGeom prst="rect">
            <a:avLst/>
          </a:prstGeom>
        </p:spPr>
      </p:pic>
      <p:pic>
        <p:nvPicPr>
          <p:cNvPr id="9" name="Slika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57198" y="1388642"/>
            <a:ext cx="2515247" cy="4471550"/>
          </a:xfrm>
          <a:prstGeom prst="rect">
            <a:avLst/>
          </a:prstGeom>
        </p:spPr>
      </p:pic>
      <p:pic>
        <p:nvPicPr>
          <p:cNvPr id="10" name="Slika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3320" y="3505269"/>
            <a:ext cx="1722189" cy="3061670"/>
          </a:xfrm>
          <a:prstGeom prst="rect">
            <a:avLst/>
          </a:prstGeom>
        </p:spPr>
      </p:pic>
      <p:pic>
        <p:nvPicPr>
          <p:cNvPr id="11" name="Slika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19195" y="3505269"/>
            <a:ext cx="1722189" cy="3061670"/>
          </a:xfrm>
          <a:prstGeom prst="rect">
            <a:avLst/>
          </a:prstGeom>
        </p:spPr>
      </p:pic>
    </p:spTree>
    <p:extLst>
      <p:ext uri="{BB962C8B-B14F-4D97-AF65-F5344CB8AC3E}">
        <p14:creationId xmlns:p14="http://schemas.microsoft.com/office/powerpoint/2010/main" val="1515867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410026" y="276086"/>
            <a:ext cx="9371949" cy="1670279"/>
          </a:xfrm>
        </p:spPr>
        <p:txBody>
          <a:bodyPr>
            <a:normAutofit/>
          </a:bodyPr>
          <a:lstStyle/>
          <a:p>
            <a:r>
              <a:rPr lang="hr-BA" sz="3200" i="1" dirty="0">
                <a:solidFill>
                  <a:schemeClr val="tx1"/>
                </a:solidFill>
              </a:rPr>
              <a:t>Podatke su evidentirali u tablicu.</a:t>
            </a:r>
            <a:br>
              <a:rPr lang="hr-BA" sz="3200" i="1" dirty="0">
                <a:solidFill>
                  <a:schemeClr val="tx1"/>
                </a:solidFill>
              </a:rPr>
            </a:br>
            <a:r>
              <a:rPr lang="hr-BA" sz="1800" i="1" dirty="0">
                <a:solidFill>
                  <a:schemeClr val="tx1"/>
                </a:solidFill>
              </a:rPr>
              <a:t>Rajčice (2)  posađene 10. 4. 2018.g. </a:t>
            </a:r>
            <a:br>
              <a:rPr lang="hr-BA" sz="3100" i="1" dirty="0">
                <a:solidFill>
                  <a:schemeClr val="tx1"/>
                </a:solidFill>
              </a:rPr>
            </a:br>
            <a:r>
              <a:rPr lang="hr-BA" sz="3100" i="1" dirty="0">
                <a:solidFill>
                  <a:schemeClr val="tx1"/>
                </a:solidFill>
              </a:rPr>
              <a:t>                             </a:t>
            </a:r>
            <a:r>
              <a:rPr lang="hr-BA" sz="2800" i="1" dirty="0">
                <a:solidFill>
                  <a:schemeClr val="tx1"/>
                </a:solidFill>
              </a:rPr>
              <a:t>Zalijevanje </a:t>
            </a:r>
            <a:r>
              <a:rPr lang="hr-BA" sz="2800" i="1" dirty="0" err="1">
                <a:solidFill>
                  <a:schemeClr val="tx1"/>
                </a:solidFill>
              </a:rPr>
              <a:t>micro:bitom</a:t>
            </a:r>
            <a:r>
              <a:rPr lang="hr-BA" sz="2800" i="1" dirty="0">
                <a:solidFill>
                  <a:schemeClr val="tx1"/>
                </a:solidFill>
              </a:rPr>
              <a:t> i ručno.  </a:t>
            </a:r>
            <a:br>
              <a:rPr lang="hr-BA" sz="3100" i="1" dirty="0">
                <a:solidFill>
                  <a:schemeClr val="tx1"/>
                </a:solidFill>
              </a:rPr>
            </a:br>
            <a:r>
              <a:rPr lang="hr-BA" sz="1800" i="1" dirty="0">
                <a:solidFill>
                  <a:schemeClr val="tx1"/>
                </a:solidFill>
              </a:rPr>
              <a:t>PROGRAMIRANO ZALIJEVANJE (</a:t>
            </a:r>
            <a:r>
              <a:rPr lang="hr-BA" sz="1800" i="1" dirty="0" err="1">
                <a:solidFill>
                  <a:schemeClr val="tx1"/>
                </a:solidFill>
              </a:rPr>
              <a:t>micro:bit</a:t>
            </a:r>
            <a:r>
              <a:rPr lang="hr-BA" sz="1800" i="1" dirty="0">
                <a:solidFill>
                  <a:schemeClr val="tx1"/>
                </a:solidFill>
              </a:rPr>
              <a:t>):</a:t>
            </a:r>
          </a:p>
        </p:txBody>
      </p:sp>
      <p:graphicFrame>
        <p:nvGraphicFramePr>
          <p:cNvPr id="6" name="Rezervirano mjesto sadržaja 5"/>
          <p:cNvGraphicFramePr>
            <a:graphicFrameLocks noGrp="1"/>
          </p:cNvGraphicFramePr>
          <p:nvPr>
            <p:ph idx="1"/>
            <p:extLst>
              <p:ext uri="{D42A27DB-BD31-4B8C-83A1-F6EECF244321}">
                <p14:modId xmlns:p14="http://schemas.microsoft.com/office/powerpoint/2010/main" val="3328216360"/>
              </p:ext>
            </p:extLst>
          </p:nvPr>
        </p:nvGraphicFramePr>
        <p:xfrm>
          <a:off x="1410024" y="2306269"/>
          <a:ext cx="9371950" cy="2526991"/>
        </p:xfrm>
        <a:graphic>
          <a:graphicData uri="http://schemas.openxmlformats.org/drawingml/2006/table">
            <a:tbl>
              <a:tblPr>
                <a:tableStyleId>{3B4B98B0-60AC-42C2-AFA5-B58CD77FA1E5}</a:tableStyleId>
              </a:tblPr>
              <a:tblGrid>
                <a:gridCol w="1874390">
                  <a:extLst>
                    <a:ext uri="{9D8B030D-6E8A-4147-A177-3AD203B41FA5}">
                      <a16:colId xmlns:a16="http://schemas.microsoft.com/office/drawing/2014/main" val="1514650692"/>
                    </a:ext>
                  </a:extLst>
                </a:gridCol>
                <a:gridCol w="1874390">
                  <a:extLst>
                    <a:ext uri="{9D8B030D-6E8A-4147-A177-3AD203B41FA5}">
                      <a16:colId xmlns:a16="http://schemas.microsoft.com/office/drawing/2014/main" val="2556145508"/>
                    </a:ext>
                  </a:extLst>
                </a:gridCol>
                <a:gridCol w="1874390">
                  <a:extLst>
                    <a:ext uri="{9D8B030D-6E8A-4147-A177-3AD203B41FA5}">
                      <a16:colId xmlns:a16="http://schemas.microsoft.com/office/drawing/2014/main" val="449014724"/>
                    </a:ext>
                  </a:extLst>
                </a:gridCol>
                <a:gridCol w="1874390">
                  <a:extLst>
                    <a:ext uri="{9D8B030D-6E8A-4147-A177-3AD203B41FA5}">
                      <a16:colId xmlns:a16="http://schemas.microsoft.com/office/drawing/2014/main" val="3301079922"/>
                    </a:ext>
                  </a:extLst>
                </a:gridCol>
                <a:gridCol w="1874390">
                  <a:extLst>
                    <a:ext uri="{9D8B030D-6E8A-4147-A177-3AD203B41FA5}">
                      <a16:colId xmlns:a16="http://schemas.microsoft.com/office/drawing/2014/main" val="3052527377"/>
                    </a:ext>
                  </a:extLst>
                </a:gridCol>
              </a:tblGrid>
              <a:tr h="214126">
                <a:tc>
                  <a:txBody>
                    <a:bodyPr/>
                    <a:lstStyle/>
                    <a:p>
                      <a:pPr>
                        <a:lnSpc>
                          <a:spcPct val="115000"/>
                        </a:lnSpc>
                        <a:spcAft>
                          <a:spcPts val="0"/>
                        </a:spcAft>
                      </a:pPr>
                      <a:r>
                        <a:rPr lang="hr-BA" sz="1000" dirty="0">
                          <a:effectLst/>
                        </a:rPr>
                        <a:t>DATUM I SAT</a:t>
                      </a:r>
                      <a:endParaRPr lang="hr-B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BA" sz="1000">
                          <a:effectLst/>
                        </a:rPr>
                        <a:t>TEMERATURA I VRIJEME</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BA" sz="1000">
                          <a:effectLst/>
                        </a:rPr>
                        <a:t>BROJ LISTOVA</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BA" sz="1000">
                          <a:effectLst/>
                        </a:rPr>
                        <a:t>VISINA BILJKE</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BA" sz="1000">
                          <a:effectLst/>
                        </a:rPr>
                        <a:t>BROJ CVJETOVA</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64605972"/>
                  </a:ext>
                </a:extLst>
              </a:tr>
              <a:tr h="256985">
                <a:tc>
                  <a:txBody>
                    <a:bodyPr/>
                    <a:lstStyle/>
                    <a:p>
                      <a:pPr>
                        <a:lnSpc>
                          <a:spcPct val="115000"/>
                        </a:lnSpc>
                        <a:spcAft>
                          <a:spcPts val="0"/>
                        </a:spcAft>
                      </a:pPr>
                      <a:r>
                        <a:rPr lang="hr-BA" sz="1200">
                          <a:effectLst/>
                        </a:rPr>
                        <a:t>10.</a:t>
                      </a:r>
                      <a:r>
                        <a:rPr lang="hr-HR" sz="1200">
                          <a:effectLst/>
                        </a:rPr>
                        <a:t>0</a:t>
                      </a:r>
                      <a:r>
                        <a:rPr lang="hr-BA" sz="1200">
                          <a:effectLst/>
                        </a:rPr>
                        <a:t>4.      13:45</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BA" sz="1200">
                          <a:effectLst/>
                        </a:rPr>
                        <a:t>18° C, poluoblačno</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HR" sz="1200">
                          <a:effectLst/>
                        </a:rPr>
                        <a:t>33</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BA" sz="1200">
                          <a:effectLst/>
                        </a:rPr>
                        <a:t>200 mm</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BA" sz="1200">
                          <a:effectLst/>
                        </a:rPr>
                        <a:t>-</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19704396"/>
                  </a:ext>
                </a:extLst>
              </a:tr>
              <a:tr h="256985">
                <a:tc>
                  <a:txBody>
                    <a:bodyPr/>
                    <a:lstStyle/>
                    <a:p>
                      <a:pPr>
                        <a:lnSpc>
                          <a:spcPct val="115000"/>
                        </a:lnSpc>
                        <a:spcAft>
                          <a:spcPts val="0"/>
                        </a:spcAft>
                      </a:pPr>
                      <a:r>
                        <a:rPr lang="hr-HR" sz="1200" dirty="0">
                          <a:effectLst/>
                        </a:rPr>
                        <a:t>13.04.      16:50</a:t>
                      </a:r>
                      <a:endParaRPr lang="hr-B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HR" sz="1200">
                          <a:effectLst/>
                        </a:rPr>
                        <a:t>26</a:t>
                      </a:r>
                      <a:r>
                        <a:rPr lang="hr-BA" sz="1200">
                          <a:effectLst/>
                        </a:rPr>
                        <a:t>° C</a:t>
                      </a:r>
                      <a:r>
                        <a:rPr lang="hr-HR" sz="1200">
                          <a:effectLst/>
                        </a:rPr>
                        <a:t>, sunčano</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HR" sz="1200">
                          <a:effectLst/>
                        </a:rPr>
                        <a:t>40</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HR" sz="1200" dirty="0">
                          <a:effectLst/>
                        </a:rPr>
                        <a:t>270 mm</a:t>
                      </a:r>
                      <a:endParaRPr lang="hr-B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HR" sz="1200">
                          <a:effectLst/>
                        </a:rPr>
                        <a:t>-</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146640"/>
                  </a:ext>
                </a:extLst>
              </a:tr>
              <a:tr h="256985">
                <a:tc>
                  <a:txBody>
                    <a:bodyPr/>
                    <a:lstStyle/>
                    <a:p>
                      <a:pPr>
                        <a:lnSpc>
                          <a:spcPct val="115000"/>
                        </a:lnSpc>
                        <a:spcAft>
                          <a:spcPts val="0"/>
                        </a:spcAft>
                      </a:pPr>
                      <a:r>
                        <a:rPr lang="hr-HR" sz="1200">
                          <a:effectLst/>
                        </a:rPr>
                        <a:t>17.04.      11:30</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HR" sz="1200">
                          <a:effectLst/>
                        </a:rPr>
                        <a:t>21</a:t>
                      </a:r>
                      <a:r>
                        <a:rPr lang="hr-BA" sz="1200">
                          <a:effectLst/>
                        </a:rPr>
                        <a:t>° C</a:t>
                      </a:r>
                      <a:r>
                        <a:rPr lang="hr-HR" sz="1200">
                          <a:effectLst/>
                        </a:rPr>
                        <a:t>, oblačno</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HR" sz="1200">
                          <a:effectLst/>
                        </a:rPr>
                        <a:t>41</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HR" sz="1200">
                          <a:effectLst/>
                        </a:rPr>
                        <a:t>300 mm</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HR" sz="1200">
                          <a:effectLst/>
                        </a:rPr>
                        <a:t>-</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38743110"/>
                  </a:ext>
                </a:extLst>
              </a:tr>
              <a:tr h="256985">
                <a:tc>
                  <a:txBody>
                    <a:bodyPr/>
                    <a:lstStyle/>
                    <a:p>
                      <a:pPr>
                        <a:lnSpc>
                          <a:spcPct val="115000"/>
                        </a:lnSpc>
                        <a:spcAft>
                          <a:spcPts val="0"/>
                        </a:spcAft>
                      </a:pPr>
                      <a:r>
                        <a:rPr lang="hr-HR" sz="1200">
                          <a:effectLst/>
                        </a:rPr>
                        <a:t>19.04.      12:35</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HR" sz="1200">
                          <a:effectLst/>
                        </a:rPr>
                        <a:t>22</a:t>
                      </a:r>
                      <a:r>
                        <a:rPr lang="hr-BA" sz="1200">
                          <a:effectLst/>
                        </a:rPr>
                        <a:t>° C</a:t>
                      </a:r>
                      <a:r>
                        <a:rPr lang="hr-HR" sz="1200">
                          <a:effectLst/>
                        </a:rPr>
                        <a:t>, sunčano</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HR" sz="1200">
                          <a:effectLst/>
                        </a:rPr>
                        <a:t>45</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HR" sz="1200">
                          <a:effectLst/>
                        </a:rPr>
                        <a:t>320 mm</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HR" sz="1200">
                          <a:effectLst/>
                        </a:rPr>
                        <a:t>1 pup</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23666107"/>
                  </a:ext>
                </a:extLst>
              </a:tr>
              <a:tr h="256985">
                <a:tc>
                  <a:txBody>
                    <a:bodyPr/>
                    <a:lstStyle/>
                    <a:p>
                      <a:pPr>
                        <a:lnSpc>
                          <a:spcPct val="115000"/>
                        </a:lnSpc>
                        <a:spcAft>
                          <a:spcPts val="0"/>
                        </a:spcAft>
                      </a:pPr>
                      <a:r>
                        <a:rPr lang="hr-HR" sz="1200">
                          <a:effectLst/>
                        </a:rPr>
                        <a:t>20.04.      11:30</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HR" sz="1200">
                          <a:effectLst/>
                        </a:rPr>
                        <a:t>22</a:t>
                      </a:r>
                      <a:r>
                        <a:rPr lang="hr-BA" sz="1200">
                          <a:effectLst/>
                        </a:rPr>
                        <a:t>° C</a:t>
                      </a:r>
                      <a:r>
                        <a:rPr lang="hr-HR" sz="1200">
                          <a:effectLst/>
                        </a:rPr>
                        <a:t>, sunčano</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HR" sz="1200">
                          <a:effectLst/>
                        </a:rPr>
                        <a:t>48</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HR" sz="1200">
                          <a:effectLst/>
                        </a:rPr>
                        <a:t>370 mm</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HR" sz="1200">
                          <a:effectLst/>
                        </a:rPr>
                        <a:t>1 pup</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21361182"/>
                  </a:ext>
                </a:extLst>
              </a:tr>
              <a:tr h="256985">
                <a:tc>
                  <a:txBody>
                    <a:bodyPr/>
                    <a:lstStyle/>
                    <a:p>
                      <a:pPr>
                        <a:lnSpc>
                          <a:spcPct val="115000"/>
                        </a:lnSpc>
                        <a:spcAft>
                          <a:spcPts val="0"/>
                        </a:spcAft>
                      </a:pPr>
                      <a:r>
                        <a:rPr lang="hr-HR" sz="1200">
                          <a:effectLst/>
                        </a:rPr>
                        <a:t>23.04.      13:10</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HR" sz="1200">
                          <a:effectLst/>
                        </a:rPr>
                        <a:t>25</a:t>
                      </a:r>
                      <a:r>
                        <a:rPr lang="hr-BA" sz="1200">
                          <a:effectLst/>
                        </a:rPr>
                        <a:t>° C, poluoblačno</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HR" sz="1200">
                          <a:effectLst/>
                        </a:rPr>
                        <a:t>50</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HR" sz="1200">
                          <a:effectLst/>
                        </a:rPr>
                        <a:t>420 mm</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HR" sz="1200">
                          <a:effectLst/>
                        </a:rPr>
                        <a:t>2 pupa</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06949110"/>
                  </a:ext>
                </a:extLst>
              </a:tr>
              <a:tr h="256985">
                <a:tc>
                  <a:txBody>
                    <a:bodyPr/>
                    <a:lstStyle/>
                    <a:p>
                      <a:pPr>
                        <a:lnSpc>
                          <a:spcPct val="115000"/>
                        </a:lnSpc>
                        <a:spcAft>
                          <a:spcPts val="0"/>
                        </a:spcAft>
                      </a:pPr>
                      <a:r>
                        <a:rPr lang="hr-HR" sz="1200">
                          <a:effectLst/>
                        </a:rPr>
                        <a:t>25.04.      13:10</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HR" sz="1200">
                          <a:effectLst/>
                        </a:rPr>
                        <a:t>26</a:t>
                      </a:r>
                      <a:r>
                        <a:rPr lang="hr-BA" sz="1200">
                          <a:effectLst/>
                        </a:rPr>
                        <a:t>° C</a:t>
                      </a:r>
                      <a:r>
                        <a:rPr lang="hr-HR" sz="1200">
                          <a:effectLst/>
                        </a:rPr>
                        <a:t>, sunčano</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HR" sz="1200">
                          <a:effectLst/>
                        </a:rPr>
                        <a:t>54</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HR" sz="1200">
                          <a:effectLst/>
                        </a:rPr>
                        <a:t>450 mm</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HR" sz="1200">
                          <a:effectLst/>
                        </a:rPr>
                        <a:t>2 pupa</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86411747"/>
                  </a:ext>
                </a:extLst>
              </a:tr>
              <a:tr h="256985">
                <a:tc>
                  <a:txBody>
                    <a:bodyPr/>
                    <a:lstStyle/>
                    <a:p>
                      <a:pPr>
                        <a:lnSpc>
                          <a:spcPct val="115000"/>
                        </a:lnSpc>
                        <a:spcAft>
                          <a:spcPts val="0"/>
                        </a:spcAft>
                      </a:pPr>
                      <a:r>
                        <a:rPr lang="hr-HR" sz="1200">
                          <a:effectLst/>
                        </a:rPr>
                        <a:t>26.04.      15:00</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HR" sz="1200">
                          <a:effectLst/>
                        </a:rPr>
                        <a:t>24</a:t>
                      </a:r>
                      <a:r>
                        <a:rPr lang="hr-BA" sz="1200">
                          <a:effectLst/>
                        </a:rPr>
                        <a:t>° C</a:t>
                      </a:r>
                      <a:r>
                        <a:rPr lang="hr-HR" sz="1200">
                          <a:effectLst/>
                        </a:rPr>
                        <a:t>, sunčano</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HR" sz="1200">
                          <a:effectLst/>
                        </a:rPr>
                        <a:t>56</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HR" sz="1200">
                          <a:effectLst/>
                        </a:rPr>
                        <a:t>490 mm</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HR" sz="1200">
                          <a:effectLst/>
                        </a:rPr>
                        <a:t>4 pupa</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05752555"/>
                  </a:ext>
                </a:extLst>
              </a:tr>
              <a:tr h="256985">
                <a:tc>
                  <a:txBody>
                    <a:bodyPr/>
                    <a:lstStyle/>
                    <a:p>
                      <a:pPr>
                        <a:lnSpc>
                          <a:spcPct val="115000"/>
                        </a:lnSpc>
                        <a:spcAft>
                          <a:spcPts val="0"/>
                        </a:spcAft>
                      </a:pPr>
                      <a:r>
                        <a:rPr lang="hr-HR" sz="1200">
                          <a:effectLst/>
                        </a:rPr>
                        <a:t>27.04.      14:00</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HR" sz="1200">
                          <a:effectLst/>
                        </a:rPr>
                        <a:t>23</a:t>
                      </a:r>
                      <a:r>
                        <a:rPr lang="hr-BA" sz="1200">
                          <a:effectLst/>
                        </a:rPr>
                        <a:t>° C</a:t>
                      </a:r>
                      <a:r>
                        <a:rPr lang="hr-HR" sz="1200">
                          <a:effectLst/>
                        </a:rPr>
                        <a:t>, sunčano</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HR" sz="1200">
                          <a:effectLst/>
                        </a:rPr>
                        <a:t>57</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HR" sz="1200">
                          <a:effectLst/>
                        </a:rPr>
                        <a:t>520 mm</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HR" sz="1200" dirty="0">
                          <a:effectLst/>
                        </a:rPr>
                        <a:t>6 pupova</a:t>
                      </a:r>
                      <a:endParaRPr lang="hr-B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5027003"/>
                  </a:ext>
                </a:extLst>
              </a:tr>
            </a:tbl>
          </a:graphicData>
        </a:graphic>
      </p:graphicFrame>
      <p:sp>
        <p:nvSpPr>
          <p:cNvPr id="4" name="Rezervirano mjesto broja slajda 3"/>
          <p:cNvSpPr>
            <a:spLocks noGrp="1"/>
          </p:cNvSpPr>
          <p:nvPr>
            <p:ph type="sldNum" sz="quarter" idx="12"/>
          </p:nvPr>
        </p:nvSpPr>
        <p:spPr/>
        <p:txBody>
          <a:bodyPr/>
          <a:lstStyle/>
          <a:p>
            <a:pPr rtl="0"/>
            <a:fld id="{9CD8D479-8942-46E8-A226-A4E01F7A105C}" type="slidenum">
              <a:rPr lang="hr-HR" noProof="0" smtClean="0"/>
              <a:t>8</a:t>
            </a:fld>
            <a:endParaRPr lang="hr-HR" noProof="0" dirty="0"/>
          </a:p>
        </p:txBody>
      </p:sp>
      <p:sp>
        <p:nvSpPr>
          <p:cNvPr id="5" name="Rezervirano mjesto podnožja 4"/>
          <p:cNvSpPr>
            <a:spLocks noGrp="1"/>
          </p:cNvSpPr>
          <p:nvPr>
            <p:ph type="ftr" sz="quarter" idx="11"/>
          </p:nvPr>
        </p:nvSpPr>
        <p:spPr/>
        <p:txBody>
          <a:bodyPr/>
          <a:lstStyle/>
          <a:p>
            <a:pPr rtl="0"/>
            <a:r>
              <a:rPr lang="hr-HR" dirty="0"/>
              <a:t>OŠ </a:t>
            </a:r>
            <a:r>
              <a:rPr lang="hr-HR" dirty="0" err="1"/>
              <a:t>Granešina</a:t>
            </a:r>
            <a:endParaRPr lang="hr-HR" noProof="0" dirty="0"/>
          </a:p>
        </p:txBody>
      </p:sp>
    </p:spTree>
    <p:extLst>
      <p:ext uri="{BB962C8B-B14F-4D97-AF65-F5344CB8AC3E}">
        <p14:creationId xmlns:p14="http://schemas.microsoft.com/office/powerpoint/2010/main" val="31918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410026" y="276086"/>
            <a:ext cx="9371949" cy="1670279"/>
          </a:xfrm>
        </p:spPr>
        <p:txBody>
          <a:bodyPr>
            <a:normAutofit/>
          </a:bodyPr>
          <a:lstStyle/>
          <a:p>
            <a:br>
              <a:rPr lang="hr-BA" sz="3100" i="1" dirty="0">
                <a:solidFill>
                  <a:schemeClr val="tx1"/>
                </a:solidFill>
              </a:rPr>
            </a:br>
            <a:r>
              <a:rPr lang="hr-BA" sz="1800" i="1" dirty="0">
                <a:solidFill>
                  <a:schemeClr val="tx1"/>
                </a:solidFill>
              </a:rPr>
              <a:t>RUČNO ZALIJEVANJE: </a:t>
            </a:r>
          </a:p>
        </p:txBody>
      </p:sp>
      <p:sp>
        <p:nvSpPr>
          <p:cNvPr id="4" name="Rezervirano mjesto broja slajda 3"/>
          <p:cNvSpPr>
            <a:spLocks noGrp="1"/>
          </p:cNvSpPr>
          <p:nvPr>
            <p:ph type="sldNum" sz="quarter" idx="12"/>
          </p:nvPr>
        </p:nvSpPr>
        <p:spPr/>
        <p:txBody>
          <a:bodyPr/>
          <a:lstStyle/>
          <a:p>
            <a:pPr rtl="0"/>
            <a:fld id="{9CD8D479-8942-46E8-A226-A4E01F7A105C}" type="slidenum">
              <a:rPr lang="hr-HR" noProof="0" smtClean="0"/>
              <a:t>9</a:t>
            </a:fld>
            <a:endParaRPr lang="hr-HR" noProof="0" dirty="0"/>
          </a:p>
        </p:txBody>
      </p:sp>
      <p:sp>
        <p:nvSpPr>
          <p:cNvPr id="5" name="Rezervirano mjesto podnožja 4"/>
          <p:cNvSpPr>
            <a:spLocks noGrp="1"/>
          </p:cNvSpPr>
          <p:nvPr>
            <p:ph type="ftr" sz="quarter" idx="11"/>
          </p:nvPr>
        </p:nvSpPr>
        <p:spPr>
          <a:xfrm>
            <a:off x="1637715" y="6629400"/>
            <a:ext cx="9144259" cy="228600"/>
          </a:xfrm>
        </p:spPr>
        <p:txBody>
          <a:bodyPr/>
          <a:lstStyle/>
          <a:p>
            <a:pPr rtl="0"/>
            <a:r>
              <a:rPr lang="hr-HR" dirty="0"/>
              <a:t>OŠ </a:t>
            </a:r>
            <a:r>
              <a:rPr lang="hr-HR" dirty="0" err="1"/>
              <a:t>Granešinqa</a:t>
            </a:r>
            <a:endParaRPr lang="hr-HR" noProof="0" dirty="0"/>
          </a:p>
        </p:txBody>
      </p:sp>
      <p:graphicFrame>
        <p:nvGraphicFramePr>
          <p:cNvPr id="7" name="Rezervirano mjesto sadržaja 6"/>
          <p:cNvGraphicFramePr>
            <a:graphicFrameLocks noGrp="1"/>
          </p:cNvGraphicFramePr>
          <p:nvPr>
            <p:ph idx="1"/>
            <p:extLst>
              <p:ext uri="{D42A27DB-BD31-4B8C-83A1-F6EECF244321}">
                <p14:modId xmlns:p14="http://schemas.microsoft.com/office/powerpoint/2010/main" val="3097778479"/>
              </p:ext>
            </p:extLst>
          </p:nvPr>
        </p:nvGraphicFramePr>
        <p:xfrm>
          <a:off x="1410024" y="2410775"/>
          <a:ext cx="9371950" cy="2553109"/>
        </p:xfrm>
        <a:graphic>
          <a:graphicData uri="http://schemas.openxmlformats.org/drawingml/2006/table">
            <a:tbl>
              <a:tblPr>
                <a:tableStyleId>{3B4B98B0-60AC-42C2-AFA5-B58CD77FA1E5}</a:tableStyleId>
              </a:tblPr>
              <a:tblGrid>
                <a:gridCol w="1874390">
                  <a:extLst>
                    <a:ext uri="{9D8B030D-6E8A-4147-A177-3AD203B41FA5}">
                      <a16:colId xmlns:a16="http://schemas.microsoft.com/office/drawing/2014/main" val="883528362"/>
                    </a:ext>
                  </a:extLst>
                </a:gridCol>
                <a:gridCol w="1874390">
                  <a:extLst>
                    <a:ext uri="{9D8B030D-6E8A-4147-A177-3AD203B41FA5}">
                      <a16:colId xmlns:a16="http://schemas.microsoft.com/office/drawing/2014/main" val="80473963"/>
                    </a:ext>
                  </a:extLst>
                </a:gridCol>
                <a:gridCol w="1874390">
                  <a:extLst>
                    <a:ext uri="{9D8B030D-6E8A-4147-A177-3AD203B41FA5}">
                      <a16:colId xmlns:a16="http://schemas.microsoft.com/office/drawing/2014/main" val="3568706647"/>
                    </a:ext>
                  </a:extLst>
                </a:gridCol>
                <a:gridCol w="1874390">
                  <a:extLst>
                    <a:ext uri="{9D8B030D-6E8A-4147-A177-3AD203B41FA5}">
                      <a16:colId xmlns:a16="http://schemas.microsoft.com/office/drawing/2014/main" val="4098510469"/>
                    </a:ext>
                  </a:extLst>
                </a:gridCol>
                <a:gridCol w="1874390">
                  <a:extLst>
                    <a:ext uri="{9D8B030D-6E8A-4147-A177-3AD203B41FA5}">
                      <a16:colId xmlns:a16="http://schemas.microsoft.com/office/drawing/2014/main" val="3741976033"/>
                    </a:ext>
                  </a:extLst>
                </a:gridCol>
              </a:tblGrid>
              <a:tr h="216340">
                <a:tc>
                  <a:txBody>
                    <a:bodyPr/>
                    <a:lstStyle/>
                    <a:p>
                      <a:pPr>
                        <a:lnSpc>
                          <a:spcPct val="115000"/>
                        </a:lnSpc>
                        <a:spcAft>
                          <a:spcPts val="0"/>
                        </a:spcAft>
                      </a:pPr>
                      <a:r>
                        <a:rPr lang="hr-BA" sz="1000">
                          <a:effectLst/>
                        </a:rPr>
                        <a:t>DATUM I SAT</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BA" sz="1000">
                          <a:effectLst/>
                        </a:rPr>
                        <a:t>TEMERATURA I VRIJEME</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BA" sz="1000">
                          <a:effectLst/>
                        </a:rPr>
                        <a:t>BROJ LISTOVA</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BA" sz="1000">
                          <a:effectLst/>
                        </a:rPr>
                        <a:t>VISINA BILJKE</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BA" sz="1000">
                          <a:effectLst/>
                        </a:rPr>
                        <a:t>BROJ CVJETOVA</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6394361"/>
                  </a:ext>
                </a:extLst>
              </a:tr>
              <a:tr h="259641">
                <a:tc>
                  <a:txBody>
                    <a:bodyPr/>
                    <a:lstStyle/>
                    <a:p>
                      <a:pPr>
                        <a:lnSpc>
                          <a:spcPct val="115000"/>
                        </a:lnSpc>
                        <a:spcAft>
                          <a:spcPts val="0"/>
                        </a:spcAft>
                      </a:pPr>
                      <a:r>
                        <a:rPr lang="hr-BA" sz="1200">
                          <a:effectLst/>
                        </a:rPr>
                        <a:t>10.</a:t>
                      </a:r>
                      <a:r>
                        <a:rPr lang="hr-HR" sz="1200">
                          <a:effectLst/>
                        </a:rPr>
                        <a:t>0</a:t>
                      </a:r>
                      <a:r>
                        <a:rPr lang="hr-BA" sz="1200">
                          <a:effectLst/>
                        </a:rPr>
                        <a:t>4.      13:45</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BA" sz="1200">
                          <a:effectLst/>
                        </a:rPr>
                        <a:t>18° C, poluoblačno</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BA" sz="1200">
                          <a:effectLst/>
                        </a:rPr>
                        <a:t>2</a:t>
                      </a:r>
                      <a:r>
                        <a:rPr lang="hr-HR" sz="1200">
                          <a:effectLst/>
                        </a:rPr>
                        <a:t>8</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BA" sz="1200">
                          <a:effectLst/>
                        </a:rPr>
                        <a:t>195 mm</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BA" sz="1200">
                          <a:effectLst/>
                        </a:rPr>
                        <a:t>-</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10644548"/>
                  </a:ext>
                </a:extLst>
              </a:tr>
              <a:tr h="259641">
                <a:tc>
                  <a:txBody>
                    <a:bodyPr/>
                    <a:lstStyle/>
                    <a:p>
                      <a:pPr>
                        <a:lnSpc>
                          <a:spcPct val="115000"/>
                        </a:lnSpc>
                        <a:spcAft>
                          <a:spcPts val="0"/>
                        </a:spcAft>
                      </a:pPr>
                      <a:r>
                        <a:rPr lang="hr-HR" sz="1200">
                          <a:effectLst/>
                        </a:rPr>
                        <a:t>13.04.      16:50</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HR" sz="1200">
                          <a:effectLst/>
                        </a:rPr>
                        <a:t>26</a:t>
                      </a:r>
                      <a:r>
                        <a:rPr lang="hr-BA" sz="1200">
                          <a:effectLst/>
                        </a:rPr>
                        <a:t>° C</a:t>
                      </a:r>
                      <a:r>
                        <a:rPr lang="hr-HR" sz="1200">
                          <a:effectLst/>
                        </a:rPr>
                        <a:t>, sunčano</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HR" sz="1200">
                          <a:effectLst/>
                        </a:rPr>
                        <a:t>36</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HR" sz="1200">
                          <a:effectLst/>
                        </a:rPr>
                        <a:t>270 mm</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HR" sz="1200">
                          <a:effectLst/>
                        </a:rPr>
                        <a:t>-</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39207163"/>
                  </a:ext>
                </a:extLst>
              </a:tr>
              <a:tr h="259641">
                <a:tc>
                  <a:txBody>
                    <a:bodyPr/>
                    <a:lstStyle/>
                    <a:p>
                      <a:pPr>
                        <a:lnSpc>
                          <a:spcPct val="115000"/>
                        </a:lnSpc>
                        <a:spcAft>
                          <a:spcPts val="0"/>
                        </a:spcAft>
                      </a:pPr>
                      <a:r>
                        <a:rPr lang="hr-HR" sz="1200">
                          <a:effectLst/>
                        </a:rPr>
                        <a:t>17.04.      11:30</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HR" sz="1200">
                          <a:effectLst/>
                        </a:rPr>
                        <a:t>21</a:t>
                      </a:r>
                      <a:r>
                        <a:rPr lang="hr-BA" sz="1200">
                          <a:effectLst/>
                        </a:rPr>
                        <a:t>° C</a:t>
                      </a:r>
                      <a:r>
                        <a:rPr lang="hr-HR" sz="1200">
                          <a:effectLst/>
                        </a:rPr>
                        <a:t>, oblačno</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HR" sz="1200">
                          <a:effectLst/>
                        </a:rPr>
                        <a:t>44</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HR" sz="1200">
                          <a:effectLst/>
                        </a:rPr>
                        <a:t>320 mm</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HR" sz="1200">
                          <a:effectLst/>
                        </a:rPr>
                        <a:t>-</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11326858"/>
                  </a:ext>
                </a:extLst>
              </a:tr>
              <a:tr h="259641">
                <a:tc>
                  <a:txBody>
                    <a:bodyPr/>
                    <a:lstStyle/>
                    <a:p>
                      <a:pPr>
                        <a:lnSpc>
                          <a:spcPct val="115000"/>
                        </a:lnSpc>
                        <a:spcAft>
                          <a:spcPts val="0"/>
                        </a:spcAft>
                      </a:pPr>
                      <a:r>
                        <a:rPr lang="hr-HR" sz="1200">
                          <a:effectLst/>
                        </a:rPr>
                        <a:t>19.04.      12:35</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HR" sz="1200">
                          <a:effectLst/>
                        </a:rPr>
                        <a:t>22</a:t>
                      </a:r>
                      <a:r>
                        <a:rPr lang="hr-BA" sz="1200">
                          <a:effectLst/>
                        </a:rPr>
                        <a:t>° C</a:t>
                      </a:r>
                      <a:r>
                        <a:rPr lang="hr-HR" sz="1200">
                          <a:effectLst/>
                        </a:rPr>
                        <a:t>, sunčano</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HR" sz="1200">
                          <a:effectLst/>
                        </a:rPr>
                        <a:t>46</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HR" sz="1200">
                          <a:effectLst/>
                        </a:rPr>
                        <a:t>340 mm</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HR" sz="1200">
                          <a:effectLst/>
                        </a:rPr>
                        <a:t>1 pup</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94930005"/>
                  </a:ext>
                </a:extLst>
              </a:tr>
              <a:tr h="259641">
                <a:tc>
                  <a:txBody>
                    <a:bodyPr/>
                    <a:lstStyle/>
                    <a:p>
                      <a:pPr>
                        <a:lnSpc>
                          <a:spcPct val="115000"/>
                        </a:lnSpc>
                        <a:spcAft>
                          <a:spcPts val="0"/>
                        </a:spcAft>
                      </a:pPr>
                      <a:r>
                        <a:rPr lang="hr-HR" sz="1200">
                          <a:effectLst/>
                        </a:rPr>
                        <a:t>20.04.      11:30</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HR" sz="1200">
                          <a:effectLst/>
                        </a:rPr>
                        <a:t>22</a:t>
                      </a:r>
                      <a:r>
                        <a:rPr lang="hr-BA" sz="1200">
                          <a:effectLst/>
                        </a:rPr>
                        <a:t>° C</a:t>
                      </a:r>
                      <a:r>
                        <a:rPr lang="hr-HR" sz="1200">
                          <a:effectLst/>
                        </a:rPr>
                        <a:t>, sunčano</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HR" sz="1200">
                          <a:effectLst/>
                        </a:rPr>
                        <a:t>44</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HR" sz="1200">
                          <a:effectLst/>
                        </a:rPr>
                        <a:t>350 mm</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HR" sz="1200">
                          <a:effectLst/>
                        </a:rPr>
                        <a:t>1 pup</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79170395"/>
                  </a:ext>
                </a:extLst>
              </a:tr>
              <a:tr h="259641">
                <a:tc>
                  <a:txBody>
                    <a:bodyPr/>
                    <a:lstStyle/>
                    <a:p>
                      <a:pPr>
                        <a:lnSpc>
                          <a:spcPct val="115000"/>
                        </a:lnSpc>
                        <a:spcAft>
                          <a:spcPts val="0"/>
                        </a:spcAft>
                      </a:pPr>
                      <a:r>
                        <a:rPr lang="hr-HR" sz="1200">
                          <a:effectLst/>
                        </a:rPr>
                        <a:t>23.04.      13:10</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HR" sz="1200">
                          <a:effectLst/>
                        </a:rPr>
                        <a:t>25</a:t>
                      </a:r>
                      <a:r>
                        <a:rPr lang="hr-BA" sz="1200">
                          <a:effectLst/>
                        </a:rPr>
                        <a:t>° C, poluoblačno</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HR" sz="1200">
                          <a:effectLst/>
                        </a:rPr>
                        <a:t>47</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HR" sz="1200">
                          <a:effectLst/>
                        </a:rPr>
                        <a:t>380 mm</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HR" sz="1200">
                          <a:effectLst/>
                        </a:rPr>
                        <a:t>2 pupa</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51938052"/>
                  </a:ext>
                </a:extLst>
              </a:tr>
              <a:tr h="259641">
                <a:tc>
                  <a:txBody>
                    <a:bodyPr/>
                    <a:lstStyle/>
                    <a:p>
                      <a:pPr>
                        <a:lnSpc>
                          <a:spcPct val="115000"/>
                        </a:lnSpc>
                        <a:spcAft>
                          <a:spcPts val="0"/>
                        </a:spcAft>
                      </a:pPr>
                      <a:r>
                        <a:rPr lang="hr-HR" sz="1200">
                          <a:effectLst/>
                        </a:rPr>
                        <a:t>25.04.      13:10</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HR" sz="1200">
                          <a:effectLst/>
                        </a:rPr>
                        <a:t>26</a:t>
                      </a:r>
                      <a:r>
                        <a:rPr lang="hr-BA" sz="1200">
                          <a:effectLst/>
                        </a:rPr>
                        <a:t>° C</a:t>
                      </a:r>
                      <a:r>
                        <a:rPr lang="hr-HR" sz="1200">
                          <a:effectLst/>
                        </a:rPr>
                        <a:t>, sunčano</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HR" sz="1200">
                          <a:effectLst/>
                        </a:rPr>
                        <a:t>50</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HR" sz="1200">
                          <a:effectLst/>
                        </a:rPr>
                        <a:t>440 mm</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HR" sz="1200">
                          <a:effectLst/>
                        </a:rPr>
                        <a:t>2 pupa</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86708144"/>
                  </a:ext>
                </a:extLst>
              </a:tr>
              <a:tr h="259641">
                <a:tc>
                  <a:txBody>
                    <a:bodyPr/>
                    <a:lstStyle/>
                    <a:p>
                      <a:pPr>
                        <a:lnSpc>
                          <a:spcPct val="115000"/>
                        </a:lnSpc>
                        <a:spcAft>
                          <a:spcPts val="0"/>
                        </a:spcAft>
                      </a:pPr>
                      <a:r>
                        <a:rPr lang="hr-HR" sz="1200">
                          <a:effectLst/>
                        </a:rPr>
                        <a:t>26.04.      15:00</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HR" sz="1200">
                          <a:effectLst/>
                        </a:rPr>
                        <a:t>24</a:t>
                      </a:r>
                      <a:r>
                        <a:rPr lang="hr-BA" sz="1200">
                          <a:effectLst/>
                        </a:rPr>
                        <a:t>° C</a:t>
                      </a:r>
                      <a:r>
                        <a:rPr lang="hr-HR" sz="1200">
                          <a:effectLst/>
                        </a:rPr>
                        <a:t>, sunčano</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HR" sz="1200">
                          <a:effectLst/>
                        </a:rPr>
                        <a:t>56</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HR" sz="1200">
                          <a:effectLst/>
                        </a:rPr>
                        <a:t>460 mm</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HR" sz="1200">
                          <a:effectLst/>
                        </a:rPr>
                        <a:t>4 pupa</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75513323"/>
                  </a:ext>
                </a:extLst>
              </a:tr>
              <a:tr h="259641">
                <a:tc>
                  <a:txBody>
                    <a:bodyPr/>
                    <a:lstStyle/>
                    <a:p>
                      <a:pPr>
                        <a:lnSpc>
                          <a:spcPct val="115000"/>
                        </a:lnSpc>
                        <a:spcAft>
                          <a:spcPts val="0"/>
                        </a:spcAft>
                      </a:pPr>
                      <a:r>
                        <a:rPr lang="hr-HR" sz="1200">
                          <a:effectLst/>
                        </a:rPr>
                        <a:t>27.04.      14:00</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HR" sz="1200">
                          <a:effectLst/>
                        </a:rPr>
                        <a:t>23</a:t>
                      </a:r>
                      <a:r>
                        <a:rPr lang="hr-BA" sz="1200">
                          <a:effectLst/>
                        </a:rPr>
                        <a:t>° C</a:t>
                      </a:r>
                      <a:r>
                        <a:rPr lang="hr-HR" sz="1200">
                          <a:effectLst/>
                        </a:rPr>
                        <a:t>, sunčano</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HR" sz="1200">
                          <a:effectLst/>
                        </a:rPr>
                        <a:t>58</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HR" sz="1200">
                          <a:effectLst/>
                        </a:rPr>
                        <a:t>470 mm</a:t>
                      </a:r>
                      <a:endParaRPr lang="hr-B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hr-HR" sz="1200" dirty="0">
                          <a:effectLst/>
                        </a:rPr>
                        <a:t>5 pupova</a:t>
                      </a:r>
                      <a:endParaRPr lang="hr-B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88612478"/>
                  </a:ext>
                </a:extLst>
              </a:tr>
            </a:tbl>
          </a:graphicData>
        </a:graphic>
      </p:graphicFrame>
    </p:spTree>
    <p:extLst>
      <p:ext uri="{BB962C8B-B14F-4D97-AF65-F5344CB8AC3E}">
        <p14:creationId xmlns:p14="http://schemas.microsoft.com/office/powerpoint/2010/main" val="46672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Ekologija 16 x 9">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6063535_TF03098889" id="{781C044A-9CF2-46ED-B7B8-9C466213C69B}" vid="{55B323F6-AFB5-4126-A8AC-38F5E4AD9E21}"/>
    </a:ext>
  </a:extLst>
</a:theme>
</file>

<file path=ppt/theme/theme2.xml><?xml version="1.0" encoding="utf-8"?>
<a:theme xmlns:a="http://schemas.openxmlformats.org/drawingml/2006/main" name="Tema sustava Offic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sustava Offic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Obrazovna fotoprezentacija na temu ekologije</Template>
  <TotalTime>581</TotalTime>
  <Words>2021</Words>
  <Application>Microsoft Office PowerPoint</Application>
  <PresentationFormat>Widescreen</PresentationFormat>
  <Paragraphs>372</Paragraphs>
  <Slides>35</Slides>
  <Notes>5</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Bahnschrift Light</vt:lpstr>
      <vt:lpstr>Bernard MT Condensed</vt:lpstr>
      <vt:lpstr>Calibri</vt:lpstr>
      <vt:lpstr>Corbel</vt:lpstr>
      <vt:lpstr>Times New Roman</vt:lpstr>
      <vt:lpstr>Ekologija 16 x 9</vt:lpstr>
      <vt:lpstr>Projekt rajčica</vt:lpstr>
      <vt:lpstr> </vt:lpstr>
      <vt:lpstr>Priča o dvije škole         Naša škola OŠ Granešina sastoji se od dvije škole povezane hodnikom. U jednoj uče Mali, a u drugoj Veliki i susreću se rijetko. Ovaj projekt nam je bio prilika povezati Male i Velike u jednu veselu i vrijednu cjelinu. Mali su pokazali Velikima svoju kreativnost i nesputanost u izražavanju i promatranju svijeta oko sebe. Veliki su Malima  pokazali kako znanstvenim metodama istraživati svijet oko sebe te ih upoznali s vještinama koje će tek kasnije učiti.</vt:lpstr>
      <vt:lpstr>Mali</vt:lpstr>
      <vt:lpstr> </vt:lpstr>
      <vt:lpstr> </vt:lpstr>
      <vt:lpstr> </vt:lpstr>
      <vt:lpstr>Podatke su evidentirali u tablicu. Rajčice (2)  posađene 10. 4. 2018.g.                               Zalijevanje micro:bitom i ručno.   PROGRAMIRANO ZALIJEVANJE (micro:bit):</vt:lpstr>
      <vt:lpstr> RUČNO ZALIJEVANJE: </vt:lpstr>
      <vt:lpstr>Kako su učenici četvrtih razreda doživjeli  projekt:</vt:lpstr>
      <vt:lpstr> </vt:lpstr>
      <vt:lpstr>   PARLAONICA  Proveli su raspravu koja će sadnica rajčice brže i bolje narasti. Učenici su bili podijeljeni u 2 skupine. Raspravu je budno i pozorno pratio žiri. Pobijedila je ona skupina koja je zagovarala zalijevanje ljudskom rukom  zato jer je imala više kvalitetnijih argumenata.   </vt:lpstr>
      <vt:lpstr>Nakon rasprave učenici su za domaći uradak trebali istražiti sve o promatranoj biljci. Te su prikupljene podatke grupnim radom prezentirali na satu u obliku plakata. Bili su podijeljeni u skupine te su  izrađivali plakate na kojima je bilo o porijeklu rajčica, povijest biljke, rasprostranjenost, svi njezini  nazivi, ljekovitost rajčice, recepti.....</vt:lpstr>
      <vt:lpstr>Kad se male ruke slože, sve se može! </vt:lpstr>
      <vt:lpstr>Na satovima literarnog stvaralaštva učenici su pisali igrokaz te dramatizirali isti. </vt:lpstr>
      <vt:lpstr> </vt:lpstr>
      <vt:lpstr> </vt:lpstr>
      <vt:lpstr>                                       Učenici su pisali haiku pjesme</vt:lpstr>
      <vt:lpstr> </vt:lpstr>
      <vt:lpstr>                                                       </vt:lpstr>
      <vt:lpstr>Na satovima likovne kulture učenici su crtali različitim tehnikama promatranu biljku  (olovka, flomasteri, tempere) , crte po toku i karakteru-olovka i flomaster, optičko miješanje boje : tempere.</vt:lpstr>
      <vt:lpstr>                                                                                     Olovka</vt:lpstr>
      <vt:lpstr> </vt:lpstr>
      <vt:lpstr>Učenica Elena Turčić napisala je i članak za školske novine Fenix koje izlaze u svibnju 2018.</vt:lpstr>
      <vt:lpstr>PowerPoint Presentation</vt:lpstr>
      <vt:lpstr>Veliki</vt:lpstr>
      <vt:lpstr>Učenici sedmih razreda pratili su i promatrali rast i razvoj biljke te sustavno bilježiti podatke. Mjerenje  kiselost tla iz kojeg su biljke rasle.</vt:lpstr>
      <vt:lpstr> </vt:lpstr>
      <vt:lpstr>Mjerenje  vlažnosti tla pomoću programiranog micro: bita.</vt:lpstr>
      <vt:lpstr>Mjerenje  razine svjetlosti pomoću programiranog micro: bita.</vt:lpstr>
      <vt:lpstr>Zaključak:</vt:lpstr>
      <vt:lpstr> </vt:lpstr>
      <vt:lpstr>Učenica 8. c razreda ,  Ana – Maria Piljek nacrtala je strip o borbi između prirode i tehnologije  ( obična i micro : bit rajčica kako ih ona vidi) kao promišljanje o budućnosti koja je već stigla.       </vt:lpstr>
      <vt:lpstr>Učenik David Napast  iz 7. e napravio je filmski zapis pomoću fotografija koje je snimao i ovjekovječio naš Projekt rajčica.  </vt:lpstr>
      <vt:lpstr>Mentori: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Projekt rajčica</dc:title>
  <dc:creator>Martina</dc:creator>
  <cp:lastModifiedBy>Profil Klett</cp:lastModifiedBy>
  <cp:revision>56</cp:revision>
  <dcterms:created xsi:type="dcterms:W3CDTF">2018-04-30T19:51:37Z</dcterms:created>
  <dcterms:modified xsi:type="dcterms:W3CDTF">2018-05-03T07:11:54Z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