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60" r:id="rId6"/>
    <p:sldId id="261" r:id="rId7"/>
    <p:sldId id="278" r:id="rId8"/>
    <p:sldId id="259" r:id="rId9"/>
    <p:sldId id="277" r:id="rId10"/>
    <p:sldId id="263" r:id="rId11"/>
    <p:sldId id="265" r:id="rId12"/>
    <p:sldId id="264" r:id="rId13"/>
    <p:sldId id="279" r:id="rId14"/>
    <p:sldId id="273" r:id="rId15"/>
    <p:sldId id="282" r:id="rId16"/>
    <p:sldId id="266" r:id="rId17"/>
    <p:sldId id="27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5F592-556B-4BCC-9929-BB3F9C7F4639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0722-D046-477D-A409-87DD2573D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67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77C9-3133-48CA-8928-CFAC6F18CFCF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6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C9EA-66A7-44DF-99D2-D6AD5BD85FFC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90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3980-099C-4E3A-A30F-2A6A160D0859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667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5C9-D828-42CF-86EC-0BB014F17AA0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92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AB4D-A7FA-4BF6-8A45-27AAC2C496AC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67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1A3F-D291-4BAA-A857-D42BC0756804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91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F437-3EBD-4A63-934D-69788B3BDFB2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56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2831-5341-4259-800B-24B5CAAAB96A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08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C74-4AD0-4492-B22E-D1C5E1B5F1CD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27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476B-C396-46A5-AA8A-DDC3CA30019E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68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6AF3-620E-42A0-8318-28D1C2426AE1}" type="datetime1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078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FC5B-72E0-4955-8339-5FC714E1531B}" type="datetime1">
              <a:rPr lang="hr-HR" smtClean="0"/>
              <a:t>25.4.2018.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782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235-055B-4EF8-8FFB-435580074DDC}" type="datetime1">
              <a:rPr lang="hr-HR" smtClean="0"/>
              <a:t>25.4.2018.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8CF-5B48-4822-9F56-98233651A2CC}" type="datetime1">
              <a:rPr lang="hr-HR" smtClean="0"/>
              <a:t>25.4.2018.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2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FC7F-39D3-40DC-AED0-B8C0A0E0F279}" type="datetime1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813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B87-F936-4190-B71B-28506F5C78C7}" type="datetime1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3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7BBC-9108-4623-98E8-2CF279D02756}" type="datetime1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C5CAC3-CE1A-43B4-9C89-E036A1742E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8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5112568" cy="1753344"/>
          </a:xfrm>
        </p:spPr>
        <p:txBody>
          <a:bodyPr/>
          <a:lstStyle/>
          <a:p>
            <a:r>
              <a:rPr lang="hr-HR" b="1" dirty="0" smtClean="0"/>
              <a:t>PROJEKT ŽELIM STABLO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6400800" cy="2063080"/>
          </a:xfrm>
        </p:spPr>
        <p:txBody>
          <a:bodyPr>
            <a:normAutofit fontScale="92500" lnSpcReduction="20000"/>
          </a:bodyPr>
          <a:lstStyle/>
          <a:p>
            <a:r>
              <a:rPr lang="hr-HR" sz="3000" b="1" dirty="0" smtClean="0"/>
              <a:t>IV. OŠ BJELOVAR</a:t>
            </a:r>
          </a:p>
          <a:p>
            <a:r>
              <a:rPr lang="hr-HR" dirty="0" smtClean="0"/>
              <a:t>Nositelji i sudionici projekta</a:t>
            </a:r>
          </a:p>
          <a:p>
            <a:r>
              <a:rPr lang="hr-HR" dirty="0" smtClean="0"/>
              <a:t>Učenici: Eugen </a:t>
            </a:r>
            <a:r>
              <a:rPr lang="hr-HR" dirty="0" err="1" smtClean="0"/>
              <a:t>Petreković</a:t>
            </a:r>
            <a:r>
              <a:rPr lang="hr-HR" dirty="0" smtClean="0"/>
              <a:t> (6.r) , Jan Rastović, Mateo Šelj, Jakov Rac, Antonio Vodopija, Mirna Oslovar, Klaudija Zidar, Danijel Dašek i Ema Sekulić</a:t>
            </a:r>
          </a:p>
          <a:p>
            <a:r>
              <a:rPr lang="hr-HR" b="1" dirty="0" smtClean="0"/>
              <a:t>Učitelj informatike Branko Raičković i učiteljica prirode Bernarda Musović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360413" y="6237312"/>
            <a:ext cx="4622973" cy="365125"/>
          </a:xfrm>
        </p:spPr>
        <p:txBody>
          <a:bodyPr/>
          <a:lstStyle/>
          <a:p>
            <a:r>
              <a:rPr lang="hr-HR" dirty="0" smtClean="0"/>
              <a:t>© B&amp;B_2018 - PROFIL </a:t>
            </a:r>
            <a:r>
              <a:rPr lang="hr-HR" dirty="0" err="1" smtClean="0"/>
              <a:t>Klett</a:t>
            </a:r>
            <a:r>
              <a:rPr lang="hr-HR" dirty="0" smtClean="0"/>
              <a:t> - MICRO:BIT natječaj - IV. OŠ Bjelovar 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875184"/>
          </a:xfrm>
        </p:spPr>
        <p:txBody>
          <a:bodyPr/>
          <a:lstStyle/>
          <a:p>
            <a:r>
              <a:rPr lang="hr-HR" dirty="0" smtClean="0"/>
              <a:t>Ručno zalijevanje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490" y="1340768"/>
            <a:ext cx="3258968" cy="4176464"/>
          </a:xfrm>
        </p:spPr>
        <p:txBody>
          <a:bodyPr>
            <a:noAutofit/>
          </a:bodyPr>
          <a:lstStyle/>
          <a:p>
            <a:r>
              <a:rPr lang="hr-HR" dirty="0" smtClean="0"/>
              <a:t>Biljka zalijevana ručno</a:t>
            </a:r>
          </a:p>
          <a:p>
            <a:r>
              <a:rPr lang="hr-HR" dirty="0" smtClean="0"/>
              <a:t>kupili smo uređaj koji mjeri nekoliko parametara-vlažnost, količinu svjetlosti i pH tla (kao pomoć uz uređaj smo dobili i tablicu sa povoljnim vrijednostima za biljku roda Dracaena)</a:t>
            </a:r>
          </a:p>
          <a:p>
            <a:r>
              <a:rPr lang="hr-HR" dirty="0" smtClean="0"/>
              <a:t>mi smo koristili parametar vlažnosti (navedeno je da je optimalna vlažnost za našu biljku 8) tako da smo na taj način mogli očitavati kada vlažnost padne  ispod 50%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Content Placeholder 4" descr="20180423_1845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88470" y="1979668"/>
            <a:ext cx="3740047" cy="2805036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4355975" y="54099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Vlagomjer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2304256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4000" dirty="0" smtClean="0"/>
              <a:t>4. Spajanje seta za zalijevanje i programiranje </a:t>
            </a:r>
            <a:r>
              <a:rPr lang="hr-HR" sz="4000" dirty="0" err="1" smtClean="0"/>
              <a:t>micro:bit</a:t>
            </a:r>
            <a:r>
              <a:rPr lang="hr-HR" sz="4000" dirty="0" smtClean="0"/>
              <a:t>- 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54734"/>
            <a:ext cx="6347714" cy="3622537"/>
          </a:xfrm>
        </p:spPr>
        <p:txBody>
          <a:bodyPr>
            <a:noAutofit/>
          </a:bodyPr>
          <a:lstStyle/>
          <a:p>
            <a:r>
              <a:rPr lang="hr-HR" sz="2300" dirty="0" smtClean="0"/>
              <a:t>koristili smo set za zalijevanje koji se sastoji od micro:bita, senzora za mjerenje vlažnosti tla, pumpe za vodu i izvora napajanja</a:t>
            </a:r>
          </a:p>
          <a:p>
            <a:r>
              <a:rPr lang="hr-HR" sz="2300" dirty="0" err="1" smtClean="0"/>
              <a:t>micro:bit</a:t>
            </a:r>
            <a:r>
              <a:rPr lang="hr-HR" sz="2300" dirty="0" smtClean="0"/>
              <a:t> </a:t>
            </a:r>
            <a:r>
              <a:rPr lang="hr-HR" sz="2300" dirty="0"/>
              <a:t>je programiran na način da se pumpa uključuje kada vlažnost padne ispod </a:t>
            </a:r>
            <a:r>
              <a:rPr lang="hr-HR" sz="2300" dirty="0" smtClean="0"/>
              <a:t>50%</a:t>
            </a:r>
          </a:p>
          <a:p>
            <a:r>
              <a:rPr lang="hr-HR" sz="2300" dirty="0"/>
              <a:t>p</a:t>
            </a:r>
            <a:r>
              <a:rPr lang="hr-HR" sz="2300" dirty="0" smtClean="0"/>
              <a:t>ripremljeni program svakih 20 sekundi mjeri razinu vlage u zemlji i prema tome uključuje pumpicu (zalijevanje).</a:t>
            </a:r>
          </a:p>
          <a:p>
            <a:endParaRPr lang="hr-HR" sz="23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300" dirty="0" err="1" smtClean="0">
                <a:solidFill>
                  <a:schemeClr val="bg1"/>
                </a:solidFill>
              </a:rPr>
              <a:t>rogamiranjem</a:t>
            </a:r>
            <a:r>
              <a:rPr lang="hr-HR" sz="2300" dirty="0" smtClean="0">
                <a:solidFill>
                  <a:schemeClr val="bg1"/>
                </a:solidFill>
              </a:rPr>
              <a:t> microbita  postižemo da microbit zalijeva biljku</a:t>
            </a:r>
          </a:p>
          <a:p>
            <a:endParaRPr lang="hr-HR" sz="2300" dirty="0"/>
          </a:p>
          <a:p>
            <a:endParaRPr lang="hr-HR" sz="23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5. Prikupljanje i obrada podataka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2294" y="1916253"/>
            <a:ext cx="3088109" cy="3880772"/>
          </a:xfrm>
        </p:spPr>
        <p:txBody>
          <a:bodyPr>
            <a:noAutofit/>
          </a:bodyPr>
          <a:lstStyle/>
          <a:p>
            <a:r>
              <a:rPr lang="hr-HR" sz="2000" dirty="0" smtClean="0"/>
              <a:t>Učenici su vodili tjedni dnevnik aktivnosti</a:t>
            </a:r>
          </a:p>
          <a:p>
            <a:r>
              <a:rPr lang="hr-HR" sz="2000" dirty="0" smtClean="0"/>
              <a:t>Fotografirali biljke, bilježili vlažnost i uočavali promjene</a:t>
            </a:r>
          </a:p>
          <a:p>
            <a:r>
              <a:rPr lang="hr-HR" sz="2000" dirty="0" smtClean="0"/>
              <a:t>Brinuli se o količini vode u spremniku</a:t>
            </a:r>
          </a:p>
          <a:p>
            <a:r>
              <a:rPr lang="hr-HR" sz="2000" dirty="0" err="1" smtClean="0"/>
              <a:t>Ispravnositi</a:t>
            </a:r>
            <a:r>
              <a:rPr lang="hr-HR" sz="2000" dirty="0" smtClean="0"/>
              <a:t> sklopa</a:t>
            </a:r>
            <a:endParaRPr lang="hr-HR" sz="2000" dirty="0"/>
          </a:p>
        </p:txBody>
      </p:sp>
      <p:pic>
        <p:nvPicPr>
          <p:cNvPr id="5" name="Content Placeholder 4" descr="20180309_1354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653" y="1930400"/>
            <a:ext cx="4207641" cy="3154784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875184"/>
          </a:xfrm>
        </p:spPr>
        <p:txBody>
          <a:bodyPr/>
          <a:lstStyle/>
          <a:p>
            <a:r>
              <a:rPr lang="hr-HR" dirty="0" smtClean="0"/>
              <a:t>Kontrola od strane mentora</a:t>
            </a:r>
            <a:endParaRPr lang="hr-HR" dirty="0"/>
          </a:p>
        </p:txBody>
      </p:sp>
      <p:pic>
        <p:nvPicPr>
          <p:cNvPr id="5" name="Content Placeholder 4" descr="20180323_154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5769" y="1447307"/>
            <a:ext cx="3087688" cy="2315766"/>
          </a:xfrm>
        </p:spPr>
      </p:pic>
      <p:pic>
        <p:nvPicPr>
          <p:cNvPr id="6" name="Content Placeholder 5" descr="20180424_162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5" y="1447307"/>
            <a:ext cx="3089275" cy="2316956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03125" y="3933056"/>
            <a:ext cx="6185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Kako biljke nisu uvijek bile u  dostupu učenicima</a:t>
            </a:r>
          </a:p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entori su periodično kontrolirali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Ispravnost sklopa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Napajanja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Količinu vode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Prikaz rezultata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520738"/>
              </p:ext>
            </p:extLst>
          </p:nvPr>
        </p:nvGraphicFramePr>
        <p:xfrm>
          <a:off x="703132" y="1628800"/>
          <a:ext cx="3540125" cy="2598420"/>
        </p:xfrm>
        <a:graphic>
          <a:graphicData uri="http://schemas.openxmlformats.org/drawingml/2006/table">
            <a:tbl>
              <a:tblPr firstRow="1" firstCol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Datum zalijevanja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Vlažnost mjerena uređajem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Visina stabljike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/>
                      <a:r>
                        <a:rPr lang="hr-HR" sz="1100" b="1" dirty="0" smtClean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 B u cm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27.2.2018.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2.3.2018.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3,5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12,7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9.3.2018.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16.3.2018.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23.3.2018.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10.4.2018.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13,5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b="1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13.4.2018.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5-</a:t>
                      </a:r>
                      <a:r>
                        <a:rPr lang="hr-HR" sz="9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nije zalijevana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2103531"/>
              </p:ext>
            </p:extLst>
          </p:nvPr>
        </p:nvGraphicFramePr>
        <p:xfrm>
          <a:off x="4243257" y="1634931"/>
          <a:ext cx="2359025" cy="2592289"/>
        </p:xfrm>
        <a:graphic>
          <a:graphicData uri="http://schemas.openxmlformats.org/drawingml/2006/table">
            <a:tbl>
              <a:tblPr firstRow="1" firstCol="1" bandRow="1"/>
              <a:tblGrid>
                <a:gridCol w="117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Vlažnost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Visina stabljike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/>
                      <a:r>
                        <a:rPr lang="hr-HR" sz="1100" b="1" dirty="0" smtClean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A u cm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70%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73%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67%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59%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58%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7"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59%</a:t>
                      </a:r>
                      <a:endParaRPr lang="hr-HR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hr-HR" sz="1600" dirty="0">
                          <a:solidFill>
                            <a:srgbClr val="4F5347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827584" y="4581128"/>
            <a:ext cx="577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Mjereni su i još neki parametri, koji nisu iskazani ovdje, kao npr. broj novih listova, temperatura …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1120" y="2469472"/>
            <a:ext cx="2113392" cy="720080"/>
          </a:xfrm>
        </p:spPr>
        <p:txBody>
          <a:bodyPr/>
          <a:lstStyle/>
          <a:p>
            <a:r>
              <a:rPr lang="hr-HR" dirty="0" smtClean="0"/>
              <a:t>Plakat</a:t>
            </a:r>
            <a:endParaRPr lang="hr-HR" dirty="0"/>
          </a:p>
        </p:txBody>
      </p:sp>
      <p:pic>
        <p:nvPicPr>
          <p:cNvPr id="4" name="Content Placeholder 3" descr="20180424_193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82879" y="620769"/>
            <a:ext cx="6858003" cy="5616466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7. Prije zaključka-dojmovi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388077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Učenici su vrlo dobro prihvatili ovako složen zadatak. </a:t>
            </a:r>
          </a:p>
          <a:p>
            <a:r>
              <a:rPr lang="hr-HR" sz="2000" dirty="0" smtClean="0"/>
              <a:t>Isprva je bilo malo nesnalaženja s </a:t>
            </a:r>
            <a:r>
              <a:rPr lang="hr-HR" sz="2000" dirty="0" err="1" smtClean="0"/>
              <a:t>ožičavanjem</a:t>
            </a:r>
            <a:r>
              <a:rPr lang="hr-HR" sz="2000" dirty="0" smtClean="0"/>
              <a:t> sklopa</a:t>
            </a:r>
          </a:p>
          <a:p>
            <a:r>
              <a:rPr lang="hr-HR" sz="2000" dirty="0" smtClean="0"/>
              <a:t>Prvo se krenulo s električkim napajanjem pomoću baterija, a kasnije strujnim adapterom</a:t>
            </a:r>
          </a:p>
          <a:p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 … što je u možda u konačnici i dovelo do slijedećeg zaključka. </a:t>
            </a:r>
            <a:endParaRPr lang="hr-HR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628800"/>
            <a:ext cx="6347714" cy="38807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Rezultati su pokazali, da se biljka trebala jednom tjedno zalijevati, kako smo i pretpostavili. </a:t>
            </a:r>
          </a:p>
          <a:p>
            <a:r>
              <a:rPr lang="hr-HR" sz="2400" dirty="0">
                <a:solidFill>
                  <a:srgbClr val="FF0000"/>
                </a:solidFill>
              </a:rPr>
              <a:t>B</a:t>
            </a:r>
            <a:r>
              <a:rPr lang="hr-HR" sz="2400" dirty="0" smtClean="0">
                <a:solidFill>
                  <a:srgbClr val="FF0000"/>
                </a:solidFill>
              </a:rPr>
              <a:t>iljka zalijevana ručno naizgled je bolja od one zalijevane micro:bit-om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Pretpostavljamo da bi boljom regulacijom s micro:bit-om i rezultati bili povoljniji.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8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83568" y="1340769"/>
            <a:ext cx="6347714" cy="295232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Ovaj projekt je zasnovan na entuzijazmu učenika i učitelja naše škole</a:t>
            </a:r>
          </a:p>
          <a:p>
            <a:r>
              <a:rPr lang="hr-HR" sz="2000" dirty="0" smtClean="0"/>
              <a:t>I nakon završetka natječaja nastaviti će se sa praćenjem razvoja biljki</a:t>
            </a:r>
          </a:p>
          <a:p>
            <a:r>
              <a:rPr lang="hr-HR" sz="2000" dirty="0" smtClean="0"/>
              <a:t>Pokušat će se otkloniti softverski nedostaci </a:t>
            </a:r>
            <a:r>
              <a:rPr lang="hr-HR" sz="2000" dirty="0" err="1" smtClean="0"/>
              <a:t>mikro:bit-a</a:t>
            </a:r>
            <a:endParaRPr lang="hr-HR" sz="2000" dirty="0" smtClean="0"/>
          </a:p>
          <a:p>
            <a:r>
              <a:rPr lang="hr-HR" sz="2000" dirty="0" smtClean="0"/>
              <a:t>Nadograditi će se kontinuirano praćenje vlažnosti , koje će se spremati u bazu podataka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83568" y="479789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Zahvaljujemo se PROFIL </a:t>
            </a:r>
            <a:r>
              <a:rPr lang="hr-HR" dirty="0" err="1" smtClean="0"/>
              <a:t>Klett</a:t>
            </a:r>
            <a:r>
              <a:rPr lang="hr-HR" dirty="0" smtClean="0"/>
              <a:t>-u na osmišljavanju ovog projekta.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1. Učenici petog razreda su se upoznali sa biljnim organizmom-građom biljnih organa i uvjetima klijanja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16831"/>
            <a:ext cx="6347714" cy="4124531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endParaRPr lang="hr-HR" sz="26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hr-HR" sz="2600" dirty="0" smtClean="0"/>
              <a:t>svjetlost,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hr-HR" sz="2600" dirty="0" smtClean="0"/>
              <a:t>toplina,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hr-HR" sz="2600" dirty="0" smtClean="0"/>
              <a:t>voda,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hr-HR" sz="2600" dirty="0" smtClean="0"/>
              <a:t>tlo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hr-HR" sz="2600" dirty="0"/>
              <a:t>z</a:t>
            </a:r>
            <a:r>
              <a:rPr lang="hr-HR" sz="2600" dirty="0" smtClean="0"/>
              <a:t>rak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hr-HR" sz="2600" dirty="0" smtClean="0"/>
          </a:p>
          <a:p>
            <a:pPr marL="342900" lvl="1" indent="-342900" algn="ctr">
              <a:buNone/>
            </a:pPr>
            <a:r>
              <a:rPr lang="hr-HR" sz="2600" dirty="0" smtClean="0"/>
              <a:t>Učenici petog i šestog razreda koji pohađaju izvannastavnu grupu robitike su sudjelovali u programiranju </a:t>
            </a:r>
            <a:r>
              <a:rPr lang="hr-HR" sz="2600" dirty="0" err="1" smtClean="0"/>
              <a:t>micro:bit-a</a:t>
            </a:r>
            <a:endParaRPr lang="hr-HR" sz="2600" dirty="0"/>
          </a:p>
          <a:p>
            <a:pPr algn="ctr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803176"/>
          </a:xfrm>
        </p:spPr>
        <p:txBody>
          <a:bodyPr/>
          <a:lstStyle/>
          <a:p>
            <a:r>
              <a:rPr lang="hr-HR" dirty="0" smtClean="0"/>
              <a:t>Dio radne atmosfere</a:t>
            </a:r>
            <a:endParaRPr lang="hr-HR" dirty="0"/>
          </a:p>
        </p:txBody>
      </p:sp>
      <p:pic>
        <p:nvPicPr>
          <p:cNvPr id="6" name="Content Placeholder 5" descr="20180223_172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85248" y="2469049"/>
            <a:ext cx="4464497" cy="2511280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7" y="1492440"/>
            <a:ext cx="3059088" cy="2294316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7450435"/>
            <a:ext cx="3089275" cy="1737717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9"/>
          <a:stretch/>
        </p:blipFill>
        <p:spPr>
          <a:xfrm>
            <a:off x="737667" y="3904868"/>
            <a:ext cx="3042245" cy="2030904"/>
          </a:xfrm>
          <a:prstGeom prst="rect">
            <a:avLst/>
          </a:prstGeom>
        </p:spPr>
      </p:pic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451248"/>
          </a:xfrm>
        </p:spPr>
        <p:txBody>
          <a:bodyPr>
            <a:normAutofit fontScale="90000"/>
          </a:bodyPr>
          <a:lstStyle/>
          <a:p>
            <a:r>
              <a:rPr lang="hr-HR" dirty="0"/>
              <a:t>2. Odabrali su i istražili biljku koju će promatrati tijekom svog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10719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učenicima </a:t>
            </a:r>
            <a:r>
              <a:rPr lang="hr-HR" sz="2400" dirty="0"/>
              <a:t>se daju jasne upute što će se raditi u projektu </a:t>
            </a:r>
            <a:endParaRPr lang="hr-HR" sz="2400" dirty="0" smtClean="0"/>
          </a:p>
          <a:p>
            <a:r>
              <a:rPr lang="hr-HR" sz="2400" dirty="0" smtClean="0"/>
              <a:t>dvjema </a:t>
            </a:r>
            <a:r>
              <a:rPr lang="hr-HR" sz="2400" dirty="0"/>
              <a:t>biljkama roda Dracaena  omogućeni su isti uvjeti (podloga, temperatura i prostor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Biljka „A” će se zalijevati automatski a biljka „B” ručno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27165"/>
            <a:ext cx="6347714" cy="1320800"/>
          </a:xfrm>
        </p:spPr>
        <p:txBody>
          <a:bodyPr>
            <a:noAutofit/>
          </a:bodyPr>
          <a:lstStyle/>
          <a:p>
            <a:r>
              <a:rPr lang="hr-HR" sz="3600" dirty="0" smtClean="0"/>
              <a:t>Informacije prikupljene o promatranoj  biljci</a:t>
            </a:r>
            <a:endParaRPr lang="hr-HR" sz="3600" dirty="0"/>
          </a:p>
        </p:txBody>
      </p:sp>
      <p:pic>
        <p:nvPicPr>
          <p:cNvPr id="5" name="Content Placeholder 4" descr="20180223_134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839" t="-312" r="9719"/>
          <a:stretch>
            <a:fillRect/>
          </a:stretch>
        </p:blipFill>
        <p:spPr>
          <a:xfrm rot="5400000">
            <a:off x="606491" y="2067913"/>
            <a:ext cx="4019156" cy="36238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772817"/>
            <a:ext cx="3088110" cy="4268546"/>
          </a:xfrm>
        </p:spPr>
        <p:txBody>
          <a:bodyPr>
            <a:normAutofit/>
          </a:bodyPr>
          <a:lstStyle/>
          <a:p>
            <a:r>
              <a:rPr lang="hr-HR" dirty="0"/>
              <a:t>Dracene su biljni rod niskih grmova i drveća iz porodice Liliaceae. Poznato je negdje oko četrdesetak vrsta iz tropske i suptropske Afrike, Amerike i Azije. Dekorativni listovi i nezahtjevnost što se tiče uvjeta rasta u sobnim uvjetima pridonijela je da ova biljka bude česti stanovnik naših domova. </a:t>
            </a:r>
          </a:p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28822"/>
            <a:ext cx="6347714" cy="1320800"/>
          </a:xfrm>
        </p:spPr>
        <p:txBody>
          <a:bodyPr>
            <a:normAutofit/>
          </a:bodyPr>
          <a:lstStyle/>
          <a:p>
            <a:r>
              <a:rPr lang="hr-HR" dirty="0" smtClean="0"/>
              <a:t>Njega i briga oko Dracene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286" y="1353904"/>
            <a:ext cx="3088109" cy="4451360"/>
          </a:xfrm>
        </p:spPr>
        <p:txBody>
          <a:bodyPr>
            <a:normAutofit fontScale="92500"/>
          </a:bodyPr>
          <a:lstStyle/>
          <a:p>
            <a:r>
              <a:rPr lang="hr-HR" sz="2200" dirty="0" smtClean="0"/>
              <a:t>vrlo jednostavna</a:t>
            </a:r>
          </a:p>
          <a:p>
            <a:r>
              <a:rPr lang="hr-HR" sz="2200" dirty="0"/>
              <a:t>j</a:t>
            </a:r>
            <a:r>
              <a:rPr lang="hr-HR" sz="2200" dirty="0" smtClean="0"/>
              <a:t>edna od vrlo zahvalnih sobnih biljaka</a:t>
            </a:r>
          </a:p>
          <a:p>
            <a:r>
              <a:rPr lang="hr-HR" sz="2200" dirty="0"/>
              <a:t>n</a:t>
            </a:r>
            <a:r>
              <a:rPr lang="hr-HR" sz="2200" dirty="0" smtClean="0"/>
              <a:t>ajbolje ju je postaviti u svijetlu prostoriju da bude dalje od direktnoga sunca, ali  treba izbjegavati hodnike i stubišta, koja znaju biti na propuhu i hladniji su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56" y="1353905"/>
            <a:ext cx="3635504" cy="4451359"/>
          </a:xfrm>
        </p:spPr>
        <p:txBody>
          <a:bodyPr>
            <a:noAutofit/>
          </a:bodyPr>
          <a:lstStyle/>
          <a:p>
            <a:r>
              <a:rPr lang="hr-HR" sz="2000" dirty="0"/>
              <a:t>i</a:t>
            </a:r>
            <a:r>
              <a:rPr lang="hr-HR" sz="2000" dirty="0" smtClean="0"/>
              <a:t>dealna temperatura za rast biljke je oko 15-25°C. </a:t>
            </a:r>
          </a:p>
          <a:p>
            <a:r>
              <a:rPr lang="hr-HR" sz="2000" dirty="0"/>
              <a:t>t</a:t>
            </a:r>
            <a:r>
              <a:rPr lang="hr-HR" sz="2000" dirty="0" smtClean="0"/>
              <a:t>ijekom zime može biti malo niža, ali ne smije se spustiti ispod 15°C, jer hladnoća jako može štetiti Draceni i biljka može uginuti. </a:t>
            </a:r>
          </a:p>
          <a:p>
            <a:r>
              <a:rPr lang="hr-HR" sz="2000" dirty="0" smtClean="0"/>
              <a:t>Također tijekom zime treba prestati sa prihranjivanjem, a zalijevanje treba smanjiti i to treba činiti tako da zemlja bude vlažna i da se ne isuši</a:t>
            </a:r>
          </a:p>
          <a:p>
            <a:endParaRPr lang="hr-HR" sz="16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Prikupljanje dodatnih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Kartica sa informacijama o uzgoju i njezi biljke, od proizvođača</a:t>
            </a:r>
          </a:p>
          <a:p>
            <a:endParaRPr lang="hr-HR" sz="2400" dirty="0"/>
          </a:p>
        </p:txBody>
      </p:sp>
      <p:pic>
        <p:nvPicPr>
          <p:cNvPr id="4" name="Content Placeholder 4" descr="20180424_184432.jpg"/>
          <p:cNvPicPr>
            <a:picLocks noChangeAspect="1"/>
          </p:cNvPicPr>
          <p:nvPr/>
        </p:nvPicPr>
        <p:blipFill>
          <a:blip r:embed="rId2" cstate="print"/>
          <a:srcRect l="18546"/>
          <a:stretch>
            <a:fillRect/>
          </a:stretch>
        </p:blipFill>
        <p:spPr>
          <a:xfrm rot="5400000">
            <a:off x="2326266" y="3326489"/>
            <a:ext cx="2691268" cy="2232248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3. Plan rada i hipoteza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64" y="1772816"/>
            <a:ext cx="6347714" cy="321262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jedna biljka će se zalijevati putem micro:bita (A), druga ručno (oznaka B)</a:t>
            </a:r>
          </a:p>
          <a:p>
            <a:r>
              <a:rPr lang="hr-HR" sz="2400" dirty="0" smtClean="0"/>
              <a:t>postavljanje hipoteze </a:t>
            </a:r>
          </a:p>
          <a:p>
            <a:pPr>
              <a:buFontTx/>
              <a:buChar char="-"/>
            </a:pPr>
            <a:r>
              <a:rPr lang="hr-HR" sz="2400" dirty="0" smtClean="0">
                <a:solidFill>
                  <a:srgbClr val="FF0000"/>
                </a:solidFill>
              </a:rPr>
              <a:t>zalijevanje će se vršiti kada vlažnost zemlje padne ispod 50% (očekujemo da će to biti jednom tjedno)</a:t>
            </a:r>
          </a:p>
          <a:p>
            <a:pPr>
              <a:buFontTx/>
              <a:buChar char="-"/>
            </a:pPr>
            <a:r>
              <a:rPr lang="hr-HR" sz="2400" dirty="0" smtClean="0"/>
              <a:t>obje biljke će jednako dobro napredovati</a:t>
            </a:r>
          </a:p>
          <a:p>
            <a:pPr>
              <a:buNone/>
            </a:pPr>
            <a:endParaRPr lang="hr-HR" sz="2800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Smještaj i izgled biljki</a:t>
            </a:r>
            <a:endParaRPr lang="hr-HR" dirty="0"/>
          </a:p>
        </p:txBody>
      </p:sp>
      <p:pic>
        <p:nvPicPr>
          <p:cNvPr id="4" name="Content Placeholder 5" descr="20180302_13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601" y="1484784"/>
            <a:ext cx="6348413" cy="3570982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© B&amp;B_2018 - PROFIL Klett - MICRO:BIT natječaj - IV. OŠ Bjelovar </a:t>
            </a:r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644601" y="5301208"/>
            <a:ext cx="631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Obje biljke su smještene na približno istom mjestu, pored prozora</a:t>
            </a:r>
            <a:endParaRPr lang="hr-HR" sz="200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CAC3-CE1A-43B4-9C89-E036A1742E96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996</Words>
  <Application>Microsoft Office PowerPoint</Application>
  <PresentationFormat>Prikaz na zaslonu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PROJEKT ŽELIM STABLO</vt:lpstr>
      <vt:lpstr>1. Učenici petog razreda su se upoznali sa biljnim organizmom-građom biljnih organa i uvjetima klijanja </vt:lpstr>
      <vt:lpstr>Dio radne atmosfere</vt:lpstr>
      <vt:lpstr>2. Odabrali su i istražili biljku koju će promatrati tijekom svog istraživanja</vt:lpstr>
      <vt:lpstr>Informacije prikupljene o promatranoj  biljci</vt:lpstr>
      <vt:lpstr>Njega i briga oko Dracene </vt:lpstr>
      <vt:lpstr>Prikupljanje dodatnih informacija</vt:lpstr>
      <vt:lpstr>3. Plan rada i hipoteza</vt:lpstr>
      <vt:lpstr>Smještaj i izgled biljki</vt:lpstr>
      <vt:lpstr>Ručno zalijevanje</vt:lpstr>
      <vt:lpstr> 4. Spajanje seta za zalijevanje i programiranje micro:bit- a </vt:lpstr>
      <vt:lpstr>5. Prikupljanje i obrada podataka</vt:lpstr>
      <vt:lpstr>Kontrola od strane mentora</vt:lpstr>
      <vt:lpstr>6. Prikaz rezultata</vt:lpstr>
      <vt:lpstr>Plakat</vt:lpstr>
      <vt:lpstr>7. Prije zaključka-dojmovi</vt:lpstr>
      <vt:lpstr>ZAKLJUČAK</vt:lpstr>
      <vt:lpstr>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ŽELIM STABLO</dc:title>
  <dc:creator>netko</dc:creator>
  <cp:lastModifiedBy>Branko</cp:lastModifiedBy>
  <cp:revision>31</cp:revision>
  <dcterms:created xsi:type="dcterms:W3CDTF">2018-04-22T15:02:14Z</dcterms:created>
  <dcterms:modified xsi:type="dcterms:W3CDTF">2018-04-25T13:49:33Z</dcterms:modified>
</cp:coreProperties>
</file>