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CBFC3F3-DDBF-4354-872A-035633A8CE8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B8BB112-8D0D-42EE-A4FF-59EA32A136BD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C3F3-DDBF-4354-872A-035633A8CE8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B112-8D0D-42EE-A4FF-59EA32A136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C3F3-DDBF-4354-872A-035633A8CE8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B112-8D0D-42EE-A4FF-59EA32A136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C3F3-DDBF-4354-872A-035633A8CE8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B112-8D0D-42EE-A4FF-59EA32A136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C3F3-DDBF-4354-872A-035633A8CE8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B112-8D0D-42EE-A4FF-59EA32A136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C3F3-DDBF-4354-872A-035633A8CE8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B112-8D0D-42EE-A4FF-59EA32A136BD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C3F3-DDBF-4354-872A-035633A8CE8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B112-8D0D-42EE-A4FF-59EA32A136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C3F3-DDBF-4354-872A-035633A8CE8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B112-8D0D-42EE-A4FF-59EA32A136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C3F3-DDBF-4354-872A-035633A8CE8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B112-8D0D-42EE-A4FF-59EA32A136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C3F3-DDBF-4354-872A-035633A8CE8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B112-8D0D-42EE-A4FF-59EA32A136BD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FC3F3-DDBF-4354-872A-035633A8CE8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BB112-8D0D-42EE-A4FF-59EA32A136B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CBFC3F3-DDBF-4354-872A-035633A8CE8C}" type="datetimeFigureOut">
              <a:rPr lang="hr-HR" smtClean="0"/>
              <a:t>12.5.2018.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B8BB112-8D0D-42EE-A4FF-59EA32A136BD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Voda" TargetMode="External"/><Relationship Id="rId13" Type="http://schemas.openxmlformats.org/officeDocument/2006/relationships/hyperlink" Target="https://hr.wikipedia.org/wiki/Maslina" TargetMode="External"/><Relationship Id="rId3" Type="http://schemas.openxmlformats.org/officeDocument/2006/relationships/hyperlink" Target="https://hr.wikipedia.org/w/index.php?title=Prah&amp;action=edit&amp;redlink=1" TargetMode="External"/><Relationship Id="rId7" Type="http://schemas.openxmlformats.org/officeDocument/2006/relationships/hyperlink" Target="https://hr.wikipedia.org/wiki/Stijena" TargetMode="External"/><Relationship Id="rId12" Type="http://schemas.openxmlformats.org/officeDocument/2006/relationships/hyperlink" Target="https://hr.wikipedia.org/wiki/Vinova_loza" TargetMode="External"/><Relationship Id="rId2" Type="http://schemas.openxmlformats.org/officeDocument/2006/relationships/hyperlink" Target="https://hr.wikipedia.org/wiki/Zemljina_ko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%C5%A0ljunak" TargetMode="External"/><Relationship Id="rId11" Type="http://schemas.openxmlformats.org/officeDocument/2006/relationships/hyperlink" Target="https://hr.wikipedia.org/wiki/Crvenica" TargetMode="External"/><Relationship Id="rId5" Type="http://schemas.openxmlformats.org/officeDocument/2006/relationships/hyperlink" Target="https://hr.wikipedia.org/wiki/Pijesak" TargetMode="External"/><Relationship Id="rId10" Type="http://schemas.openxmlformats.org/officeDocument/2006/relationships/hyperlink" Target="https://hr.wikipedia.org/wiki/Crnica" TargetMode="External"/><Relationship Id="rId4" Type="http://schemas.openxmlformats.org/officeDocument/2006/relationships/hyperlink" Target="https://hr.wikipedia.org/wiki/Glina_(tlo)" TargetMode="External"/><Relationship Id="rId9" Type="http://schemas.openxmlformats.org/officeDocument/2006/relationships/hyperlink" Target="https://hr.wikipedia.org/wiki/Zra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ŽELIM STABLO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OŠ Čavle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2400" dirty="0" smtClean="0"/>
              <a:t>Uzgoj limuna uz primjenu </a:t>
            </a:r>
            <a:r>
              <a:rPr lang="hr-HR" sz="2400" dirty="0" err="1" smtClean="0"/>
              <a:t>micro</a:t>
            </a:r>
            <a:r>
              <a:rPr lang="hr-HR" sz="2400" dirty="0" smtClean="0"/>
              <a:t>: bit seta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4709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en-US" sz="1800" dirty="0" err="1"/>
              <a:t>Kennst</a:t>
            </a:r>
            <a:r>
              <a:rPr lang="en-US" sz="1800" dirty="0"/>
              <a:t> du das Land, wo die </a:t>
            </a:r>
            <a:r>
              <a:rPr lang="en-US" sz="1800" dirty="0" err="1"/>
              <a:t>Zitronen</a:t>
            </a:r>
            <a:r>
              <a:rPr lang="en-US" sz="1800" dirty="0"/>
              <a:t> </a:t>
            </a:r>
            <a:r>
              <a:rPr lang="en-US" sz="1800" dirty="0" err="1"/>
              <a:t>blühn</a:t>
            </a:r>
            <a:r>
              <a:rPr lang="en-US" sz="1800" dirty="0"/>
              <a:t>,</a:t>
            </a:r>
            <a:br>
              <a:rPr lang="en-US" sz="1800" dirty="0"/>
            </a:br>
            <a:r>
              <a:rPr lang="en-US" sz="1800" dirty="0" err="1"/>
              <a:t>Im</a:t>
            </a:r>
            <a:r>
              <a:rPr lang="en-US" sz="1800" dirty="0"/>
              <a:t> </a:t>
            </a:r>
            <a:r>
              <a:rPr lang="en-US" sz="1800" dirty="0" err="1"/>
              <a:t>dunkeln</a:t>
            </a:r>
            <a:r>
              <a:rPr lang="en-US" sz="1800" dirty="0"/>
              <a:t> </a:t>
            </a:r>
            <a:r>
              <a:rPr lang="en-US" sz="1800" dirty="0" err="1"/>
              <a:t>Laub</a:t>
            </a:r>
            <a:r>
              <a:rPr lang="en-US" sz="1800" dirty="0"/>
              <a:t> die Gold-</a:t>
            </a:r>
            <a:r>
              <a:rPr lang="en-US" sz="1800" dirty="0" err="1"/>
              <a:t>Orangen</a:t>
            </a:r>
            <a:r>
              <a:rPr lang="en-US" sz="1800" dirty="0"/>
              <a:t> </a:t>
            </a:r>
            <a:r>
              <a:rPr lang="en-US" sz="1800" dirty="0" err="1"/>
              <a:t>glühn</a:t>
            </a:r>
            <a:r>
              <a:rPr lang="en-US" sz="1800" dirty="0"/>
              <a:t>,</a:t>
            </a:r>
            <a:br>
              <a:rPr lang="en-US" sz="1800" dirty="0"/>
            </a:br>
            <a:r>
              <a:rPr lang="en-US" sz="1800" dirty="0" err="1"/>
              <a:t>Ein</a:t>
            </a:r>
            <a:r>
              <a:rPr lang="en-US" sz="1800" dirty="0"/>
              <a:t> </a:t>
            </a:r>
            <a:r>
              <a:rPr lang="en-US" sz="1800" dirty="0" err="1"/>
              <a:t>sanfter</a:t>
            </a:r>
            <a:r>
              <a:rPr lang="en-US" sz="1800" dirty="0"/>
              <a:t> Wind </a:t>
            </a:r>
            <a:r>
              <a:rPr lang="en-US" sz="1800" dirty="0" err="1"/>
              <a:t>vom</a:t>
            </a:r>
            <a:r>
              <a:rPr lang="en-US" sz="1800" dirty="0"/>
              <a:t> </a:t>
            </a:r>
            <a:r>
              <a:rPr lang="en-US" sz="1800" dirty="0" err="1"/>
              <a:t>blauen</a:t>
            </a:r>
            <a:r>
              <a:rPr lang="en-US" sz="1800" dirty="0"/>
              <a:t> </a:t>
            </a:r>
            <a:r>
              <a:rPr lang="en-US" sz="1800" dirty="0" err="1"/>
              <a:t>Himmel</a:t>
            </a:r>
            <a:r>
              <a:rPr lang="en-US" sz="1800" dirty="0"/>
              <a:t> </a:t>
            </a:r>
            <a:r>
              <a:rPr lang="en-US" sz="1800" dirty="0" err="1"/>
              <a:t>weht</a:t>
            </a:r>
            <a:r>
              <a:rPr lang="en-US" sz="1800" dirty="0"/>
              <a:t>,</a:t>
            </a:r>
            <a:br>
              <a:rPr lang="en-US" sz="1800" dirty="0"/>
            </a:br>
            <a:r>
              <a:rPr lang="en-US" sz="1800" dirty="0"/>
              <a:t>Die </a:t>
            </a:r>
            <a:r>
              <a:rPr lang="en-US" sz="1800" dirty="0" err="1"/>
              <a:t>Myrte</a:t>
            </a:r>
            <a:r>
              <a:rPr lang="en-US" sz="1800" dirty="0"/>
              <a:t> still und </a:t>
            </a:r>
            <a:r>
              <a:rPr lang="en-US" sz="1800" dirty="0" err="1"/>
              <a:t>hoch</a:t>
            </a:r>
            <a:r>
              <a:rPr lang="en-US" sz="1800" dirty="0"/>
              <a:t> der </a:t>
            </a:r>
            <a:r>
              <a:rPr lang="en-US" sz="1800" dirty="0" err="1"/>
              <a:t>Lorbeer</a:t>
            </a:r>
            <a:r>
              <a:rPr lang="en-US" sz="1800" dirty="0"/>
              <a:t> </a:t>
            </a:r>
            <a:r>
              <a:rPr lang="en-US" sz="1800" dirty="0" err="1" smtClean="0"/>
              <a:t>steht</a:t>
            </a:r>
            <a:r>
              <a:rPr lang="hr-HR" sz="1800" dirty="0" smtClean="0"/>
              <a:t> ?</a:t>
            </a:r>
            <a:endParaRPr lang="hr-HR" sz="1800" dirty="0"/>
          </a:p>
          <a:p>
            <a:pPr marL="68580" indent="0" algn="ctr"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en-US" dirty="0" err="1" smtClean="0"/>
              <a:t>Poznaješ</a:t>
            </a:r>
            <a:r>
              <a:rPr lang="en-US" dirty="0" smtClean="0"/>
              <a:t> </a:t>
            </a:r>
            <a:r>
              <a:rPr lang="en-US" dirty="0"/>
              <a:t>li </a:t>
            </a:r>
            <a:r>
              <a:rPr lang="en-US" dirty="0" err="1"/>
              <a:t>zemlju</a:t>
            </a:r>
            <a:r>
              <a:rPr lang="en-US" dirty="0"/>
              <a:t> </a:t>
            </a:r>
            <a:r>
              <a:rPr lang="en-US" dirty="0" err="1"/>
              <a:t>gdjeno</a:t>
            </a:r>
            <a:r>
              <a:rPr lang="en-US" dirty="0"/>
              <a:t> </a:t>
            </a:r>
            <a:r>
              <a:rPr lang="en-US" dirty="0" err="1"/>
              <a:t>limun</a:t>
            </a:r>
            <a:r>
              <a:rPr lang="en-US" dirty="0"/>
              <a:t> </a:t>
            </a:r>
            <a:r>
              <a:rPr lang="en-US" dirty="0" err="1"/>
              <a:t>cvate</a:t>
            </a:r>
            <a:r>
              <a:rPr lang="en-US" dirty="0"/>
              <a:t>,</a:t>
            </a:r>
            <a:br>
              <a:rPr lang="en-US" dirty="0"/>
            </a:br>
            <a:r>
              <a:rPr lang="hr-HR" dirty="0" smtClean="0"/>
              <a:t>u</a:t>
            </a:r>
            <a:r>
              <a:rPr lang="en-US" dirty="0" smtClean="0"/>
              <a:t> </a:t>
            </a:r>
            <a:r>
              <a:rPr lang="en-US" dirty="0" err="1"/>
              <a:t>tamnom</a:t>
            </a:r>
            <a:r>
              <a:rPr lang="en-US" dirty="0"/>
              <a:t> </a:t>
            </a:r>
            <a:r>
              <a:rPr lang="en-US" dirty="0" err="1"/>
              <a:t>lišću</a:t>
            </a:r>
            <a:r>
              <a:rPr lang="en-US" dirty="0"/>
              <a:t> </a:t>
            </a:r>
            <a:r>
              <a:rPr lang="en-US" dirty="0" err="1"/>
              <a:t>naranče</a:t>
            </a:r>
            <a:r>
              <a:rPr lang="en-US" dirty="0"/>
              <a:t> se </a:t>
            </a:r>
            <a:r>
              <a:rPr lang="en-US" dirty="0" err="1"/>
              <a:t>zlate</a:t>
            </a:r>
            <a:r>
              <a:rPr lang="en-US" dirty="0"/>
              <a:t/>
            </a:r>
            <a:br>
              <a:rPr lang="en-US" dirty="0"/>
            </a:br>
            <a:r>
              <a:rPr lang="hr-HR" dirty="0"/>
              <a:t>s</a:t>
            </a:r>
            <a:r>
              <a:rPr lang="en-US" dirty="0" smtClean="0"/>
              <a:t> </a:t>
            </a:r>
            <a:r>
              <a:rPr lang="en-US" dirty="0" err="1"/>
              <a:t>plavoga</a:t>
            </a:r>
            <a:r>
              <a:rPr lang="en-US" dirty="0"/>
              <a:t> </a:t>
            </a:r>
            <a:r>
              <a:rPr lang="en-US" dirty="0" err="1"/>
              <a:t>neba</a:t>
            </a:r>
            <a:r>
              <a:rPr lang="en-US" dirty="0"/>
              <a:t> </a:t>
            </a:r>
            <a:r>
              <a:rPr lang="en-US" dirty="0" err="1"/>
              <a:t>laki</a:t>
            </a:r>
            <a:r>
              <a:rPr lang="en-US" dirty="0"/>
              <a:t> </a:t>
            </a:r>
            <a:r>
              <a:rPr lang="en-US" dirty="0" err="1"/>
              <a:t>vjetrić</a:t>
            </a:r>
            <a:r>
              <a:rPr lang="en-US" dirty="0"/>
              <a:t> </a:t>
            </a:r>
            <a:r>
              <a:rPr lang="en-US" dirty="0" err="1"/>
              <a:t>piri</a:t>
            </a:r>
            <a:r>
              <a:rPr lang="en-US" dirty="0"/>
              <a:t>,</a:t>
            </a:r>
            <a:br>
              <a:rPr lang="en-US" dirty="0"/>
            </a:br>
            <a:r>
              <a:rPr lang="hr-HR" dirty="0" err="1"/>
              <a:t>š</a:t>
            </a:r>
            <a:r>
              <a:rPr lang="en-US" dirty="0" err="1" smtClean="0"/>
              <a:t>umori</a:t>
            </a:r>
            <a:r>
              <a:rPr lang="en-US" dirty="0" smtClean="0"/>
              <a:t> </a:t>
            </a:r>
            <a:r>
              <a:rPr lang="en-US" dirty="0" err="1"/>
              <a:t>lovor</a:t>
            </a:r>
            <a:r>
              <a:rPr lang="en-US" dirty="0"/>
              <a:t>, </a:t>
            </a:r>
            <a:r>
              <a:rPr lang="en-US" dirty="0" err="1"/>
              <a:t>mirta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njeg</a:t>
            </a:r>
            <a:r>
              <a:rPr lang="en-US" dirty="0"/>
              <a:t> </a:t>
            </a:r>
            <a:r>
              <a:rPr lang="en-US" dirty="0" err="1" smtClean="0"/>
              <a:t>miri</a:t>
            </a:r>
            <a:r>
              <a:rPr lang="hr-HR" dirty="0" smtClean="0"/>
              <a:t>…</a:t>
            </a:r>
          </a:p>
          <a:p>
            <a:pPr marL="68580" indent="0" algn="ctr">
              <a:buNone/>
            </a:pPr>
            <a:endParaRPr lang="hr-HR" dirty="0"/>
          </a:p>
          <a:p>
            <a:pPr marL="68580" indent="0" algn="ctr">
              <a:buNone/>
            </a:pPr>
            <a:r>
              <a:rPr lang="en-US" sz="1800" dirty="0" err="1" smtClean="0"/>
              <a:t>Prepjev</a:t>
            </a:r>
            <a:r>
              <a:rPr lang="en-US" sz="1800" dirty="0" smtClean="0"/>
              <a:t> </a:t>
            </a:r>
            <a:r>
              <a:rPr lang="en-US" sz="1800" dirty="0"/>
              <a:t>D. </a:t>
            </a:r>
            <a:r>
              <a:rPr lang="en-US" sz="1800" dirty="0" err="1" smtClean="0"/>
              <a:t>Cesari</a:t>
            </a:r>
            <a:r>
              <a:rPr lang="hr-HR" sz="1800" dirty="0" smtClean="0"/>
              <a:t>ć</a:t>
            </a:r>
            <a:endParaRPr lang="hr-HR" sz="1800" dirty="0"/>
          </a:p>
          <a:p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08241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Istraživačka pretpostavka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hr-HR" sz="2800" dirty="0" smtClean="0"/>
              <a:t>Pretpostavka je da računalno navođeno zalijevanje omogućava limunu optimalnu količinu vode koja je potrebna za rast i razvoj, te da će tako zalijevan limun pokazati veći rast i razvoj i stvoriti više plodova  od onog što se ručno zalijevao.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2789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Zadatci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-limune postaviti na svjetlo i zračno mjesto u holu</a:t>
            </a:r>
          </a:p>
          <a:p>
            <a:r>
              <a:rPr lang="hr-HR" dirty="0" smtClean="0"/>
              <a:t>-zalijevati limune i kontrolirano dodavati količinu vode:</a:t>
            </a:r>
          </a:p>
          <a:p>
            <a:r>
              <a:rPr lang="hr-HR" dirty="0"/>
              <a:t>p</a:t>
            </a:r>
            <a:r>
              <a:rPr lang="hr-HR" dirty="0" smtClean="0"/>
              <a:t>o osobnoj procjeni i </a:t>
            </a:r>
            <a:r>
              <a:rPr lang="hr-HR" dirty="0" err="1" smtClean="0"/>
              <a:t>micro</a:t>
            </a:r>
            <a:r>
              <a:rPr lang="hr-HR" dirty="0"/>
              <a:t>:</a:t>
            </a:r>
            <a:r>
              <a:rPr lang="hr-HR" dirty="0" smtClean="0"/>
              <a:t> bit pumpicom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39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-pratiti rast i razvoj limuna</a:t>
            </a:r>
          </a:p>
          <a:p>
            <a:r>
              <a:rPr lang="hr-HR" dirty="0" smtClean="0"/>
              <a:t>-prikupiti što više podataka o limunu i njegovom uzgoju</a:t>
            </a:r>
          </a:p>
          <a:p>
            <a:r>
              <a:rPr lang="hr-HR" dirty="0" smtClean="0"/>
              <a:t>-analiza prikupljenih podataka i zaključak    </a:t>
            </a:r>
          </a:p>
          <a:p>
            <a:pPr marL="285750" indent="-285750">
              <a:buFontTx/>
              <a:buChar char="-"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7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Materijal i metode rada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-istraživanje se provodi od travnja do kraja svibnja, a nastavlja se i dalje</a:t>
            </a:r>
          </a:p>
          <a:p>
            <a:r>
              <a:rPr lang="hr-HR" dirty="0" smtClean="0"/>
              <a:t>-sudjeluju učenici 4. i 6. razreda sa učiteljima: </a:t>
            </a:r>
            <a:r>
              <a:rPr lang="hr-HR" dirty="0" err="1" smtClean="0"/>
              <a:t>Kunsek</a:t>
            </a:r>
            <a:r>
              <a:rPr lang="hr-HR" dirty="0" smtClean="0"/>
              <a:t>, </a:t>
            </a:r>
            <a:r>
              <a:rPr lang="hr-HR" dirty="0" err="1" smtClean="0"/>
              <a:t>Vadlja</a:t>
            </a:r>
            <a:r>
              <a:rPr lang="hr-HR" dirty="0" smtClean="0"/>
              <a:t>, Žagar, </a:t>
            </a:r>
            <a:r>
              <a:rPr lang="hr-HR" dirty="0" err="1" smtClean="0"/>
              <a:t>Turudić</a:t>
            </a:r>
            <a:r>
              <a:rPr lang="hr-HR" dirty="0" smtClean="0"/>
              <a:t>, </a:t>
            </a:r>
            <a:r>
              <a:rPr lang="hr-HR" dirty="0" err="1" smtClean="0"/>
              <a:t>Miler</a:t>
            </a:r>
            <a:r>
              <a:rPr lang="hr-HR" dirty="0" smtClean="0"/>
              <a:t> i Žagar-Pančić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511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Postupak rada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-limuni su dobiveni u sklopu projekta </a:t>
            </a:r>
            <a:r>
              <a:rPr lang="hr-HR" dirty="0" err="1" smtClean="0"/>
              <a:t>EAThink</a:t>
            </a:r>
            <a:r>
              <a:rPr lang="hr-HR" dirty="0" smtClean="0"/>
              <a:t> 2015 i već godinu dana krase naš hodnik</a:t>
            </a:r>
          </a:p>
          <a:p>
            <a:r>
              <a:rPr lang="hr-HR" dirty="0" smtClean="0"/>
              <a:t>-odlučili smo ih odvojeno pratiti fotografiranjem i mjerenjem ravnalom</a:t>
            </a:r>
          </a:p>
          <a:p>
            <a:endParaRPr lang="hr-HR" dirty="0"/>
          </a:p>
        </p:txBody>
      </p:sp>
      <p:pic>
        <p:nvPicPr>
          <p:cNvPr id="7" name="Rezervirano mjesto slike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r="90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07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5" y="1371600"/>
            <a:ext cx="3090863" cy="4121150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R</a:t>
            </a:r>
            <a:r>
              <a:rPr lang="hr-HR" dirty="0" smtClean="0"/>
              <a:t>ezultati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-</a:t>
            </a:r>
            <a:r>
              <a:rPr lang="hr-HR" dirty="0" smtClean="0"/>
              <a:t>uvjeti važni za razvoj bili su isti za obje biljke</a:t>
            </a:r>
          </a:p>
          <a:p>
            <a:r>
              <a:rPr lang="hr-HR" dirty="0" smtClean="0"/>
              <a:t>-nakon kraćeg praćenja uočeno je da je limun zalijevan </a:t>
            </a:r>
            <a:r>
              <a:rPr lang="hr-HR" dirty="0" err="1" smtClean="0"/>
              <a:t>micro</a:t>
            </a:r>
            <a:r>
              <a:rPr lang="hr-HR" dirty="0" smtClean="0"/>
              <a:t>:bitom viši za 1 cm u odnosu na drugi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70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8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Za razvoj biljaka potrebno je puno čimbenika ( zdrava biljka, toplina, svjetlost, vlaga zraka i tla…). Potvrđena je istraživačka pretpostavka.</a:t>
            </a:r>
            <a:endParaRPr lang="hr-HR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5" y="1371600"/>
            <a:ext cx="3090863" cy="4121150"/>
          </a:xfrm>
        </p:spPr>
      </p:pic>
    </p:spTree>
    <p:extLst>
      <p:ext uri="{BB962C8B-B14F-4D97-AF65-F5344CB8AC3E}">
        <p14:creationId xmlns:p14="http://schemas.microsoft.com/office/powerpoint/2010/main" val="330026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 doba napredne tehnologije i postignuća potrebno je uvesti računalno navođenje doziranja vode i pratiti napredak </a:t>
            </a:r>
            <a:endParaRPr lang="hr-HR" dirty="0"/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k</a:t>
            </a:r>
            <a:r>
              <a:rPr lang="hr-HR" dirty="0" smtClean="0"/>
              <a:t>roz duže vremensko razdoblje tijekom cijele školske godine.</a:t>
            </a:r>
          </a:p>
          <a:p>
            <a:r>
              <a:rPr lang="hr-HR" dirty="0" smtClean="0"/>
              <a:t>Limune ćemo i dalje pratiti radi njihove specifičnosti koje pružaju u zatvorenom i otvorenom prostoru.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170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LIMUN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42617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/>
              <a:t>Spajanje seta za zalijevanje biljke</a:t>
            </a:r>
          </a:p>
          <a:p>
            <a:r>
              <a:rPr lang="hr-HR" dirty="0"/>
              <a:t>	Naš zadatak je bio programirati </a:t>
            </a:r>
            <a:r>
              <a:rPr lang="hr-HR" dirty="0" err="1"/>
              <a:t>micro</a:t>
            </a:r>
            <a:r>
              <a:rPr lang="hr-HR" dirty="0"/>
              <a:t>:bit tako da mjeri vlažnost tla i zalijeva biljku ako je tlo </a:t>
            </a:r>
            <a:r>
              <a:rPr lang="hr-HR" dirty="0" err="1"/>
              <a:t>presuho</a:t>
            </a:r>
            <a:r>
              <a:rPr lang="hr-HR" dirty="0"/>
              <a:t>. Za to su nam bili potrebni: pumpica za vodu, dva metalna čavla u funkciji senzora za vlagu, dvije plastike koje održavaju razmak između čavala, vodiči i metalne štipaljke. </a:t>
            </a:r>
            <a:r>
              <a:rPr lang="hr-HR" dirty="0" err="1"/>
              <a:t>Micro</a:t>
            </a:r>
            <a:r>
              <a:rPr lang="hr-HR" dirty="0"/>
              <a:t>:bit smo programirali tako da sam zalijeva biljku u trenucima kada senzor javi da je zemlja </a:t>
            </a:r>
            <a:r>
              <a:rPr lang="hr-HR" dirty="0" err="1"/>
              <a:t>presuha</a:t>
            </a:r>
            <a:r>
              <a:rPr lang="hr-HR" dirty="0"/>
              <a:t>, ali i da se može zaliti pritiskom na gumb. Također, pokraj naše biljke nalazi se još jedna biljka koju će zalijevati </a:t>
            </a:r>
            <a:r>
              <a:rPr lang="hr-HR" dirty="0" smtClean="0"/>
              <a:t>učenici 4. razreda. </a:t>
            </a:r>
            <a:r>
              <a:rPr lang="hr-HR" dirty="0"/>
              <a:t>Na kraju projekta ćemo usporediti čija biljka će bolje i brže rasti.</a:t>
            </a:r>
          </a:p>
          <a:p>
            <a:r>
              <a:rPr lang="hr-HR" dirty="0"/>
              <a:t>Leo </a:t>
            </a:r>
            <a:r>
              <a:rPr lang="hr-HR" dirty="0" err="1"/>
              <a:t>Medenčić</a:t>
            </a:r>
            <a:r>
              <a:rPr lang="hr-HR" dirty="0"/>
              <a:t>, 7.b</a:t>
            </a:r>
          </a:p>
        </p:txBody>
      </p:sp>
    </p:spTree>
    <p:extLst>
      <p:ext uri="{BB962C8B-B14F-4D97-AF65-F5344CB8AC3E}">
        <p14:creationId xmlns:p14="http://schemas.microsoft.com/office/powerpoint/2010/main" val="35569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OBILJEŽJA LIMUNA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hr-HR" dirty="0" smtClean="0"/>
              <a:t> Citrus </a:t>
            </a:r>
            <a:r>
              <a:rPr lang="hr-HR" dirty="0" err="1" smtClean="0"/>
              <a:t>limon</a:t>
            </a:r>
            <a:r>
              <a:rPr lang="hr-HR" dirty="0" smtClean="0"/>
              <a:t> L.</a:t>
            </a:r>
          </a:p>
          <a:p>
            <a:pPr marL="68580" indent="0">
              <a:buNone/>
            </a:pPr>
            <a:r>
              <a:rPr lang="hr-HR" dirty="0"/>
              <a:t> </a:t>
            </a:r>
            <a:r>
              <a:rPr lang="hr-HR" dirty="0" smtClean="0"/>
              <a:t>- </a:t>
            </a:r>
            <a:r>
              <a:rPr lang="hr-HR" sz="1800" dirty="0" smtClean="0"/>
              <a:t>dekorativna zimzelena biljka koja naraste od 3 do 6 m</a:t>
            </a:r>
          </a:p>
          <a:p>
            <a:pPr marL="68580" indent="0">
              <a:buNone/>
            </a:pPr>
            <a:r>
              <a:rPr lang="hr-HR" sz="1800" dirty="0" smtClean="0"/>
              <a:t>  - sjajnih je zelenih listova s bijelim cvjetovima jakog mirisa </a:t>
            </a:r>
          </a:p>
          <a:p>
            <a:pPr marL="68580" indent="0">
              <a:buNone/>
            </a:pPr>
            <a:r>
              <a:rPr lang="hr-HR" sz="1800" dirty="0"/>
              <a:t> </a:t>
            </a:r>
            <a:r>
              <a:rPr lang="hr-HR" sz="1800" dirty="0" smtClean="0"/>
              <a:t>    i  osvježavajućim plodovima</a:t>
            </a:r>
          </a:p>
          <a:p>
            <a:pPr marL="68580" indent="0">
              <a:buNone/>
            </a:pPr>
            <a:r>
              <a:rPr lang="hr-HR" sz="1800" dirty="0"/>
              <a:t> </a:t>
            </a:r>
            <a:r>
              <a:rPr lang="hr-HR" sz="1800" dirty="0" smtClean="0"/>
              <a:t>  - u odgovarajućem podneblju limunovo drvo cvate i do </a:t>
            </a:r>
          </a:p>
          <a:p>
            <a:pPr marL="68580" indent="0">
              <a:buNone/>
            </a:pPr>
            <a:r>
              <a:rPr lang="hr-HR" sz="1800" dirty="0"/>
              <a:t> </a:t>
            </a:r>
            <a:r>
              <a:rPr lang="hr-HR" sz="1800" dirty="0" smtClean="0"/>
              <a:t>    3 puta godišnje, od svibnja do lipnja</a:t>
            </a:r>
          </a:p>
          <a:p>
            <a:pPr marL="68580" indent="0">
              <a:buNone/>
            </a:pPr>
            <a:r>
              <a:rPr lang="hr-HR" sz="1800" dirty="0"/>
              <a:t> </a:t>
            </a:r>
            <a:r>
              <a:rPr lang="hr-HR" sz="1800" dirty="0" smtClean="0"/>
              <a:t>  - nakon svake cvatnje daje plodove koji se koriste za jelo,</a:t>
            </a:r>
          </a:p>
          <a:p>
            <a:pPr marL="68580" indent="0">
              <a:buNone/>
            </a:pPr>
            <a:r>
              <a:rPr lang="hr-HR" sz="1800" dirty="0"/>
              <a:t> </a:t>
            </a:r>
            <a:r>
              <a:rPr lang="hr-HR" sz="1800" dirty="0" smtClean="0"/>
              <a:t>    sol i preradu</a:t>
            </a:r>
          </a:p>
          <a:p>
            <a:pPr marL="68580" indent="0">
              <a:buNone/>
            </a:pPr>
            <a:r>
              <a:rPr lang="hr-HR" sz="1800" dirty="0"/>
              <a:t> </a:t>
            </a:r>
            <a:r>
              <a:rPr lang="hr-HR" sz="1800" dirty="0" smtClean="0"/>
              <a:t>    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883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Obilježja tla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dirty="0" err="1">
                <a:cs typeface="Arial" panose="020B0604020202020204" pitchFamily="34" charset="0"/>
              </a:rPr>
              <a:t>Tlo</a:t>
            </a:r>
            <a:r>
              <a:rPr lang="en-US" dirty="0">
                <a:cs typeface="Arial" panose="020B0604020202020204" pitchFamily="34" charset="0"/>
              </a:rPr>
              <a:t> je </a:t>
            </a:r>
            <a:r>
              <a:rPr lang="en-US" dirty="0" err="1">
                <a:cs typeface="Arial" panose="020B0604020202020204" pitchFamily="34" charset="0"/>
              </a:rPr>
              <a:t>rahli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površinski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dio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  <a:hlinkClick r:id="rId2" tooltip="Zemljina kora"/>
              </a:rPr>
              <a:t>Zemljine</a:t>
            </a:r>
            <a:r>
              <a:rPr lang="en-US" dirty="0">
                <a:cs typeface="Arial" panose="020B0604020202020204" pitchFamily="34" charset="0"/>
                <a:hlinkClick r:id="rId2" tooltip="Zemljina kora"/>
              </a:rPr>
              <a:t> kore</a:t>
            </a:r>
            <a:r>
              <a:rPr lang="en-US" dirty="0">
                <a:cs typeface="Arial" panose="020B0604020202020204" pitchFamily="34" charset="0"/>
              </a:rPr>
              <a:t> u </a:t>
            </a:r>
            <a:r>
              <a:rPr lang="en-US" dirty="0" err="1">
                <a:cs typeface="Arial" panose="020B0604020202020204" pitchFamily="34" charset="0"/>
              </a:rPr>
              <a:t>što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ubrajamo</a:t>
            </a:r>
            <a:r>
              <a:rPr lang="en-US" dirty="0">
                <a:cs typeface="Arial" panose="020B0604020202020204" pitchFamily="34" charset="0"/>
              </a:rPr>
              <a:t>: </a:t>
            </a:r>
            <a:r>
              <a:rPr lang="en-US" dirty="0" err="1">
                <a:cs typeface="Arial" panose="020B0604020202020204" pitchFamily="34" charset="0"/>
                <a:hlinkClick r:id="rId3" tooltip="Prah (stranica ne postoji)"/>
              </a:rPr>
              <a:t>prah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  <a:hlinkClick r:id="rId4" tooltip="Glina (tlo)"/>
              </a:rPr>
              <a:t>glinu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  <a:hlinkClick r:id="rId5" tooltip="Pijesak"/>
              </a:rPr>
              <a:t>pijesak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  <a:hlinkClick r:id="rId6" tooltip="Šljunak"/>
              </a:rPr>
              <a:t>šljunak</a:t>
            </a:r>
            <a:r>
              <a:rPr lang="en-US" dirty="0">
                <a:cs typeface="Arial" panose="020B0604020202020204" pitchFamily="34" charset="0"/>
              </a:rPr>
              <a:t>. </a:t>
            </a:r>
            <a:r>
              <a:rPr lang="en-US" dirty="0" err="1">
                <a:cs typeface="Arial" panose="020B0604020202020204" pitchFamily="34" charset="0"/>
              </a:rPr>
              <a:t>Mješavine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pijeska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šljunka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praha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nastaju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mehaničkim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kemijskim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trošenjem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svih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vrsta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  <a:hlinkClick r:id="rId7" tooltip="Stijena"/>
              </a:rPr>
              <a:t>stijena</a:t>
            </a:r>
            <a:r>
              <a:rPr lang="en-US" dirty="0">
                <a:cs typeface="Arial" panose="020B0604020202020204" pitchFamily="34" charset="0"/>
              </a:rPr>
              <a:t>. </a:t>
            </a:r>
            <a:r>
              <a:rPr lang="en-US" dirty="0" err="1">
                <a:cs typeface="Arial" panose="020B0604020202020204" pitchFamily="34" charset="0"/>
              </a:rPr>
              <a:t>Sastoji</a:t>
            </a:r>
            <a:r>
              <a:rPr lang="en-US" dirty="0">
                <a:cs typeface="Arial" panose="020B0604020202020204" pitchFamily="34" charset="0"/>
              </a:rPr>
              <a:t> se od </a:t>
            </a:r>
            <a:r>
              <a:rPr lang="en-US" dirty="0" err="1">
                <a:cs typeface="Arial" panose="020B0604020202020204" pitchFamily="34" charset="0"/>
              </a:rPr>
              <a:t>mineralnih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tvari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  <a:hlinkClick r:id="rId8" tooltip="Voda"/>
              </a:rPr>
              <a:t>vode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  <a:hlinkClick r:id="rId9" tooltip="Zrak"/>
              </a:rPr>
              <a:t>zraka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  <a:hlinkClick r:id="rId4" tooltip="Glina (tlo)"/>
              </a:rPr>
              <a:t>gline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itd</a:t>
            </a:r>
            <a:r>
              <a:rPr lang="en-US" dirty="0">
                <a:cs typeface="Arial" panose="020B0604020202020204" pitchFamily="34" charset="0"/>
              </a:rPr>
              <a:t>. </a:t>
            </a:r>
            <a:r>
              <a:rPr lang="en-US" dirty="0" err="1">
                <a:cs typeface="Arial" panose="020B0604020202020204" pitchFamily="34" charset="0"/>
              </a:rPr>
              <a:t>Najplodnije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tlo</a:t>
            </a:r>
            <a:r>
              <a:rPr lang="en-US" dirty="0">
                <a:cs typeface="Arial" panose="020B0604020202020204" pitchFamily="34" charset="0"/>
              </a:rPr>
              <a:t> je </a:t>
            </a:r>
            <a:r>
              <a:rPr lang="en-US" dirty="0" err="1">
                <a:cs typeface="Arial" panose="020B0604020202020204" pitchFamily="34" charset="0"/>
                <a:hlinkClick r:id="rId10" tooltip="Crnica"/>
              </a:rPr>
              <a:t>crnica</a:t>
            </a:r>
            <a:r>
              <a:rPr lang="en-US" dirty="0">
                <a:cs typeface="Arial" panose="020B0604020202020204" pitchFamily="34" charset="0"/>
              </a:rPr>
              <a:t>, </a:t>
            </a:r>
            <a:r>
              <a:rPr lang="en-US" dirty="0" err="1">
                <a:cs typeface="Arial" panose="020B0604020202020204" pitchFamily="34" charset="0"/>
              </a:rPr>
              <a:t>na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kojoj</a:t>
            </a:r>
            <a:r>
              <a:rPr lang="en-US" dirty="0">
                <a:cs typeface="Arial" panose="020B0604020202020204" pitchFamily="34" charset="0"/>
              </a:rPr>
              <a:t> se </a:t>
            </a:r>
            <a:r>
              <a:rPr lang="en-US" dirty="0" err="1">
                <a:cs typeface="Arial" panose="020B0604020202020204" pitchFamily="34" charset="0"/>
              </a:rPr>
              <a:t>mogu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uzgajati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žitarice</a:t>
            </a:r>
            <a:r>
              <a:rPr lang="en-US" dirty="0">
                <a:cs typeface="Arial" panose="020B0604020202020204" pitchFamily="34" charset="0"/>
              </a:rPr>
              <a:t>. Na </a:t>
            </a:r>
            <a:r>
              <a:rPr lang="en-US" dirty="0" err="1">
                <a:cs typeface="Arial" panose="020B0604020202020204" pitchFamily="34" charset="0"/>
                <a:hlinkClick r:id="rId11" tooltip="Crvenica"/>
              </a:rPr>
              <a:t>crvenici</a:t>
            </a:r>
            <a:r>
              <a:rPr lang="en-US" dirty="0">
                <a:cs typeface="Arial" panose="020B0604020202020204" pitchFamily="34" charset="0"/>
              </a:rPr>
              <a:t> se </a:t>
            </a:r>
            <a:r>
              <a:rPr lang="en-US" dirty="0" err="1">
                <a:cs typeface="Arial" panose="020B0604020202020204" pitchFamily="34" charset="0"/>
              </a:rPr>
              <a:t>mogu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uzgajati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  <a:hlinkClick r:id="rId12" tooltip="Vinova loza"/>
              </a:rPr>
              <a:t>vinova</a:t>
            </a:r>
            <a:r>
              <a:rPr lang="en-US" dirty="0">
                <a:cs typeface="Arial" panose="020B0604020202020204" pitchFamily="34" charset="0"/>
                <a:hlinkClick r:id="rId12" tooltip="Vinova loza"/>
              </a:rPr>
              <a:t> </a:t>
            </a:r>
            <a:r>
              <a:rPr lang="en-US" dirty="0" err="1">
                <a:cs typeface="Arial" panose="020B0604020202020204" pitchFamily="34" charset="0"/>
                <a:hlinkClick r:id="rId12" tooltip="Vinova loza"/>
              </a:rPr>
              <a:t>loza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i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  <a:hlinkClick r:id="rId13" tooltip="Maslina"/>
              </a:rPr>
              <a:t>maslina</a:t>
            </a:r>
            <a:r>
              <a:rPr lang="en-US" dirty="0">
                <a:cs typeface="Arial" panose="020B0604020202020204" pitchFamily="34" charset="0"/>
              </a:rPr>
              <a:t>, a od </a:t>
            </a:r>
            <a:r>
              <a:rPr lang="en-US" dirty="0" err="1">
                <a:cs typeface="Arial" panose="020B0604020202020204" pitchFamily="34" charset="0"/>
              </a:rPr>
              <a:t>glinena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tla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izrađuje</a:t>
            </a:r>
            <a:r>
              <a:rPr lang="en-US" dirty="0">
                <a:cs typeface="Arial" panose="020B0604020202020204" pitchFamily="34" charset="0"/>
              </a:rPr>
              <a:t> se </a:t>
            </a:r>
            <a:r>
              <a:rPr lang="en-US" dirty="0" err="1">
                <a:cs typeface="Arial" panose="020B0604020202020204" pitchFamily="34" charset="0"/>
              </a:rPr>
              <a:t>različito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posuđe</a:t>
            </a:r>
            <a:r>
              <a:rPr lang="en-US" dirty="0">
                <a:cs typeface="Arial" panose="020B0604020202020204" pitchFamily="34" charset="0"/>
              </a:rPr>
              <a:t>.</a:t>
            </a:r>
            <a:endParaRPr lang="hr-HR" dirty="0">
              <a:cs typeface="Arial" panose="020B0604020202020204" pitchFamily="34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220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Tla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vrsti</a:t>
            </a:r>
            <a:r>
              <a:rPr lang="en-US" dirty="0"/>
              <a:t> </a:t>
            </a:r>
            <a:r>
              <a:rPr lang="en-US" dirty="0" err="1"/>
              <a:t>dijelimo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:</a:t>
            </a:r>
            <a:endParaRPr lang="hr-HR" dirty="0"/>
          </a:p>
          <a:p>
            <a:pPr lvl="0"/>
            <a:r>
              <a:rPr lang="en-US" dirty="0" err="1"/>
              <a:t>koherentna</a:t>
            </a:r>
            <a:r>
              <a:rPr lang="en-US" dirty="0"/>
              <a:t> </a:t>
            </a:r>
            <a:r>
              <a:rPr lang="en-US" dirty="0" err="1"/>
              <a:t>tla</a:t>
            </a:r>
            <a:r>
              <a:rPr lang="en-US" dirty="0"/>
              <a:t> - to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vezana</a:t>
            </a:r>
            <a:r>
              <a:rPr lang="en-US" dirty="0"/>
              <a:t> </a:t>
            </a:r>
            <a:r>
              <a:rPr lang="en-US" dirty="0" err="1"/>
              <a:t>tla</a:t>
            </a:r>
            <a:r>
              <a:rPr lang="en-US" dirty="0"/>
              <a:t> - </a:t>
            </a:r>
            <a:r>
              <a:rPr lang="en-US" dirty="0" err="1"/>
              <a:t>prah</a:t>
            </a:r>
            <a:r>
              <a:rPr lang="en-US" dirty="0"/>
              <a:t>, </a:t>
            </a:r>
            <a:r>
              <a:rPr lang="en-US" dirty="0" err="1"/>
              <a:t>glina</a:t>
            </a:r>
            <a:r>
              <a:rPr lang="en-US" dirty="0"/>
              <a:t>, </a:t>
            </a:r>
            <a:r>
              <a:rPr lang="en-US" dirty="0" err="1"/>
              <a:t>organsko</a:t>
            </a:r>
            <a:r>
              <a:rPr lang="en-US" dirty="0"/>
              <a:t> </a:t>
            </a:r>
            <a:r>
              <a:rPr lang="en-US" dirty="0" err="1"/>
              <a:t>tlo</a:t>
            </a:r>
            <a:endParaRPr lang="hr-HR" dirty="0"/>
          </a:p>
          <a:p>
            <a:pPr lvl="0"/>
            <a:r>
              <a:rPr lang="en-US" dirty="0" err="1"/>
              <a:t>nekoherentna</a:t>
            </a:r>
            <a:r>
              <a:rPr lang="en-US" dirty="0"/>
              <a:t> </a:t>
            </a:r>
            <a:r>
              <a:rPr lang="en-US" dirty="0" err="1"/>
              <a:t>tla</a:t>
            </a:r>
            <a:r>
              <a:rPr lang="en-US" dirty="0"/>
              <a:t> - </a:t>
            </a:r>
            <a:r>
              <a:rPr lang="en-US" dirty="0" err="1"/>
              <a:t>nevezana</a:t>
            </a:r>
            <a:r>
              <a:rPr lang="en-US" dirty="0"/>
              <a:t> </a:t>
            </a:r>
            <a:r>
              <a:rPr lang="en-US" dirty="0" err="1"/>
              <a:t>tla</a:t>
            </a:r>
            <a:r>
              <a:rPr lang="en-US" dirty="0"/>
              <a:t> - </a:t>
            </a:r>
            <a:r>
              <a:rPr lang="en-US" dirty="0" err="1"/>
              <a:t>šljunak</a:t>
            </a:r>
            <a:r>
              <a:rPr lang="en-US" dirty="0"/>
              <a:t>, </a:t>
            </a:r>
            <a:r>
              <a:rPr lang="en-US" dirty="0" err="1"/>
              <a:t>pijesak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mješavine</a:t>
            </a:r>
            <a:endParaRPr lang="hr-HR" dirty="0"/>
          </a:p>
          <a:p>
            <a:r>
              <a:rPr lang="en-US" dirty="0" err="1"/>
              <a:t>Ovisno</a:t>
            </a:r>
            <a:r>
              <a:rPr lang="en-US" dirty="0"/>
              <a:t> o </a:t>
            </a:r>
            <a:r>
              <a:rPr lang="en-US" dirty="0" err="1"/>
              <a:t>vrsti</a:t>
            </a:r>
            <a:r>
              <a:rPr lang="en-US" dirty="0"/>
              <a:t> </a:t>
            </a:r>
            <a:r>
              <a:rPr lang="en-US" dirty="0" err="1"/>
              <a:t>tla</a:t>
            </a:r>
            <a:r>
              <a:rPr lang="en-US" dirty="0"/>
              <a:t>, ono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povećavati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volumen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ga </a:t>
            </a:r>
            <a:r>
              <a:rPr lang="en-US" dirty="0" err="1"/>
              <a:t>smanjivati</a:t>
            </a:r>
            <a:r>
              <a:rPr lang="en-US" dirty="0"/>
              <a:t> (</a:t>
            </a:r>
            <a:r>
              <a:rPr lang="en-US" dirty="0" err="1"/>
              <a:t>ovisno</a:t>
            </a:r>
            <a:r>
              <a:rPr lang="en-US" dirty="0"/>
              <a:t> o </a:t>
            </a:r>
            <a:r>
              <a:rPr lang="en-US" dirty="0" err="1"/>
              <a:t>postotku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sadrži</a:t>
            </a:r>
            <a:r>
              <a:rPr lang="en-US" dirty="0"/>
              <a:t>).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52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sz="2800" dirty="0" err="1"/>
              <a:t>Najvažnija</a:t>
            </a:r>
            <a:r>
              <a:rPr lang="en-US" sz="2800" dirty="0"/>
              <a:t>, </a:t>
            </a:r>
            <a:r>
              <a:rPr lang="en-US" sz="2800" dirty="0" err="1"/>
              <a:t>nezamjenjiva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primarna</a:t>
            </a:r>
            <a:r>
              <a:rPr lang="en-US" sz="2800" dirty="0"/>
              <a:t> </a:t>
            </a:r>
            <a:r>
              <a:rPr lang="en-US" sz="2800" dirty="0" err="1"/>
              <a:t>uloga</a:t>
            </a:r>
            <a:r>
              <a:rPr lang="en-US" sz="2800" dirty="0"/>
              <a:t> </a:t>
            </a:r>
            <a:r>
              <a:rPr lang="en-US" sz="2800" dirty="0" err="1"/>
              <a:t>tla</a:t>
            </a:r>
            <a:r>
              <a:rPr lang="en-US" sz="2800" dirty="0"/>
              <a:t> je </a:t>
            </a:r>
            <a:r>
              <a:rPr lang="en-US" sz="2800" dirty="0" err="1"/>
              <a:t>opskrba</a:t>
            </a:r>
            <a:r>
              <a:rPr lang="en-US" sz="2800" dirty="0"/>
              <a:t> </a:t>
            </a:r>
            <a:r>
              <a:rPr lang="en-US" sz="2800" dirty="0" err="1"/>
              <a:t>biljke</a:t>
            </a:r>
            <a:r>
              <a:rPr lang="en-US" sz="2800" dirty="0"/>
              <a:t> </a:t>
            </a:r>
            <a:r>
              <a:rPr lang="en-US" sz="2800" dirty="0" err="1"/>
              <a:t>vodom</a:t>
            </a:r>
            <a:r>
              <a:rPr lang="en-US" sz="2800" dirty="0"/>
              <a:t>, </a:t>
            </a:r>
            <a:r>
              <a:rPr lang="en-US" sz="2800" dirty="0" err="1"/>
              <a:t>zrakom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hranjivima</a:t>
            </a:r>
            <a:r>
              <a:rPr lang="en-US" sz="2800" dirty="0"/>
              <a:t>, </a:t>
            </a:r>
            <a:r>
              <a:rPr lang="en-US" sz="2800" dirty="0" err="1"/>
              <a:t>što</a:t>
            </a:r>
            <a:r>
              <a:rPr lang="en-US" sz="2800" dirty="0"/>
              <a:t> </a:t>
            </a:r>
            <a:r>
              <a:rPr lang="en-US" sz="2800" dirty="0" err="1"/>
              <a:t>omogućuje</a:t>
            </a:r>
            <a:r>
              <a:rPr lang="en-US" sz="2800" dirty="0"/>
              <a:t> </a:t>
            </a:r>
            <a:r>
              <a:rPr lang="en-US" sz="2800" dirty="0" err="1"/>
              <a:t>proizvodnju</a:t>
            </a:r>
            <a:r>
              <a:rPr lang="en-US" sz="2800" dirty="0"/>
              <a:t> </a:t>
            </a:r>
            <a:r>
              <a:rPr lang="en-US" sz="2800" dirty="0" err="1"/>
              <a:t>biomase</a:t>
            </a:r>
            <a:r>
              <a:rPr lang="en-US" sz="2800" dirty="0"/>
              <a:t> -</a:t>
            </a:r>
            <a:r>
              <a:rPr lang="en-US" sz="2800" dirty="0" err="1"/>
              <a:t>organske</a:t>
            </a:r>
            <a:r>
              <a:rPr lang="en-US" sz="2800" dirty="0"/>
              <a:t> </a:t>
            </a:r>
            <a:r>
              <a:rPr lang="en-US" sz="2800" dirty="0" err="1"/>
              <a:t>tvari</a:t>
            </a:r>
            <a:r>
              <a:rPr lang="en-US" sz="2800" dirty="0"/>
              <a:t> </a:t>
            </a:r>
            <a:r>
              <a:rPr lang="en-US" sz="2800" dirty="0" err="1"/>
              <a:t>procesom</a:t>
            </a:r>
            <a:r>
              <a:rPr lang="en-US" sz="2800" dirty="0"/>
              <a:t> </a:t>
            </a:r>
            <a:r>
              <a:rPr lang="en-US" sz="2800" dirty="0" err="1"/>
              <a:t>fotosinteze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je </a:t>
            </a:r>
            <a:r>
              <a:rPr lang="en-US" sz="2800" dirty="0" err="1"/>
              <a:t>ključni</a:t>
            </a:r>
            <a:r>
              <a:rPr lang="en-US" sz="2800" dirty="0"/>
              <a:t> </a:t>
            </a:r>
            <a:r>
              <a:rPr lang="en-US" sz="2800" dirty="0" err="1"/>
              <a:t>proces</a:t>
            </a:r>
            <a:r>
              <a:rPr lang="en-US" sz="2800" dirty="0"/>
              <a:t> za </a:t>
            </a:r>
            <a:r>
              <a:rPr lang="en-US" sz="2800" dirty="0" err="1"/>
              <a:t>život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Zemlji</a:t>
            </a:r>
            <a:r>
              <a:rPr lang="en-US" sz="2800" dirty="0"/>
              <a:t>. </a:t>
            </a:r>
            <a:endParaRPr lang="hr-HR" sz="28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132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r>
              <a:rPr lang="en-US" sz="4200" dirty="0"/>
              <a:t>VLAŽNOST TLA</a:t>
            </a:r>
            <a:endParaRPr lang="hr-HR" sz="4200" dirty="0"/>
          </a:p>
          <a:p>
            <a:pPr marL="68580" indent="0">
              <a:buNone/>
            </a:pPr>
            <a:r>
              <a:rPr lang="en-US" sz="4200" dirty="0" err="1"/>
              <a:t>Vlažnost</a:t>
            </a:r>
            <a:r>
              <a:rPr lang="en-US" sz="4200" dirty="0"/>
              <a:t> </a:t>
            </a:r>
            <a:r>
              <a:rPr lang="en-US" sz="4200" dirty="0" err="1"/>
              <a:t>tla</a:t>
            </a:r>
            <a:r>
              <a:rPr lang="en-US" sz="4200" dirty="0"/>
              <a:t> je </a:t>
            </a:r>
            <a:r>
              <a:rPr lang="en-US" sz="4200" dirty="0" err="1"/>
              <a:t>mjera</a:t>
            </a:r>
            <a:r>
              <a:rPr lang="en-US" sz="4200" dirty="0"/>
              <a:t> </a:t>
            </a:r>
            <a:r>
              <a:rPr lang="en-US" sz="4200" dirty="0" err="1"/>
              <a:t>količine</a:t>
            </a:r>
            <a:r>
              <a:rPr lang="en-US" sz="4200" dirty="0"/>
              <a:t> </a:t>
            </a:r>
            <a:r>
              <a:rPr lang="en-US" sz="4200" dirty="0" err="1"/>
              <a:t>vode</a:t>
            </a:r>
            <a:r>
              <a:rPr lang="en-US" sz="4200" dirty="0"/>
              <a:t>, </a:t>
            </a:r>
            <a:r>
              <a:rPr lang="en-US" sz="4200" dirty="0" err="1"/>
              <a:t>definira</a:t>
            </a:r>
            <a:r>
              <a:rPr lang="en-US" sz="4200" dirty="0"/>
              <a:t> se </a:t>
            </a:r>
            <a:r>
              <a:rPr lang="en-US" sz="4200" dirty="0" err="1"/>
              <a:t>kao</a:t>
            </a:r>
            <a:r>
              <a:rPr lang="en-US" sz="4200" dirty="0"/>
              <a:t> </a:t>
            </a:r>
            <a:r>
              <a:rPr lang="en-US" sz="4200" dirty="0" err="1"/>
              <a:t>omjer</a:t>
            </a:r>
            <a:r>
              <a:rPr lang="en-US" sz="4200" dirty="0"/>
              <a:t> masa:</a:t>
            </a:r>
            <a:endParaRPr lang="hr-HR" sz="4200" dirty="0"/>
          </a:p>
          <a:p>
            <a:pPr marL="68580" indent="0">
              <a:buNone/>
            </a:pPr>
            <a:r>
              <a:rPr lang="en-US" sz="4200" i="1" dirty="0" err="1"/>
              <a:t>vlažnost</a:t>
            </a:r>
            <a:r>
              <a:rPr lang="en-US" sz="4200" dirty="0"/>
              <a:t>, </a:t>
            </a:r>
            <a:r>
              <a:rPr lang="en-US" sz="4200" i="1" dirty="0"/>
              <a:t>w,</a:t>
            </a:r>
            <a:r>
              <a:rPr lang="en-US" sz="4200" dirty="0"/>
              <a:t> </a:t>
            </a:r>
            <a:r>
              <a:rPr lang="en-US" sz="4200" i="1" dirty="0"/>
              <a:t>(water content)</a:t>
            </a:r>
            <a:r>
              <a:rPr lang="en-US" sz="4200" dirty="0"/>
              <a:t> je </a:t>
            </a:r>
            <a:r>
              <a:rPr lang="en-US" sz="4200" dirty="0" err="1"/>
              <a:t>omjer</a:t>
            </a:r>
            <a:r>
              <a:rPr lang="en-US" sz="4200" dirty="0"/>
              <a:t> </a:t>
            </a:r>
            <a:r>
              <a:rPr lang="en-US" sz="4200" dirty="0" err="1"/>
              <a:t>mase</a:t>
            </a:r>
            <a:r>
              <a:rPr lang="en-US" sz="4200" dirty="0"/>
              <a:t> </a:t>
            </a:r>
            <a:r>
              <a:rPr lang="en-US" sz="4200" dirty="0" err="1"/>
              <a:t>vode</a:t>
            </a:r>
            <a:r>
              <a:rPr lang="en-US" sz="4200" dirty="0"/>
              <a:t> u </a:t>
            </a:r>
            <a:r>
              <a:rPr lang="en-US" sz="4200" dirty="0" err="1"/>
              <a:t>elementu</a:t>
            </a:r>
            <a:r>
              <a:rPr lang="en-US" sz="4200" dirty="0"/>
              <a:t> </a:t>
            </a:r>
            <a:r>
              <a:rPr lang="en-US" sz="4200" dirty="0" err="1"/>
              <a:t>tla</a:t>
            </a:r>
            <a:r>
              <a:rPr lang="en-US" sz="4200" dirty="0"/>
              <a:t> </a:t>
            </a:r>
            <a:r>
              <a:rPr lang="en-US" sz="4200" dirty="0" err="1"/>
              <a:t>i</a:t>
            </a:r>
            <a:r>
              <a:rPr lang="en-US" sz="4200" dirty="0"/>
              <a:t> </a:t>
            </a:r>
            <a:r>
              <a:rPr lang="en-US" sz="4200" dirty="0" err="1"/>
              <a:t>mase</a:t>
            </a:r>
            <a:r>
              <a:rPr lang="en-US" sz="4200" dirty="0"/>
              <a:t> </a:t>
            </a:r>
            <a:r>
              <a:rPr lang="en-US" sz="4200" dirty="0" err="1"/>
              <a:t>čvrstih</a:t>
            </a:r>
            <a:r>
              <a:rPr lang="en-US" sz="4200" dirty="0"/>
              <a:t> </a:t>
            </a:r>
            <a:r>
              <a:rPr lang="en-US" sz="4200" dirty="0" err="1"/>
              <a:t>čestica</a:t>
            </a:r>
            <a:r>
              <a:rPr lang="en-US" sz="4200" dirty="0"/>
              <a:t> u tom </a:t>
            </a:r>
            <a:r>
              <a:rPr lang="en-US" sz="4200" dirty="0" err="1"/>
              <a:t>elementu</a:t>
            </a:r>
            <a:r>
              <a:rPr lang="en-US" sz="4200" dirty="0"/>
              <a:t>:</a:t>
            </a:r>
            <a:endParaRPr lang="hr-HR" sz="4200" dirty="0"/>
          </a:p>
          <a:p>
            <a:pPr marL="68580" indent="0">
              <a:buNone/>
            </a:pPr>
            <a:r>
              <a:rPr lang="en-US" sz="4200" i="1" dirty="0"/>
              <a:t>w = m</a:t>
            </a:r>
            <a:r>
              <a:rPr lang="en-US" sz="4200" i="1" baseline="-25000" dirty="0"/>
              <a:t>w</a:t>
            </a:r>
            <a:r>
              <a:rPr lang="en-US" sz="4200" i="1" dirty="0"/>
              <a:t>/m</a:t>
            </a:r>
            <a:r>
              <a:rPr lang="en-US" sz="4200" i="1" baseline="-25000" dirty="0"/>
              <a:t>d</a:t>
            </a:r>
            <a:endParaRPr lang="hr-HR" sz="4200" dirty="0"/>
          </a:p>
          <a:p>
            <a:pPr marL="68580" indent="0">
              <a:buNone/>
            </a:pPr>
            <a:r>
              <a:rPr lang="en-US" sz="4200" dirty="0" err="1"/>
              <a:t>Pri</a:t>
            </a:r>
            <a:r>
              <a:rPr lang="en-US" sz="4200" dirty="0"/>
              <a:t> </a:t>
            </a:r>
            <a:r>
              <a:rPr lang="en-US" sz="4200" dirty="0" err="1"/>
              <a:t>sušenju</a:t>
            </a:r>
            <a:r>
              <a:rPr lang="en-US" sz="4200" dirty="0"/>
              <a:t> </a:t>
            </a:r>
            <a:r>
              <a:rPr lang="en-US" sz="4200" dirty="0" err="1"/>
              <a:t>ili</a:t>
            </a:r>
            <a:r>
              <a:rPr lang="en-US" sz="4200" dirty="0"/>
              <a:t> </a:t>
            </a:r>
            <a:r>
              <a:rPr lang="en-US" sz="4200" dirty="0" err="1"/>
              <a:t>porastu</a:t>
            </a:r>
            <a:r>
              <a:rPr lang="en-US" sz="4200" dirty="0"/>
              <a:t> </a:t>
            </a:r>
            <a:r>
              <a:rPr lang="en-US" sz="4200" dirty="0" err="1"/>
              <a:t>količine</a:t>
            </a:r>
            <a:r>
              <a:rPr lang="en-US" sz="4200" dirty="0"/>
              <a:t> </a:t>
            </a:r>
            <a:r>
              <a:rPr lang="en-US" sz="4200" dirty="0" err="1"/>
              <a:t>vlage</a:t>
            </a:r>
            <a:r>
              <a:rPr lang="en-US" sz="4200" dirty="0"/>
              <a:t>, </a:t>
            </a:r>
            <a:r>
              <a:rPr lang="en-US" sz="4200" dirty="0" err="1"/>
              <a:t>mijenja</a:t>
            </a:r>
            <a:r>
              <a:rPr lang="en-US" sz="4200" dirty="0"/>
              <a:t> se masa </a:t>
            </a:r>
            <a:r>
              <a:rPr lang="en-US" sz="4200" dirty="0" err="1"/>
              <a:t>vode</a:t>
            </a:r>
            <a:r>
              <a:rPr lang="en-US" sz="4200" dirty="0"/>
              <a:t> a masa </a:t>
            </a:r>
            <a:r>
              <a:rPr lang="en-US" sz="4200" dirty="0" err="1"/>
              <a:t>čvrstih</a:t>
            </a:r>
            <a:r>
              <a:rPr lang="en-US" sz="4200" dirty="0"/>
              <a:t> </a:t>
            </a:r>
            <a:r>
              <a:rPr lang="en-US" sz="4200" dirty="0" err="1"/>
              <a:t>čestica</a:t>
            </a:r>
            <a:r>
              <a:rPr lang="en-US" sz="4200" dirty="0"/>
              <a:t> </a:t>
            </a:r>
            <a:r>
              <a:rPr lang="en-US" sz="4200" dirty="0" err="1"/>
              <a:t>nekog</a:t>
            </a:r>
            <a:r>
              <a:rPr lang="en-US" sz="4200" dirty="0"/>
              <a:t> </a:t>
            </a:r>
            <a:r>
              <a:rPr lang="en-US" sz="4200" dirty="0" err="1"/>
              <a:t>elementa</a:t>
            </a:r>
            <a:r>
              <a:rPr lang="en-US" sz="4200" dirty="0"/>
              <a:t> </a:t>
            </a:r>
            <a:r>
              <a:rPr lang="en-US" sz="4200" dirty="0" err="1"/>
              <a:t>tla</a:t>
            </a:r>
            <a:r>
              <a:rPr lang="en-US" sz="4200" dirty="0"/>
              <a:t> </a:t>
            </a:r>
            <a:r>
              <a:rPr lang="en-US" sz="4200" dirty="0" err="1"/>
              <a:t>ostaje</a:t>
            </a:r>
            <a:r>
              <a:rPr lang="en-US" sz="4200" dirty="0"/>
              <a:t> </a:t>
            </a:r>
            <a:r>
              <a:rPr lang="en-US" sz="4200" dirty="0" err="1"/>
              <a:t>stalna</a:t>
            </a:r>
            <a:r>
              <a:rPr lang="en-US" sz="4200" dirty="0"/>
              <a:t> - </a:t>
            </a:r>
            <a:r>
              <a:rPr lang="en-US" sz="4200" dirty="0" err="1"/>
              <a:t>zato</a:t>
            </a:r>
            <a:r>
              <a:rPr lang="en-US" sz="4200" dirty="0"/>
              <a:t> je </a:t>
            </a:r>
            <a:r>
              <a:rPr lang="en-US" sz="4200" dirty="0" err="1"/>
              <a:t>izabrana</a:t>
            </a:r>
            <a:r>
              <a:rPr lang="en-US" sz="4200" dirty="0"/>
              <a:t> za </a:t>
            </a:r>
            <a:r>
              <a:rPr lang="en-US" sz="4200" dirty="0" err="1"/>
              <a:t>mjeru</a:t>
            </a:r>
            <a:r>
              <a:rPr lang="en-US" sz="4200" dirty="0"/>
              <a:t> (</a:t>
            </a:r>
            <a:r>
              <a:rPr lang="en-US" sz="4200" dirty="0" err="1"/>
              <a:t>nazivnik</a:t>
            </a:r>
            <a:r>
              <a:rPr lang="en-US" sz="4200" dirty="0"/>
              <a:t>) </a:t>
            </a:r>
            <a:r>
              <a:rPr lang="en-US" sz="4200" dirty="0" err="1"/>
              <a:t>vlažnosti</a:t>
            </a:r>
            <a:r>
              <a:rPr lang="en-US" sz="4200" dirty="0"/>
              <a:t>. </a:t>
            </a:r>
            <a:r>
              <a:rPr lang="en-US" sz="4200" dirty="0" err="1"/>
              <a:t>Tako</a:t>
            </a:r>
            <a:r>
              <a:rPr lang="en-US" sz="4200" dirty="0"/>
              <a:t> </a:t>
            </a:r>
            <a:r>
              <a:rPr lang="en-US" sz="4200" dirty="0" err="1"/>
              <a:t>donja</a:t>
            </a:r>
            <a:r>
              <a:rPr lang="en-US" sz="4200" dirty="0"/>
              <a:t> </a:t>
            </a:r>
            <a:r>
              <a:rPr lang="en-US" sz="4200" dirty="0" err="1"/>
              <a:t>granica</a:t>
            </a:r>
            <a:r>
              <a:rPr lang="en-US" sz="4200" dirty="0"/>
              <a:t> za </a:t>
            </a:r>
            <a:r>
              <a:rPr lang="en-US" sz="4200" dirty="0" err="1"/>
              <a:t>veličinu</a:t>
            </a:r>
            <a:r>
              <a:rPr lang="en-US" sz="4200" dirty="0"/>
              <a:t> </a:t>
            </a:r>
            <a:r>
              <a:rPr lang="en-US" sz="4200" dirty="0" err="1"/>
              <a:t>vlažnosti</a:t>
            </a:r>
            <a:r>
              <a:rPr lang="en-US" sz="4200" dirty="0"/>
              <a:t> je 0 </a:t>
            </a:r>
            <a:r>
              <a:rPr lang="en-US" sz="4200" dirty="0" err="1"/>
              <a:t>ili</a:t>
            </a:r>
            <a:r>
              <a:rPr lang="en-US" sz="4200" dirty="0"/>
              <a:t> 0% za </a:t>
            </a:r>
            <a:r>
              <a:rPr lang="en-US" sz="4200" dirty="0" err="1"/>
              <a:t>suho</a:t>
            </a:r>
            <a:r>
              <a:rPr lang="en-US" sz="4200" dirty="0"/>
              <a:t> </a:t>
            </a:r>
            <a:r>
              <a:rPr lang="en-US" sz="4200" dirty="0" err="1"/>
              <a:t>tlo</a:t>
            </a:r>
            <a:r>
              <a:rPr lang="en-US" sz="4200" dirty="0"/>
              <a:t>, a </a:t>
            </a:r>
            <a:r>
              <a:rPr lang="en-US" sz="4200" dirty="0" err="1"/>
              <a:t>gornja</a:t>
            </a:r>
            <a:r>
              <a:rPr lang="en-US" sz="4200" dirty="0"/>
              <a:t> je </a:t>
            </a:r>
            <a:r>
              <a:rPr lang="en-US" sz="4200" dirty="0" err="1"/>
              <a:t>granica</a:t>
            </a:r>
            <a:r>
              <a:rPr lang="en-US" sz="4200" dirty="0"/>
              <a:t> </a:t>
            </a:r>
            <a:r>
              <a:rPr lang="en-US" sz="4200" dirty="0" err="1"/>
              <a:t>određena</a:t>
            </a:r>
            <a:r>
              <a:rPr lang="en-US" sz="4200" dirty="0"/>
              <a:t> </a:t>
            </a:r>
            <a:r>
              <a:rPr lang="en-US" sz="4200" dirty="0" err="1"/>
              <a:t>količinom</a:t>
            </a:r>
            <a:r>
              <a:rPr lang="en-US" sz="4200" dirty="0"/>
              <a:t> </a:t>
            </a:r>
            <a:r>
              <a:rPr lang="en-US" sz="4200" dirty="0" err="1"/>
              <a:t>vode</a:t>
            </a:r>
            <a:r>
              <a:rPr lang="en-US" sz="4200" dirty="0"/>
              <a:t> </a:t>
            </a:r>
            <a:r>
              <a:rPr lang="en-US" sz="4200" dirty="0" err="1"/>
              <a:t>koju</a:t>
            </a:r>
            <a:r>
              <a:rPr lang="en-US" sz="4200" dirty="0"/>
              <a:t> </a:t>
            </a:r>
            <a:r>
              <a:rPr lang="en-US" sz="4200" dirty="0" err="1"/>
              <a:t>određeno</a:t>
            </a:r>
            <a:r>
              <a:rPr lang="en-US" sz="4200" dirty="0"/>
              <a:t> </a:t>
            </a:r>
            <a:r>
              <a:rPr lang="en-US" sz="4200" dirty="0" err="1"/>
              <a:t>tlo</a:t>
            </a:r>
            <a:r>
              <a:rPr lang="en-US" sz="4200" dirty="0"/>
              <a:t> </a:t>
            </a:r>
            <a:r>
              <a:rPr lang="en-US" sz="4200" dirty="0" err="1"/>
              <a:t>može</a:t>
            </a:r>
            <a:r>
              <a:rPr lang="en-US" sz="4200" dirty="0"/>
              <a:t> </a:t>
            </a:r>
            <a:r>
              <a:rPr lang="en-US" sz="4200" dirty="0" err="1"/>
              <a:t>primiti</a:t>
            </a:r>
            <a:r>
              <a:rPr lang="en-US" sz="4200" dirty="0"/>
              <a:t>.</a:t>
            </a:r>
            <a:endParaRPr lang="hr-HR" sz="4200" dirty="0"/>
          </a:p>
          <a:p>
            <a:pPr marL="68580" indent="0">
              <a:buNone/>
            </a:pPr>
            <a:r>
              <a:rPr lang="en-US" dirty="0"/>
              <a:t> 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372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TLO I UVJETI ZA UZGOJ LIMUNA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2276872"/>
            <a:ext cx="6777317" cy="350897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Stručnjaci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savjetuju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sadnju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u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propusno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tlo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, a da bi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povećali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propusnost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tla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može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se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dodati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malo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pijeska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Upravo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je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ovakvo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tlo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važno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jer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limunu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ne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odgovara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previše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vode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koja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može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ugušiti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korijen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dok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premalo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vode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može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dovesti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do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opadanja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lišća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. 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Limun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voli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lakša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propusna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tla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bogata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humusom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latin typeface="Century Gothic" panose="020B0502020202020204" pitchFamily="34" charset="0"/>
                <a:cs typeface="Arial" panose="020B0604020202020204" pitchFamily="34" charset="0"/>
              </a:rPr>
              <a:t>najmanje</a:t>
            </a:r>
            <a:r>
              <a:rPr lang="en-US" sz="1800" dirty="0">
                <a:latin typeface="Century Gothic" panose="020B0502020202020204" pitchFamily="34" charset="0"/>
                <a:cs typeface="Arial" panose="020B0604020202020204" pitchFamily="34" charset="0"/>
              </a:rPr>
              <a:t> 3 do 5 %).</a:t>
            </a:r>
            <a:endParaRPr lang="hr-HR" sz="18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U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periodu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od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travnja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do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rujna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limun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treba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zalijevati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svaki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drugi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ili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treći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a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izvan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ovog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razdoblja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potrebno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ga je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zalijevati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umjereno,tj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pustimo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zemlju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da se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osuši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između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dva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zalijevanja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. Za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vrijeme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važnog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vegetacijskog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razdoblja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stablo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limuna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je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potrebno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gnojiti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svakih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petnaest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dana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dok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se u 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rujnu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prekida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s </a:t>
            </a:r>
            <a:r>
              <a:rPr lang="en-US" sz="18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gnojidbom</a:t>
            </a:r>
            <a:r>
              <a:rPr lang="en-US" sz="18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.</a:t>
            </a:r>
            <a:endParaRPr lang="hr-HR" sz="18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6858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hr-H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61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en-US" dirty="0" err="1"/>
              <a:t>Tijekom</a:t>
            </a:r>
            <a:r>
              <a:rPr lang="en-US" dirty="0"/>
              <a:t> </a:t>
            </a:r>
            <a:r>
              <a:rPr lang="en-US" dirty="0" err="1"/>
              <a:t>ljetnih</a:t>
            </a:r>
            <a:r>
              <a:rPr lang="en-US" dirty="0"/>
              <a:t> </a:t>
            </a:r>
            <a:r>
              <a:rPr lang="en-US" dirty="0" err="1"/>
              <a:t>vrućina</a:t>
            </a:r>
            <a:r>
              <a:rPr lang="en-US" dirty="0"/>
              <a:t> </a:t>
            </a:r>
            <a:r>
              <a:rPr lang="en-US" dirty="0" err="1"/>
              <a:t>limune</a:t>
            </a:r>
            <a:r>
              <a:rPr lang="en-US" dirty="0"/>
              <a:t> je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en-US" dirty="0" err="1"/>
              <a:t>zalijevati</a:t>
            </a:r>
            <a:r>
              <a:rPr lang="en-US" dirty="0"/>
              <a:t> </a:t>
            </a:r>
            <a:r>
              <a:rPr lang="en-US" dirty="0" err="1"/>
              <a:t>češće</a:t>
            </a:r>
            <a:r>
              <a:rPr lang="en-US" dirty="0"/>
              <a:t>. </a:t>
            </a:r>
            <a:r>
              <a:rPr lang="en-US" dirty="0" err="1"/>
              <a:t>Limuni</a:t>
            </a:r>
            <a:r>
              <a:rPr lang="en-US" dirty="0"/>
              <a:t> </a:t>
            </a:r>
            <a:r>
              <a:rPr lang="en-US" dirty="0" err="1"/>
              <a:t>traže</a:t>
            </a:r>
            <a:r>
              <a:rPr lang="en-US" dirty="0"/>
              <a:t> </a:t>
            </a:r>
            <a:r>
              <a:rPr lang="en-US" dirty="0" err="1"/>
              <a:t>dostatne</a:t>
            </a:r>
            <a:r>
              <a:rPr lang="en-US" dirty="0"/>
              <a:t>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, </a:t>
            </a:r>
            <a:r>
              <a:rPr lang="en-US" dirty="0" err="1"/>
              <a:t>posebice</a:t>
            </a:r>
            <a:r>
              <a:rPr lang="en-US" dirty="0"/>
              <a:t> u </a:t>
            </a:r>
            <a:r>
              <a:rPr lang="en-US" dirty="0" err="1"/>
              <a:t>vegetacijskom</a:t>
            </a:r>
            <a:r>
              <a:rPr lang="en-US" dirty="0"/>
              <a:t> </a:t>
            </a:r>
            <a:r>
              <a:rPr lang="en-US" dirty="0" err="1"/>
              <a:t>razdoblju</a:t>
            </a:r>
            <a:r>
              <a:rPr lang="en-US" dirty="0"/>
              <a:t>: </a:t>
            </a:r>
            <a:r>
              <a:rPr lang="en-US" dirty="0" err="1"/>
              <a:t>travanj</a:t>
            </a:r>
            <a:r>
              <a:rPr lang="en-US" dirty="0"/>
              <a:t>- </a:t>
            </a:r>
            <a:r>
              <a:rPr lang="en-US" dirty="0" err="1"/>
              <a:t>rujan</a:t>
            </a:r>
            <a:r>
              <a:rPr lang="en-US" dirty="0"/>
              <a:t>, 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stalnu</a:t>
            </a:r>
            <a:r>
              <a:rPr lang="en-US" dirty="0"/>
              <a:t> </a:t>
            </a:r>
            <a:r>
              <a:rPr lang="en-US" dirty="0" err="1"/>
              <a:t>vlagu</a:t>
            </a:r>
            <a:r>
              <a:rPr lang="en-US" dirty="0"/>
              <a:t>, pa je </a:t>
            </a:r>
            <a:r>
              <a:rPr lang="en-US" dirty="0" err="1"/>
              <a:t>navodnjavanje</a:t>
            </a:r>
            <a:r>
              <a:rPr lang="en-US" dirty="0"/>
              <a:t> (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redovito</a:t>
            </a:r>
            <a:r>
              <a:rPr lang="en-US" dirty="0"/>
              <a:t> </a:t>
            </a:r>
            <a:r>
              <a:rPr lang="en-US" dirty="0" err="1"/>
              <a:t>zalijevanje</a:t>
            </a:r>
            <a:r>
              <a:rPr lang="en-US" dirty="0"/>
              <a:t>) </a:t>
            </a:r>
            <a:r>
              <a:rPr lang="en-US" dirty="0" err="1"/>
              <a:t>jedan</a:t>
            </a:r>
            <a:r>
              <a:rPr lang="en-US" dirty="0"/>
              <a:t> od </a:t>
            </a:r>
            <a:r>
              <a:rPr lang="en-US" dirty="0" err="1"/>
              <a:t>važnih</a:t>
            </a:r>
            <a:r>
              <a:rPr lang="en-US" dirty="0"/>
              <a:t> </a:t>
            </a:r>
            <a:r>
              <a:rPr lang="en-US" dirty="0" err="1"/>
              <a:t>uvjeta</a:t>
            </a:r>
            <a:r>
              <a:rPr lang="en-US" dirty="0"/>
              <a:t>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kvalitetnog</a:t>
            </a:r>
            <a:r>
              <a:rPr lang="en-US" dirty="0"/>
              <a:t> </a:t>
            </a:r>
            <a:r>
              <a:rPr lang="en-US" dirty="0" err="1"/>
              <a:t>ploda</a:t>
            </a:r>
            <a:r>
              <a:rPr lang="en-US" dirty="0"/>
              <a:t> </a:t>
            </a:r>
            <a:r>
              <a:rPr lang="en-US" dirty="0" err="1"/>
              <a:t>limuna</a:t>
            </a:r>
            <a:r>
              <a:rPr lang="en-US" dirty="0"/>
              <a:t>.</a:t>
            </a:r>
            <a:endParaRPr lang="hr-HR" dirty="0"/>
          </a:p>
          <a:p>
            <a:pPr marL="68580" indent="0">
              <a:buNone/>
            </a:pP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limuni</a:t>
            </a:r>
            <a:r>
              <a:rPr lang="en-US" dirty="0"/>
              <a:t> </a:t>
            </a:r>
            <a:r>
              <a:rPr lang="en-US" dirty="0" err="1"/>
              <a:t>upravo</a:t>
            </a:r>
            <a:r>
              <a:rPr lang="en-US" dirty="0"/>
              <a:t> </a:t>
            </a:r>
            <a:r>
              <a:rPr lang="en-US" dirty="0" err="1"/>
              <a:t>ušli</a:t>
            </a:r>
            <a:r>
              <a:rPr lang="en-US" dirty="0"/>
              <a:t> u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vegetacijsko</a:t>
            </a:r>
            <a:r>
              <a:rPr lang="en-US" dirty="0"/>
              <a:t> </a:t>
            </a:r>
            <a:r>
              <a:rPr lang="en-US" dirty="0" err="1"/>
              <a:t>razdoblje</a:t>
            </a:r>
            <a:r>
              <a:rPr lang="en-US" dirty="0"/>
              <a:t>, </a:t>
            </a:r>
            <a:r>
              <a:rPr lang="en-US" dirty="0" err="1"/>
              <a:t>ovo</a:t>
            </a:r>
            <a:r>
              <a:rPr lang="en-US" dirty="0"/>
              <a:t> je </a:t>
            </a:r>
            <a:r>
              <a:rPr lang="en-US" dirty="0" err="1"/>
              <a:t>savršeno</a:t>
            </a:r>
            <a:r>
              <a:rPr lang="en-US" dirty="0"/>
              <a:t> </a:t>
            </a:r>
            <a:r>
              <a:rPr lang="en-US" dirty="0" err="1"/>
              <a:t>vrijeme</a:t>
            </a:r>
            <a:r>
              <a:rPr lang="en-US" dirty="0"/>
              <a:t> za </a:t>
            </a:r>
            <a:r>
              <a:rPr lang="en-US" dirty="0" err="1"/>
              <a:t>primjenu</a:t>
            </a:r>
            <a:r>
              <a:rPr lang="en-US" dirty="0"/>
              <a:t> </a:t>
            </a:r>
            <a:r>
              <a:rPr lang="en-US" dirty="0" err="1"/>
              <a:t>zalijevanja</a:t>
            </a:r>
            <a:r>
              <a:rPr lang="en-US" dirty="0"/>
              <a:t> </a:t>
            </a:r>
            <a:r>
              <a:rPr lang="en-US" dirty="0" err="1"/>
              <a:t>micro:bit-ovima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osiguravati</a:t>
            </a:r>
            <a:r>
              <a:rPr lang="en-US" dirty="0"/>
              <a:t> </a:t>
            </a:r>
            <a:r>
              <a:rPr lang="en-US" dirty="0" err="1"/>
              <a:t>dovoljne</a:t>
            </a:r>
            <a:r>
              <a:rPr lang="en-US" dirty="0"/>
              <a:t> (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konstantne</a:t>
            </a:r>
            <a:r>
              <a:rPr lang="en-US" dirty="0"/>
              <a:t>) </a:t>
            </a:r>
            <a:r>
              <a:rPr lang="en-US" dirty="0" err="1"/>
              <a:t>količine</a:t>
            </a:r>
            <a:r>
              <a:rPr lang="en-US" dirty="0"/>
              <a:t> </a:t>
            </a:r>
            <a:r>
              <a:rPr lang="en-US" dirty="0" err="1"/>
              <a:t>vode</a:t>
            </a:r>
            <a:r>
              <a:rPr lang="en-US" dirty="0"/>
              <a:t>.</a:t>
            </a:r>
            <a:endParaRPr lang="hr-HR" dirty="0"/>
          </a:p>
          <a:p>
            <a:pPr marL="68580" indent="0">
              <a:buNone/>
            </a:pPr>
            <a:r>
              <a:rPr lang="en-US" dirty="0"/>
              <a:t> </a:t>
            </a:r>
            <a:endParaRPr lang="hr-HR" dirty="0"/>
          </a:p>
          <a:p>
            <a:pPr marL="68580" indent="0">
              <a:buNone/>
            </a:pPr>
            <a:r>
              <a:rPr lang="en-US" dirty="0"/>
              <a:t>O </a:t>
            </a:r>
            <a:r>
              <a:rPr lang="en-US" dirty="0" err="1"/>
              <a:t>toj</a:t>
            </a:r>
            <a:r>
              <a:rPr lang="en-US" dirty="0"/>
              <a:t> </a:t>
            </a:r>
            <a:r>
              <a:rPr lang="en-US" dirty="0" err="1"/>
              <a:t>izuzetnoj</a:t>
            </a:r>
            <a:r>
              <a:rPr lang="en-US" dirty="0"/>
              <a:t> </a:t>
            </a:r>
            <a:r>
              <a:rPr lang="en-US" dirty="0" err="1"/>
              <a:t>biljci</a:t>
            </a:r>
            <a:r>
              <a:rPr lang="en-US" dirty="0"/>
              <a:t> </a:t>
            </a:r>
            <a:r>
              <a:rPr lang="en-US" dirty="0" err="1"/>
              <a:t>pjevali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mnogi </a:t>
            </a:r>
            <a:r>
              <a:rPr lang="en-US" dirty="0" err="1"/>
              <a:t>pjesnici</a:t>
            </a:r>
            <a:r>
              <a:rPr lang="en-US" dirty="0"/>
              <a:t> </a:t>
            </a:r>
            <a:r>
              <a:rPr lang="en-US" dirty="0" err="1"/>
              <a:t>Dalekog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Srednjeg</a:t>
            </a:r>
            <a:r>
              <a:rPr lang="en-US" dirty="0"/>
              <a:t> </a:t>
            </a:r>
            <a:r>
              <a:rPr lang="en-US" dirty="0" err="1"/>
              <a:t>Istoka</a:t>
            </a:r>
            <a:r>
              <a:rPr lang="en-US" dirty="0"/>
              <a:t>. U </a:t>
            </a:r>
            <a:r>
              <a:rPr lang="en-US" dirty="0" err="1"/>
              <a:t>poeziji</a:t>
            </a:r>
            <a:r>
              <a:rPr lang="en-US" dirty="0"/>
              <a:t> </a:t>
            </a:r>
            <a:r>
              <a:rPr lang="en-US" dirty="0" err="1"/>
              <a:t>mnogih</a:t>
            </a:r>
            <a:r>
              <a:rPr lang="en-US" dirty="0"/>
              <a:t> </a:t>
            </a:r>
            <a:r>
              <a:rPr lang="en-US" dirty="0" err="1"/>
              <a:t>naroda</a:t>
            </a:r>
            <a:r>
              <a:rPr lang="en-US" dirty="0"/>
              <a:t>, </a:t>
            </a:r>
            <a:r>
              <a:rPr lang="en-US" dirty="0" err="1"/>
              <a:t>opjevana</a:t>
            </a:r>
            <a:r>
              <a:rPr lang="en-US" dirty="0"/>
              <a:t> je </a:t>
            </a:r>
            <a:r>
              <a:rPr lang="en-US" dirty="0" err="1"/>
              <a:t>ljepota</a:t>
            </a:r>
            <a:r>
              <a:rPr lang="en-US" dirty="0"/>
              <a:t>, </a:t>
            </a:r>
            <a:r>
              <a:rPr lang="en-US" dirty="0" err="1"/>
              <a:t>zavodljivost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uznositost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biljke</a:t>
            </a:r>
            <a:r>
              <a:rPr lang="en-US" dirty="0"/>
              <a:t>. </a:t>
            </a:r>
            <a:r>
              <a:rPr lang="en-US" dirty="0" err="1"/>
              <a:t>Jedna</a:t>
            </a:r>
            <a:r>
              <a:rPr lang="en-US" dirty="0"/>
              <a:t> od </a:t>
            </a:r>
            <a:r>
              <a:rPr lang="en-US" dirty="0" err="1"/>
              <a:t>najljepših</a:t>
            </a:r>
            <a:r>
              <a:rPr lang="en-US" dirty="0"/>
              <a:t> </a:t>
            </a:r>
            <a:r>
              <a:rPr lang="en-US" dirty="0" err="1"/>
              <a:t>pjesama</a:t>
            </a:r>
            <a:r>
              <a:rPr lang="en-US" dirty="0"/>
              <a:t> Johanna </a:t>
            </a:r>
            <a:r>
              <a:rPr lang="en-US" dirty="0" err="1"/>
              <a:t>Wolfganga</a:t>
            </a:r>
            <a:r>
              <a:rPr lang="en-US" dirty="0"/>
              <a:t> </a:t>
            </a:r>
            <a:r>
              <a:rPr lang="en-US" dirty="0" err="1"/>
              <a:t>Goethea</a:t>
            </a:r>
            <a:r>
              <a:rPr lang="en-US" dirty="0"/>
              <a:t> </a:t>
            </a:r>
            <a:r>
              <a:rPr lang="en-US" dirty="0" err="1"/>
              <a:t>također</a:t>
            </a:r>
            <a:r>
              <a:rPr lang="en-US" dirty="0"/>
              <a:t> je </a:t>
            </a:r>
            <a:r>
              <a:rPr lang="en-US" dirty="0" err="1"/>
              <a:t>inspirirana</a:t>
            </a:r>
            <a:r>
              <a:rPr lang="en-US" dirty="0"/>
              <a:t> </a:t>
            </a:r>
            <a:r>
              <a:rPr lang="en-US" dirty="0" err="1"/>
              <a:t>ljepotom</a:t>
            </a:r>
            <a:r>
              <a:rPr lang="en-US" dirty="0"/>
              <a:t> </a:t>
            </a:r>
            <a:r>
              <a:rPr lang="en-US" dirty="0" err="1"/>
              <a:t>procvala</a:t>
            </a:r>
            <a:r>
              <a:rPr lang="en-US" dirty="0"/>
              <a:t> </a:t>
            </a:r>
            <a:r>
              <a:rPr lang="en-US" dirty="0" err="1"/>
              <a:t>limuna</a:t>
            </a:r>
            <a:r>
              <a:rPr lang="en-US" dirty="0"/>
              <a:t>: </a:t>
            </a:r>
            <a:endParaRPr lang="hr-HR" dirty="0"/>
          </a:p>
          <a:p>
            <a:pPr marL="6858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66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110</TotalTime>
  <Words>821</Words>
  <Application>Microsoft Office PowerPoint</Application>
  <PresentationFormat>Prikaz na zaslonu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1" baseType="lpstr">
      <vt:lpstr>Austin</vt:lpstr>
      <vt:lpstr>Projekt ŽELIM STABLO  OŠ Čavle</vt:lpstr>
      <vt:lpstr>LIMUN</vt:lpstr>
      <vt:lpstr>OBILJEŽJA LIMUNA</vt:lpstr>
      <vt:lpstr>Obilježja tla</vt:lpstr>
      <vt:lpstr>PowerPointova prezentacija</vt:lpstr>
      <vt:lpstr>PowerPointova prezentacija</vt:lpstr>
      <vt:lpstr>PowerPointova prezentacija</vt:lpstr>
      <vt:lpstr>TLO I UVJETI ZA UZGOJ LIMUNA </vt:lpstr>
      <vt:lpstr>PowerPointova prezentacija</vt:lpstr>
      <vt:lpstr>PowerPointova prezentacija</vt:lpstr>
      <vt:lpstr>Istraživačka pretpostavka</vt:lpstr>
      <vt:lpstr>Zadatci</vt:lpstr>
      <vt:lpstr>PowerPointova prezentacija</vt:lpstr>
      <vt:lpstr>Materijal i metode rada</vt:lpstr>
      <vt:lpstr>Postupak rada</vt:lpstr>
      <vt:lpstr>Rezultati</vt:lpstr>
      <vt:lpstr>PowerPointova prezentacija</vt:lpstr>
      <vt:lpstr>Zaključak</vt:lpstr>
      <vt:lpstr>U doba napredne tehnologije i postignuća potrebno je uvesti računalno navođenje doziranja vode i pratiti napredak 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Đeni</dc:creator>
  <cp:lastModifiedBy>Đeni</cp:lastModifiedBy>
  <cp:revision>12</cp:revision>
  <dcterms:created xsi:type="dcterms:W3CDTF">2018-05-12T17:05:39Z</dcterms:created>
  <dcterms:modified xsi:type="dcterms:W3CDTF">2018-05-12T21:22:36Z</dcterms:modified>
</cp:coreProperties>
</file>