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5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6BCD32-A9C8-4AEC-A703-F69296A88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7710" y="2135242"/>
            <a:ext cx="9448800" cy="1825096"/>
          </a:xfrm>
        </p:spPr>
        <p:txBody>
          <a:bodyPr>
            <a:normAutofit/>
          </a:bodyPr>
          <a:lstStyle/>
          <a:p>
            <a:r>
              <a:rPr lang="hr-H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rojekt 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r>
              <a:rPr lang="hr-H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stablo</a:t>
            </a:r>
            <a:br>
              <a:rPr lang="hr-H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b="1" dirty="0"/>
              <a:t>U</a:t>
            </a:r>
            <a:r>
              <a:rPr lang="hr-HR" sz="5300" b="1" dirty="0"/>
              <a:t>potreba</a:t>
            </a:r>
            <a:r>
              <a:rPr lang="hr-HR" b="1" dirty="0"/>
              <a:t> IKT</a:t>
            </a:r>
            <a:r>
              <a:rPr lang="hr-HR" sz="4800" b="1" dirty="0"/>
              <a:t>-a</a:t>
            </a:r>
            <a:r>
              <a:rPr lang="hr-HR" b="1" dirty="0"/>
              <a:t> </a:t>
            </a:r>
            <a:r>
              <a:rPr lang="hr-HR" sz="5300" b="1" dirty="0"/>
              <a:t>u nastavi</a:t>
            </a:r>
            <a:r>
              <a:rPr lang="hr-HR" dirty="0"/>
              <a:t>  </a:t>
            </a:r>
            <a:endParaRPr lang="hr-H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632E8FF-1671-4C9D-8CC1-760266781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7710" y="4132507"/>
            <a:ext cx="9448800" cy="685800"/>
          </a:xfrm>
        </p:spPr>
        <p:txBody>
          <a:bodyPr/>
          <a:lstStyle/>
          <a:p>
            <a:r>
              <a:rPr lang="hr-HR" b="1" dirty="0"/>
              <a:t>Osnovna škola Gornja Vežica Rijeka</a:t>
            </a:r>
          </a:p>
        </p:txBody>
      </p:sp>
      <p:pic>
        <p:nvPicPr>
          <p:cNvPr id="4" name="Picture 2" descr="https://www.profil-klett.hr/sites/default/files/styles/sx_1170/public/screen_shot_2017-11-16_at_14.06.09.png?itok=98RKx0L_">
            <a:extLst>
              <a:ext uri="{FF2B5EF4-FFF2-40B4-BE49-F238E27FC236}">
                <a16:creationId xmlns:a16="http://schemas.microsoft.com/office/drawing/2014/main" id="{4C0E298E-A012-4846-A9CA-A07E8C1FD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t="14424" r="29726" b="7065"/>
          <a:stretch/>
        </p:blipFill>
        <p:spPr bwMode="auto">
          <a:xfrm>
            <a:off x="6349765" y="367098"/>
            <a:ext cx="1779167" cy="183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profil-klett.hr/sites/default/files/styles/large/public/field/image/prijava-skole/profilosgv_.jpg?itok=JNmrtcAr">
            <a:extLst>
              <a:ext uri="{FF2B5EF4-FFF2-40B4-BE49-F238E27FC236}">
                <a16:creationId xmlns:a16="http://schemas.microsoft.com/office/drawing/2014/main" id="{ADB78831-1C62-4ABD-94C3-5E455F006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599" y="367098"/>
            <a:ext cx="2469034" cy="183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705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rofil-klett.hr/sites/default/files/styles/sx_1170/public/screen_shot_2017-11-16_at_14.06.09.png?itok=98RKx0L_">
            <a:extLst>
              <a:ext uri="{FF2B5EF4-FFF2-40B4-BE49-F238E27FC236}">
                <a16:creationId xmlns:a16="http://schemas.microsoft.com/office/drawing/2014/main" id="{9629FBB4-6B4F-4720-8DA5-7640798D5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t="14424" r="29726" b="7065"/>
          <a:stretch/>
        </p:blipFill>
        <p:spPr bwMode="auto">
          <a:xfrm>
            <a:off x="8061120" y="403016"/>
            <a:ext cx="1569442" cy="161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www.profil-klett.hr/sites/default/files/styles/large/public/field/image/prijava-skole/profilosgv_.jpg?itok=JNmrtcAr">
            <a:extLst>
              <a:ext uri="{FF2B5EF4-FFF2-40B4-BE49-F238E27FC236}">
                <a16:creationId xmlns:a16="http://schemas.microsoft.com/office/drawing/2014/main" id="{007FAE7A-84C0-41E3-A5A4-24B02C26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07" y="403017"/>
            <a:ext cx="2176443" cy="16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21B1247-16FC-459F-B50D-74ACFC30DB13}"/>
              </a:ext>
            </a:extLst>
          </p:cNvPr>
          <p:cNvSpPr txBox="1"/>
          <p:nvPr/>
        </p:nvSpPr>
        <p:spPr>
          <a:xfrm>
            <a:off x="293615" y="1340899"/>
            <a:ext cx="6905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	Na kraju još jednom da nabrojimo sve učesnike projekta u našoj školi i zahvalimo im se na njihovom predanom radu i entuzijazmu koji su uložili u njegovu realizaciju: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DBF5B2C-90F2-4AE7-983F-E84B69CECFCD}"/>
              </a:ext>
            </a:extLst>
          </p:cNvPr>
          <p:cNvSpPr txBox="1"/>
          <p:nvPr/>
        </p:nvSpPr>
        <p:spPr>
          <a:xfrm>
            <a:off x="293615" y="2331614"/>
            <a:ext cx="116146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Blip>
                <a:blip r:embed="rId4"/>
              </a:buBlip>
            </a:pPr>
            <a:r>
              <a:rPr lang="hr-HR" dirty="0"/>
              <a:t>ravnateljica prof. Bojana Matešin potakla nas je da se prijavimo na projekt i pomagala u radu;</a:t>
            </a:r>
          </a:p>
          <a:p>
            <a:pPr algn="just"/>
            <a:endParaRPr lang="hr-HR" dirty="0"/>
          </a:p>
          <a:p>
            <a:pPr marL="285750" indent="-285750" algn="just">
              <a:buBlip>
                <a:blip r:embed="rId4"/>
              </a:buBlip>
            </a:pPr>
            <a:r>
              <a:rPr lang="hr-HR" dirty="0"/>
              <a:t>prof. kemije Mateja Šustić i njeni učenici 8.-ih razreda s dodatne nastave kemije određivali pH vrijednost tla;</a:t>
            </a:r>
          </a:p>
          <a:p>
            <a:pPr algn="just"/>
            <a:endParaRPr lang="hr-HR" dirty="0"/>
          </a:p>
          <a:p>
            <a:pPr marL="285750" indent="-285750" algn="just">
              <a:buBlip>
                <a:blip r:embed="rId4"/>
              </a:buBlip>
            </a:pPr>
            <a:r>
              <a:rPr lang="hr-HR" dirty="0"/>
              <a:t>prof. fizike Adriana Babić i njeni učenici 8.-ih razreda s dodatne nastave fizike koji su računali brzinu pritoka vode u cijevi našeg seta za zalijevanje;</a:t>
            </a:r>
          </a:p>
          <a:p>
            <a:pPr algn="just"/>
            <a:endParaRPr lang="hr-HR" dirty="0"/>
          </a:p>
          <a:p>
            <a:pPr marL="285750" indent="-285750" algn="just">
              <a:buBlip>
                <a:blip r:embed="rId4"/>
              </a:buBlip>
            </a:pPr>
            <a:r>
              <a:rPr lang="hr-HR" dirty="0"/>
              <a:t>učiteljica </a:t>
            </a:r>
            <a:r>
              <a:rPr lang="hr-HR" dirty="0" err="1"/>
              <a:t>Svetlana</a:t>
            </a:r>
            <a:r>
              <a:rPr lang="hr-HR" dirty="0"/>
              <a:t> Vukić koja je zajedno sa svojim učenicima 3.-eg razreda pratila sav rad na projektu, rast i zalijevanje biljke;</a:t>
            </a:r>
          </a:p>
          <a:p>
            <a:pPr algn="just"/>
            <a:endParaRPr lang="hr-HR" dirty="0"/>
          </a:p>
          <a:p>
            <a:pPr marL="285750" indent="-285750" algn="just">
              <a:buBlip>
                <a:blip r:embed="rId4"/>
              </a:buBlip>
            </a:pPr>
            <a:r>
              <a:rPr lang="hr-HR" dirty="0"/>
              <a:t>prof. matematike i informatike Diego Tich i njegovi učenici 8.-ih razreda s dodatne nastave matematike brinuli su o optimalnom radu seta za zalijevanje kojim upravlja </a:t>
            </a:r>
            <a:r>
              <a:rPr lang="hr-HR" dirty="0" err="1"/>
              <a:t>micro:bit</a:t>
            </a:r>
            <a:r>
              <a:rPr lang="hr-HR" dirty="0"/>
              <a:t>;</a:t>
            </a:r>
          </a:p>
          <a:p>
            <a:pPr algn="just"/>
            <a:endParaRPr lang="hr-HR" dirty="0"/>
          </a:p>
          <a:p>
            <a:pPr marL="285750" indent="-285750" algn="just">
              <a:buBlip>
                <a:blip r:embed="rId4"/>
              </a:buBlip>
            </a:pPr>
            <a:r>
              <a:rPr lang="hr-HR" dirty="0"/>
              <a:t> sve ostale učenike naše škole koji su s interesom pratili naš rad na projektu i zaželjeli učestvovati u nekom budućem.</a:t>
            </a:r>
          </a:p>
        </p:txBody>
      </p:sp>
    </p:spTree>
    <p:extLst>
      <p:ext uri="{BB962C8B-B14F-4D97-AF65-F5344CB8AC3E}">
        <p14:creationId xmlns:p14="http://schemas.microsoft.com/office/powerpoint/2010/main" val="1701103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rofil-klett.hr/sites/default/files/styles/sx_1170/public/screen_shot_2017-11-16_at_14.06.09.png?itok=98RKx0L_">
            <a:extLst>
              <a:ext uri="{FF2B5EF4-FFF2-40B4-BE49-F238E27FC236}">
                <a16:creationId xmlns:a16="http://schemas.microsoft.com/office/drawing/2014/main" id="{9629FBB4-6B4F-4720-8DA5-7640798D5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t="14424" r="29726" b="7065"/>
          <a:stretch/>
        </p:blipFill>
        <p:spPr bwMode="auto">
          <a:xfrm>
            <a:off x="8061120" y="403016"/>
            <a:ext cx="1569442" cy="161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www.profil-klett.hr/sites/default/files/styles/large/public/field/image/prijava-skole/profilosgv_.jpg?itok=JNmrtcAr">
            <a:extLst>
              <a:ext uri="{FF2B5EF4-FFF2-40B4-BE49-F238E27FC236}">
                <a16:creationId xmlns:a16="http://schemas.microsoft.com/office/drawing/2014/main" id="{007FAE7A-84C0-41E3-A5A4-24B02C26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07" y="403017"/>
            <a:ext cx="2176443" cy="16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D5739A9F-6365-4FE3-A50E-7FB7CFEC2612}"/>
              </a:ext>
            </a:extLst>
          </p:cNvPr>
          <p:cNvSpPr txBox="1"/>
          <p:nvPr/>
        </p:nvSpPr>
        <p:spPr>
          <a:xfrm>
            <a:off x="6778305" y="5478011"/>
            <a:ext cx="5129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Voditelji projekta u OŠ Gornja Vežica:</a:t>
            </a:r>
          </a:p>
          <a:p>
            <a:endParaRPr lang="hr-HR" dirty="0"/>
          </a:p>
          <a:p>
            <a:r>
              <a:rPr lang="hr-HR" dirty="0"/>
              <a:t>Tich Diego, prof. matematike i informatike</a:t>
            </a:r>
          </a:p>
          <a:p>
            <a:r>
              <a:rPr lang="hr-HR" dirty="0" err="1"/>
              <a:t>Svetlana</a:t>
            </a:r>
            <a:r>
              <a:rPr lang="hr-HR" dirty="0"/>
              <a:t> Vukić, učiteljica razredne nastave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9E80AA4-C361-4A3B-BF20-EF8343EB7D6F}"/>
              </a:ext>
            </a:extLst>
          </p:cNvPr>
          <p:cNvSpPr txBox="1"/>
          <p:nvPr/>
        </p:nvSpPr>
        <p:spPr>
          <a:xfrm>
            <a:off x="151002" y="1736521"/>
            <a:ext cx="7910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dirty="0"/>
              <a:t>Na kraju projekta, želimo se zahvaliti izdavačkoj kući Profil </a:t>
            </a:r>
            <a:r>
              <a:rPr lang="hr-HR" dirty="0" err="1"/>
              <a:t>Klett</a:t>
            </a:r>
            <a:r>
              <a:rPr lang="hr-HR" dirty="0"/>
              <a:t> i njegovim djelatnicima na poklonu – setu za zalijevanje uz pomoć </a:t>
            </a:r>
            <a:r>
              <a:rPr lang="hr-HR" dirty="0" err="1"/>
              <a:t>micro:bita</a:t>
            </a:r>
            <a:r>
              <a:rPr lang="hr-HR" dirty="0"/>
              <a:t> i podršci tijekom projekta.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F0A7D6E9-02FD-490A-A634-2E49F689FA43}"/>
              </a:ext>
            </a:extLst>
          </p:cNvPr>
          <p:cNvSpPr txBox="1"/>
          <p:nvPr/>
        </p:nvSpPr>
        <p:spPr>
          <a:xfrm>
            <a:off x="293615" y="2944536"/>
            <a:ext cx="112496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dirty="0"/>
              <a:t>Zadovoljni smo što smo sudjelovali u ovom projektu. Spajali smo i razmjenjivali ideje. Stvarali nova znanja i pobudili želju za istraživanjem i znanstvenim radom kod mnogih učenika naše škole na još jedan novi način. Kako se vidi i iz svih naših prezentacija postavljali smo si pitanja i hipoteze, tražili odgovore. Neke teze trebamo još istražili, čime imamo poticaj i za daljnji rad u očekivanju nekih novih EUREKA.</a:t>
            </a:r>
          </a:p>
        </p:txBody>
      </p:sp>
      <p:pic>
        <p:nvPicPr>
          <p:cNvPr id="1026" name="Picture 2" descr="Slikovni rezultat za arhimed eureka">
            <a:extLst>
              <a:ext uri="{FF2B5EF4-FFF2-40B4-BE49-F238E27FC236}">
                <a16:creationId xmlns:a16="http://schemas.microsoft.com/office/drawing/2014/main" id="{072004F9-FE98-4F57-B8E6-DEB2F9658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38" y="4507684"/>
            <a:ext cx="3112315" cy="20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70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rofil-klett.hr/sites/default/files/styles/sx_1170/public/screen_shot_2017-11-16_at_14.06.09.png?itok=98RKx0L_">
            <a:extLst>
              <a:ext uri="{FF2B5EF4-FFF2-40B4-BE49-F238E27FC236}">
                <a16:creationId xmlns:a16="http://schemas.microsoft.com/office/drawing/2014/main" id="{9629FBB4-6B4F-4720-8DA5-7640798D5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t="14424" r="29726" b="7065"/>
          <a:stretch/>
        </p:blipFill>
        <p:spPr bwMode="auto">
          <a:xfrm>
            <a:off x="8061120" y="403016"/>
            <a:ext cx="1569442" cy="161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www.profil-klett.hr/sites/default/files/styles/large/public/field/image/prijava-skole/profilosgv_.jpg?itok=JNmrtcAr">
            <a:extLst>
              <a:ext uri="{FF2B5EF4-FFF2-40B4-BE49-F238E27FC236}">
                <a16:creationId xmlns:a16="http://schemas.microsoft.com/office/drawing/2014/main" id="{007FAE7A-84C0-41E3-A5A4-24B02C26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07" y="403017"/>
            <a:ext cx="2176443" cy="16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31AE1B6C-AD9B-4B55-9E79-8D27E36BB929}"/>
              </a:ext>
            </a:extLst>
          </p:cNvPr>
          <p:cNvSpPr txBox="1"/>
          <p:nvPr/>
        </p:nvSpPr>
        <p:spPr>
          <a:xfrm>
            <a:off x="401933" y="2021746"/>
            <a:ext cx="11388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Uvod u projekt</a:t>
            </a:r>
          </a:p>
          <a:p>
            <a:endParaRPr lang="hr-HR" dirty="0"/>
          </a:p>
          <a:p>
            <a:r>
              <a:rPr lang="hr-HR" dirty="0"/>
              <a:t>U dogovoru svih sudionika u projektu: učenika i njihovih mentora izabrane su aktivnosti koje će se tijekom projekta odvijati ( veljača 2018. ).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0773A82-04F5-4B26-B60A-7CA5DE5A1350}"/>
              </a:ext>
            </a:extLst>
          </p:cNvPr>
          <p:cNvSpPr txBox="1"/>
          <p:nvPr/>
        </p:nvSpPr>
        <p:spPr>
          <a:xfrm>
            <a:off x="520117" y="3607266"/>
            <a:ext cx="8607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Najprije je trebalo odabrati biljku koju ćemo posaditi, njegovati, pratiti njen rast. Uz stručnu pomoć učiteljice prirode i biologije Nevene Matijašić i njene eko grupe učenika od 5. – 8.-og razreda odabrali smo sobnu biljku poznatu kao </a:t>
            </a:r>
            <a:r>
              <a:rPr lang="hr-HR" b="1" dirty="0"/>
              <a:t>djevojačka kosa</a:t>
            </a:r>
            <a:r>
              <a:rPr lang="hr-HR" dirty="0"/>
              <a:t>.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29C5E8B-03D2-4509-89C0-5F885E3F3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547" y="3129094"/>
            <a:ext cx="1908002" cy="3414319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04A2DA38-E7D0-4B3C-943E-464A5FC7412C}"/>
              </a:ext>
            </a:extLst>
          </p:cNvPr>
          <p:cNvSpPr txBox="1"/>
          <p:nvPr/>
        </p:nvSpPr>
        <p:spPr>
          <a:xfrm>
            <a:off x="520117" y="4999839"/>
            <a:ext cx="7692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Biljku smo posadili i pratili njen rast u očekivanju da dobijemo set za zalijevanje uz pomoć </a:t>
            </a:r>
            <a:r>
              <a:rPr lang="hr-HR" dirty="0" err="1"/>
              <a:t>micro:bita</a:t>
            </a:r>
            <a:r>
              <a:rPr lang="hr-H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3933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rofil-klett.hr/sites/default/files/styles/sx_1170/public/screen_shot_2017-11-16_at_14.06.09.png?itok=98RKx0L_">
            <a:extLst>
              <a:ext uri="{FF2B5EF4-FFF2-40B4-BE49-F238E27FC236}">
                <a16:creationId xmlns:a16="http://schemas.microsoft.com/office/drawing/2014/main" id="{9629FBB4-6B4F-4720-8DA5-7640798D5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t="14424" r="29726" b="7065"/>
          <a:stretch/>
        </p:blipFill>
        <p:spPr bwMode="auto">
          <a:xfrm>
            <a:off x="8061120" y="403016"/>
            <a:ext cx="1569442" cy="161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www.profil-klett.hr/sites/default/files/styles/large/public/field/image/prijava-skole/profilosgv_.jpg?itok=JNmrtcAr">
            <a:extLst>
              <a:ext uri="{FF2B5EF4-FFF2-40B4-BE49-F238E27FC236}">
                <a16:creationId xmlns:a16="http://schemas.microsoft.com/office/drawing/2014/main" id="{007FAE7A-84C0-41E3-A5A4-24B02C26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07" y="403017"/>
            <a:ext cx="2176443" cy="16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3F8FE651-70A3-4E46-AEBE-AEFE34EA7B38}"/>
              </a:ext>
            </a:extLst>
          </p:cNvPr>
          <p:cNvSpPr txBox="1"/>
          <p:nvPr/>
        </p:nvSpPr>
        <p:spPr>
          <a:xfrm>
            <a:off x="158654" y="1492670"/>
            <a:ext cx="73083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Spajanje seta za zalijevanje uz pomoć </a:t>
            </a:r>
            <a:r>
              <a:rPr lang="hr-HR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micro:bita</a:t>
            </a:r>
            <a:endParaRPr lang="hr-H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dirty="0"/>
          </a:p>
          <a:p>
            <a:pPr algn="just"/>
            <a:r>
              <a:rPr lang="hr-HR" dirty="0"/>
              <a:t>	Tijekom ožujka 2018. dobili smo set za zalijevanje uz pomoć </a:t>
            </a:r>
            <a:r>
              <a:rPr lang="hr-HR" dirty="0" err="1"/>
              <a:t>micro:bita</a:t>
            </a:r>
            <a:r>
              <a:rPr lang="hr-HR" dirty="0"/>
              <a:t>. Zajedno s mojim učenicima 8.-ih razreda s dodatne nastave matematike razmatrali smo kako povezati set i programirati </a:t>
            </a:r>
            <a:r>
              <a:rPr lang="hr-HR" dirty="0" err="1"/>
              <a:t>micro:bit</a:t>
            </a:r>
            <a:r>
              <a:rPr lang="hr-HR" dirty="0"/>
              <a:t>.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97A11B0D-D9EA-448D-AB41-E85C2C12D2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7" t="-618"/>
          <a:stretch/>
        </p:blipFill>
        <p:spPr>
          <a:xfrm>
            <a:off x="6645559" y="3429000"/>
            <a:ext cx="5325035" cy="3220046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DB59F2A5-0034-470A-972B-02453784A4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1" t="26509" r="3645"/>
          <a:stretch/>
        </p:blipFill>
        <p:spPr>
          <a:xfrm>
            <a:off x="158654" y="3696727"/>
            <a:ext cx="6284813" cy="2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48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rofil-klett.hr/sites/default/files/styles/sx_1170/public/screen_shot_2017-11-16_at_14.06.09.png?itok=98RKx0L_">
            <a:extLst>
              <a:ext uri="{FF2B5EF4-FFF2-40B4-BE49-F238E27FC236}">
                <a16:creationId xmlns:a16="http://schemas.microsoft.com/office/drawing/2014/main" id="{9629FBB4-6B4F-4720-8DA5-7640798D5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t="14424" r="29726" b="7065"/>
          <a:stretch/>
        </p:blipFill>
        <p:spPr bwMode="auto">
          <a:xfrm>
            <a:off x="8061120" y="403016"/>
            <a:ext cx="1569442" cy="161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www.profil-klett.hr/sites/default/files/styles/large/public/field/image/prijava-skole/profilosgv_.jpg?itok=JNmrtcAr">
            <a:extLst>
              <a:ext uri="{FF2B5EF4-FFF2-40B4-BE49-F238E27FC236}">
                <a16:creationId xmlns:a16="http://schemas.microsoft.com/office/drawing/2014/main" id="{007FAE7A-84C0-41E3-A5A4-24B02C26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07" y="403017"/>
            <a:ext cx="2176443" cy="16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3F8FE651-70A3-4E46-AEBE-AEFE34EA7B38}"/>
              </a:ext>
            </a:extLst>
          </p:cNvPr>
          <p:cNvSpPr txBox="1"/>
          <p:nvPr/>
        </p:nvSpPr>
        <p:spPr>
          <a:xfrm>
            <a:off x="158654" y="1564387"/>
            <a:ext cx="73083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Spajanje seta za zalijevanje uz pomoć </a:t>
            </a:r>
            <a:r>
              <a:rPr lang="hr-HR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micro:bita</a:t>
            </a:r>
            <a:endParaRPr lang="hr-H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dirty="0"/>
          </a:p>
          <a:p>
            <a:pPr algn="just"/>
            <a:r>
              <a:rPr lang="hr-HR" dirty="0"/>
              <a:t>	Razmatrali smo mogućnost programiranja </a:t>
            </a:r>
            <a:r>
              <a:rPr lang="hr-HR" dirty="0" err="1"/>
              <a:t>micro:bita</a:t>
            </a:r>
            <a:r>
              <a:rPr lang="hr-HR" dirty="0"/>
              <a:t> u </a:t>
            </a:r>
            <a:r>
              <a:rPr lang="hr-HR" dirty="0" err="1"/>
              <a:t>JavaScriptu</a:t>
            </a:r>
            <a:r>
              <a:rPr lang="hr-HR" dirty="0"/>
              <a:t> i </a:t>
            </a:r>
            <a:r>
              <a:rPr lang="hr-HR" dirty="0" err="1"/>
              <a:t>Pythonu</a:t>
            </a:r>
            <a:r>
              <a:rPr lang="hr-HR" dirty="0"/>
              <a:t>. Učenici su služeći se </a:t>
            </a:r>
            <a:r>
              <a:rPr lang="hr-HR" dirty="0" err="1"/>
              <a:t>micro:bitom</a:t>
            </a:r>
            <a:r>
              <a:rPr lang="hr-HR" dirty="0"/>
              <a:t> programirali i u jednom i u drugom programskom jeziku. Uočili su razlike u kodu, komentirali prednosti i nedostatke rada s jednim i drugim programskim jezikom.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74E88EC-0313-4D67-A51D-11EFA7EF6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460" y="447845"/>
            <a:ext cx="1838697" cy="152907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991CBA2-4336-4D2F-AD06-106902969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674" y="4644676"/>
            <a:ext cx="2844666" cy="70055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2728A99-7433-46AB-8779-8CD91D045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674" y="5478108"/>
            <a:ext cx="2196343" cy="112463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D53392D-3643-4300-B7ED-789377BF5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2562" y="2149461"/>
            <a:ext cx="3068264" cy="3890963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D94C2907-3BD7-4514-BFE9-FADCA28AAEF1}"/>
              </a:ext>
            </a:extLst>
          </p:cNvPr>
          <p:cNvSpPr txBox="1"/>
          <p:nvPr/>
        </p:nvSpPr>
        <p:spPr>
          <a:xfrm>
            <a:off x="9178540" y="6040424"/>
            <a:ext cx="277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err="1">
                <a:solidFill>
                  <a:schemeClr val="accent6">
                    <a:lumMod val="75000"/>
                  </a:schemeClr>
                </a:solidFill>
              </a:rPr>
              <a:t>JavaScript</a:t>
            </a:r>
            <a:endParaRPr lang="hr-HR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B128465-ACC1-429F-9723-DBD4D344C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5508" y="2089071"/>
            <a:ext cx="3485527" cy="4536128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E514B4A3-7403-4277-9B07-8F251DEFA86B}"/>
              </a:ext>
            </a:extLst>
          </p:cNvPr>
          <p:cNvSpPr/>
          <p:nvPr/>
        </p:nvSpPr>
        <p:spPr>
          <a:xfrm>
            <a:off x="5829452" y="4453808"/>
            <a:ext cx="2686057" cy="21713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0C627F25-5E83-4173-8018-67F0ADA007E0}"/>
              </a:ext>
            </a:extLst>
          </p:cNvPr>
          <p:cNvSpPr txBox="1"/>
          <p:nvPr/>
        </p:nvSpPr>
        <p:spPr>
          <a:xfrm>
            <a:off x="6174634" y="5163262"/>
            <a:ext cx="1595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err="1">
                <a:solidFill>
                  <a:schemeClr val="accent6">
                    <a:lumMod val="75000"/>
                  </a:schemeClr>
                </a:solidFill>
              </a:rPr>
              <a:t>Python</a:t>
            </a:r>
            <a:endParaRPr lang="hr-HR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09AB3BE2-BA0C-4C99-B7F3-9D0BA89412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3" y="3664777"/>
            <a:ext cx="5223047" cy="293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6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rofil-klett.hr/sites/default/files/styles/sx_1170/public/screen_shot_2017-11-16_at_14.06.09.png?itok=98RKx0L_">
            <a:extLst>
              <a:ext uri="{FF2B5EF4-FFF2-40B4-BE49-F238E27FC236}">
                <a16:creationId xmlns:a16="http://schemas.microsoft.com/office/drawing/2014/main" id="{9629FBB4-6B4F-4720-8DA5-7640798D5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t="14424" r="29726" b="7065"/>
          <a:stretch/>
        </p:blipFill>
        <p:spPr bwMode="auto">
          <a:xfrm>
            <a:off x="8061120" y="403016"/>
            <a:ext cx="1569442" cy="161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www.profil-klett.hr/sites/default/files/styles/large/public/field/image/prijava-skole/profilosgv_.jpg?itok=JNmrtcAr">
            <a:extLst>
              <a:ext uri="{FF2B5EF4-FFF2-40B4-BE49-F238E27FC236}">
                <a16:creationId xmlns:a16="http://schemas.microsoft.com/office/drawing/2014/main" id="{007FAE7A-84C0-41E3-A5A4-24B02C26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07" y="403017"/>
            <a:ext cx="2176443" cy="16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F40B3AD0-1900-4C54-9DAE-9E23664AA9A1}"/>
              </a:ext>
            </a:extLst>
          </p:cNvPr>
          <p:cNvSpPr txBox="1"/>
          <p:nvPr/>
        </p:nvSpPr>
        <p:spPr>
          <a:xfrm>
            <a:off x="349624" y="1810871"/>
            <a:ext cx="80054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Spojili smo set za zalijevanje s </a:t>
            </a:r>
            <a:r>
              <a:rPr lang="hr-HR" dirty="0" err="1"/>
              <a:t>micro:bitom</a:t>
            </a:r>
            <a:r>
              <a:rPr lang="hr-HR" dirty="0"/>
              <a:t>. Slijedeći zadatak koji smo si postavili, bio je: Radi li set pouzdano?</a:t>
            </a:r>
          </a:p>
          <a:p>
            <a:endParaRPr lang="hr-HR" dirty="0"/>
          </a:p>
          <a:p>
            <a:r>
              <a:rPr lang="hr-HR" dirty="0"/>
              <a:t>Mijenjali smo postavljene parametre i optimizirali rad seta povezanim s </a:t>
            </a:r>
            <a:r>
              <a:rPr lang="hr-HR" dirty="0" err="1"/>
              <a:t>micro:bitom</a:t>
            </a:r>
            <a:r>
              <a:rPr lang="hr-HR" dirty="0"/>
              <a:t>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D2583CB-56C0-427B-A4FC-661B4BB25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710" y="4378129"/>
            <a:ext cx="4093552" cy="230057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503A5D2-8E26-4B9C-9AEF-CD714201E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450095"/>
            <a:ext cx="5744858" cy="322861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F784644-CE70-4B3A-B11D-67D7419A5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412" y="2181982"/>
            <a:ext cx="3550838" cy="199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47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rofil-klett.hr/sites/default/files/styles/sx_1170/public/screen_shot_2017-11-16_at_14.06.09.png?itok=98RKx0L_">
            <a:extLst>
              <a:ext uri="{FF2B5EF4-FFF2-40B4-BE49-F238E27FC236}">
                <a16:creationId xmlns:a16="http://schemas.microsoft.com/office/drawing/2014/main" id="{9629FBB4-6B4F-4720-8DA5-7640798D5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t="14424" r="29726" b="7065"/>
          <a:stretch/>
        </p:blipFill>
        <p:spPr bwMode="auto">
          <a:xfrm>
            <a:off x="8061120" y="403016"/>
            <a:ext cx="1569442" cy="161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www.profil-klett.hr/sites/default/files/styles/large/public/field/image/prijava-skole/profilosgv_.jpg?itok=JNmrtcAr">
            <a:extLst>
              <a:ext uri="{FF2B5EF4-FFF2-40B4-BE49-F238E27FC236}">
                <a16:creationId xmlns:a16="http://schemas.microsoft.com/office/drawing/2014/main" id="{007FAE7A-84C0-41E3-A5A4-24B02C26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07" y="403017"/>
            <a:ext cx="2176443" cy="16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C62BC3E-F7BF-4B1A-999C-3B16D47AA961}"/>
              </a:ext>
            </a:extLst>
          </p:cNvPr>
          <p:cNvSpPr txBox="1"/>
          <p:nvPr/>
        </p:nvSpPr>
        <p:spPr>
          <a:xfrm>
            <a:off x="7676907" y="5889812"/>
            <a:ext cx="4231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Profesor Diego Tich i njegovi učenici s dodatne nastave matematike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00665B5-C2D5-4690-B2DA-F296CDC687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55"/>
          <a:stretch/>
        </p:blipFill>
        <p:spPr>
          <a:xfrm>
            <a:off x="224015" y="1591835"/>
            <a:ext cx="4291078" cy="203887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E549BA3-C926-4038-8D17-CF9D6D3F42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87" t="-618"/>
          <a:stretch/>
        </p:blipFill>
        <p:spPr>
          <a:xfrm>
            <a:off x="224015" y="3941330"/>
            <a:ext cx="4291078" cy="2594813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D0C0F69B-AD7D-4DCB-9974-0D377570A25E}"/>
              </a:ext>
            </a:extLst>
          </p:cNvPr>
          <p:cNvSpPr txBox="1"/>
          <p:nvPr/>
        </p:nvSpPr>
        <p:spPr>
          <a:xfrm>
            <a:off x="4659653" y="2201453"/>
            <a:ext cx="73083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Rasprava</a:t>
            </a:r>
            <a:endParaRPr lang="hr-HR" dirty="0"/>
          </a:p>
          <a:p>
            <a:pPr algn="just"/>
            <a:r>
              <a:rPr lang="hr-HR" dirty="0"/>
              <a:t>	Pratili smo rad seta za zalijevanje naše biljke djevojačka kosa upravljanim </a:t>
            </a:r>
            <a:r>
              <a:rPr lang="hr-HR" dirty="0" err="1"/>
              <a:t>micro:bitom</a:t>
            </a:r>
            <a:r>
              <a:rPr lang="hr-HR" dirty="0"/>
              <a:t> tijekom dva mjeseca i zaključili da treba puno truda i strpljenja za podesiti set za optimalan rad. Potrošnja vode se smanjila, ali smo zato mijenjali baterije na </a:t>
            </a:r>
            <a:r>
              <a:rPr lang="hr-HR" dirty="0" err="1"/>
              <a:t>micro:bitu</a:t>
            </a:r>
            <a:r>
              <a:rPr lang="hr-HR" dirty="0"/>
              <a:t> svakih 14 dana.</a:t>
            </a:r>
          </a:p>
          <a:p>
            <a:pPr algn="just"/>
            <a:endParaRPr lang="hr-HR" dirty="0"/>
          </a:p>
          <a:p>
            <a:pPr algn="just"/>
            <a:r>
              <a:rPr lang="hr-H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Zaključak</a:t>
            </a:r>
          </a:p>
          <a:p>
            <a:pPr algn="just"/>
            <a:endParaRPr lang="hr-HR" dirty="0"/>
          </a:p>
          <a:p>
            <a:pPr algn="just"/>
            <a:r>
              <a:rPr lang="hr-HR" dirty="0"/>
              <a:t>Potrebno je dijelove samog seta bolje podesiti i uvesti neka poboljšanja u samom kodu programa za optimalniji rad.</a:t>
            </a:r>
          </a:p>
          <a:p>
            <a:pPr algn="just"/>
            <a:r>
              <a:rPr lang="hr-HR" dirty="0"/>
              <a:t>Preporučili bi i uključivanje dodatnih senzora za bolji rad.</a:t>
            </a:r>
          </a:p>
        </p:txBody>
      </p:sp>
    </p:spTree>
    <p:extLst>
      <p:ext uri="{BB962C8B-B14F-4D97-AF65-F5344CB8AC3E}">
        <p14:creationId xmlns:p14="http://schemas.microsoft.com/office/powerpoint/2010/main" val="2400945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rofil-klett.hr/sites/default/files/styles/sx_1170/public/screen_shot_2017-11-16_at_14.06.09.png?itok=98RKx0L_">
            <a:extLst>
              <a:ext uri="{FF2B5EF4-FFF2-40B4-BE49-F238E27FC236}">
                <a16:creationId xmlns:a16="http://schemas.microsoft.com/office/drawing/2014/main" id="{9629FBB4-6B4F-4720-8DA5-7640798D5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t="14424" r="29726" b="7065"/>
          <a:stretch/>
        </p:blipFill>
        <p:spPr bwMode="auto">
          <a:xfrm>
            <a:off x="8061120" y="403016"/>
            <a:ext cx="1569442" cy="161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www.profil-klett.hr/sites/default/files/styles/large/public/field/image/prijava-skole/profilosgv_.jpg?itok=JNmrtcAr">
            <a:extLst>
              <a:ext uri="{FF2B5EF4-FFF2-40B4-BE49-F238E27FC236}">
                <a16:creationId xmlns:a16="http://schemas.microsoft.com/office/drawing/2014/main" id="{007FAE7A-84C0-41E3-A5A4-24B02C26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07" y="403017"/>
            <a:ext cx="2176443" cy="16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46C1E1F-E59B-46F8-A895-D3C93A377171}"/>
              </a:ext>
            </a:extLst>
          </p:cNvPr>
          <p:cNvSpPr txBox="1"/>
          <p:nvPr/>
        </p:nvSpPr>
        <p:spPr>
          <a:xfrm>
            <a:off x="283750" y="1529865"/>
            <a:ext cx="7324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Profesorica Mateja Šustić i njeni učenici s dodatne nastave kemije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DBC8F915-A401-44C5-A535-E6EAFB174F3C}"/>
              </a:ext>
            </a:extLst>
          </p:cNvPr>
          <p:cNvSpPr txBox="1"/>
          <p:nvPr/>
        </p:nvSpPr>
        <p:spPr>
          <a:xfrm>
            <a:off x="5546980" y="6207006"/>
            <a:ext cx="6782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Više možete pročitati u prezentaciji u prilogu:</a:t>
            </a:r>
          </a:p>
          <a:p>
            <a:r>
              <a:rPr lang="hr-HR" b="1" dirty="0"/>
              <a:t>Određivanje pH vrijednosti tla- KEMIJA - prof. Mateja Šustić</a:t>
            </a:r>
          </a:p>
        </p:txBody>
      </p:sp>
      <p:sp>
        <p:nvSpPr>
          <p:cNvPr id="7" name="TekstniOkvir 1">
            <a:extLst>
              <a:ext uri="{FF2B5EF4-FFF2-40B4-BE49-F238E27FC236}">
                <a16:creationId xmlns:a16="http://schemas.microsoft.com/office/drawing/2014/main" id="{D7FD6A2D-20C0-4555-A92E-F638A68EEBE1}"/>
              </a:ext>
            </a:extLst>
          </p:cNvPr>
          <p:cNvSpPr txBox="1"/>
          <p:nvPr/>
        </p:nvSpPr>
        <p:spPr>
          <a:xfrm>
            <a:off x="3493901" y="2091653"/>
            <a:ext cx="3467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Određivanje pH vrijednosti tla</a:t>
            </a:r>
            <a:endParaRPr lang="hr-HR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5F2B7F8-F5B2-4D0C-9266-F59A9EEC0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05993"/>
            <a:ext cx="5546980" cy="194734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90CF537-B6B9-48FC-B9B6-060D7E3F2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06" y="2738183"/>
            <a:ext cx="6504204" cy="1878878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A360B61B-4EC4-486E-B2C7-12AE27869EB4}"/>
              </a:ext>
            </a:extLst>
          </p:cNvPr>
          <p:cNvSpPr txBox="1"/>
          <p:nvPr/>
        </p:nvSpPr>
        <p:spPr>
          <a:xfrm>
            <a:off x="7037294" y="2414819"/>
            <a:ext cx="48709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1400" dirty="0"/>
              <a:t>Postavili smo hipotezu da će naš uzorak tla imati ili neutralnu pH vrijednost, tj. da će iznositi 7 ili će biti blago kiseo s pH oko 6. Zatim smo razmišljali kako najtočnije odrediti pH vrijednost tla. Problem je predstavljala činjenica da je tlo odnosno zemlja čvrsta tvar, a mi određujemo pH otopinama. Zato smo smislili rješenje ovome problemu te smo eksperimentalni dio ponovili dva puta za svaki slučaj. 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0B6E592D-FD69-4401-B500-6FC4C58E95E3}"/>
              </a:ext>
            </a:extLst>
          </p:cNvPr>
          <p:cNvSpPr txBox="1"/>
          <p:nvPr/>
        </p:nvSpPr>
        <p:spPr>
          <a:xfrm>
            <a:off x="7037294" y="4491318"/>
            <a:ext cx="48709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1400" dirty="0"/>
              <a:t>Nakon testiranja svih uzoraka, zaključili smo da postoje neka zanimljiva i neobična otkrića, koja su opovrgnula neke naše pretpostavke. </a:t>
            </a:r>
          </a:p>
          <a:p>
            <a:pPr algn="just"/>
            <a:endParaRPr lang="hr-HR" sz="1400" dirty="0"/>
          </a:p>
          <a:p>
            <a:pPr algn="just"/>
            <a:r>
              <a:rPr lang="hr-HR" sz="1400" dirty="0"/>
              <a:t>U svakom slučaju, prikupili smo dovoljno podataka i problemskih pitanja za nastavak istraživanja.</a:t>
            </a:r>
          </a:p>
        </p:txBody>
      </p:sp>
    </p:spTree>
    <p:extLst>
      <p:ext uri="{BB962C8B-B14F-4D97-AF65-F5344CB8AC3E}">
        <p14:creationId xmlns:p14="http://schemas.microsoft.com/office/powerpoint/2010/main" val="183726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rofil-klett.hr/sites/default/files/styles/sx_1170/public/screen_shot_2017-11-16_at_14.06.09.png?itok=98RKx0L_">
            <a:extLst>
              <a:ext uri="{FF2B5EF4-FFF2-40B4-BE49-F238E27FC236}">
                <a16:creationId xmlns:a16="http://schemas.microsoft.com/office/drawing/2014/main" id="{9629FBB4-6B4F-4720-8DA5-7640798D5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t="14424" r="29726" b="7065"/>
          <a:stretch/>
        </p:blipFill>
        <p:spPr bwMode="auto">
          <a:xfrm>
            <a:off x="8061120" y="403016"/>
            <a:ext cx="1569442" cy="161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www.profil-klett.hr/sites/default/files/styles/large/public/field/image/prijava-skole/profilosgv_.jpg?itok=JNmrtcAr">
            <a:extLst>
              <a:ext uri="{FF2B5EF4-FFF2-40B4-BE49-F238E27FC236}">
                <a16:creationId xmlns:a16="http://schemas.microsoft.com/office/drawing/2014/main" id="{007FAE7A-84C0-41E3-A5A4-24B02C26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07" y="403017"/>
            <a:ext cx="2176443" cy="16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2BC4CD99-1868-435A-85C2-37347DF0328B}"/>
              </a:ext>
            </a:extLst>
          </p:cNvPr>
          <p:cNvSpPr txBox="1"/>
          <p:nvPr/>
        </p:nvSpPr>
        <p:spPr>
          <a:xfrm>
            <a:off x="322728" y="1613647"/>
            <a:ext cx="745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Profesorica Adriana Babić i njeni učenici s dodatne nastave fizike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161389D-332F-4F5F-B3B5-B8F9E2660594}"/>
              </a:ext>
            </a:extLst>
          </p:cNvPr>
          <p:cNvSpPr txBox="1"/>
          <p:nvPr/>
        </p:nvSpPr>
        <p:spPr>
          <a:xfrm>
            <a:off x="4043083" y="6015317"/>
            <a:ext cx="7727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Više možete pročitati u prezentaciji u prilogu:</a:t>
            </a:r>
          </a:p>
          <a:p>
            <a:r>
              <a:rPr lang="hr-HR" b="1" dirty="0"/>
              <a:t>Računanje brzine pritoka vode u cijevi - FIZIKA – prof. Adriana Babić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331C5B-F732-4DA7-AD24-535C248E6297}"/>
              </a:ext>
            </a:extLst>
          </p:cNvPr>
          <p:cNvSpPr>
            <a:spLocks noGrp="1"/>
          </p:cNvSpPr>
          <p:nvPr/>
        </p:nvSpPr>
        <p:spPr>
          <a:xfrm>
            <a:off x="829233" y="2021747"/>
            <a:ext cx="6952132" cy="542844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hr-HR" sz="2800" dirty="0">
                <a:solidFill>
                  <a:schemeClr val="accent6">
                    <a:lumMod val="75000"/>
                  </a:schemeClr>
                </a:solidFill>
              </a:rPr>
              <a:t>Računanje brzine protoka vode u cijevi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66978FF-9765-46FC-87BE-DEE8E051F477}"/>
              </a:ext>
            </a:extLst>
          </p:cNvPr>
          <p:cNvSpPr txBox="1"/>
          <p:nvPr/>
        </p:nvSpPr>
        <p:spPr>
          <a:xfrm>
            <a:off x="322728" y="2976282"/>
            <a:ext cx="5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Zadatak:</a:t>
            </a:r>
            <a:r>
              <a:rPr lang="hr-HR" dirty="0"/>
              <a:t> izračunati brzinu protoka vode u cijevi </a:t>
            </a:r>
          </a:p>
          <a:p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5E5CF387-9B51-4E32-955C-E071CBC57D8B}"/>
              </a:ext>
            </a:extLst>
          </p:cNvPr>
          <p:cNvSpPr txBox="1"/>
          <p:nvPr/>
        </p:nvSpPr>
        <p:spPr>
          <a:xfrm>
            <a:off x="295833" y="3428426"/>
            <a:ext cx="10856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Mjerili smo: volumen vode, temperaturu vode, duljinu cijevi, vrijeme protoka vode kroz cijev</a:t>
            </a:r>
          </a:p>
          <a:p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C7A331F0-18F0-40F4-BBBE-15325DDC5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33" y="3905654"/>
            <a:ext cx="3547222" cy="2065876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FAE58A3-73D0-46E9-A948-9D89FD16C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398" y="3805104"/>
            <a:ext cx="3588404" cy="216642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37CC012-4AA6-44AC-90AE-98C68BC56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145" y="3849252"/>
            <a:ext cx="1612779" cy="212227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C2A2E7D-7D4A-473F-AAAA-BEBB39F87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614" y="3849252"/>
            <a:ext cx="1596827" cy="212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5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rofil-klett.hr/sites/default/files/styles/sx_1170/public/screen_shot_2017-11-16_at_14.06.09.png?itok=98RKx0L_">
            <a:extLst>
              <a:ext uri="{FF2B5EF4-FFF2-40B4-BE49-F238E27FC236}">
                <a16:creationId xmlns:a16="http://schemas.microsoft.com/office/drawing/2014/main" id="{9629FBB4-6B4F-4720-8DA5-7640798D5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t="14424" r="29726" b="7065"/>
          <a:stretch/>
        </p:blipFill>
        <p:spPr bwMode="auto">
          <a:xfrm>
            <a:off x="8061120" y="403016"/>
            <a:ext cx="1569442" cy="161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www.profil-klett.hr/sites/default/files/styles/large/public/field/image/prijava-skole/profilosgv_.jpg?itok=JNmrtcAr">
            <a:extLst>
              <a:ext uri="{FF2B5EF4-FFF2-40B4-BE49-F238E27FC236}">
                <a16:creationId xmlns:a16="http://schemas.microsoft.com/office/drawing/2014/main" id="{007FAE7A-84C0-41E3-A5A4-24B02C26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07" y="403017"/>
            <a:ext cx="2176443" cy="16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5B6B105-937F-4CE7-B1E9-A4A9A70227C0}"/>
              </a:ext>
            </a:extLst>
          </p:cNvPr>
          <p:cNvSpPr txBox="1"/>
          <p:nvPr/>
        </p:nvSpPr>
        <p:spPr>
          <a:xfrm>
            <a:off x="6962863" y="2845742"/>
            <a:ext cx="50250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dirty="0"/>
              <a:t>	U projektu su sudjelovati i učenici </a:t>
            </a:r>
            <a:r>
              <a:rPr lang="hr-HR" b="1" dirty="0"/>
              <a:t>3.-ih razreda</a:t>
            </a:r>
            <a:r>
              <a:rPr lang="hr-HR" dirty="0"/>
              <a:t> sa svojom </a:t>
            </a:r>
            <a:r>
              <a:rPr lang="hr-HR" b="1" dirty="0"/>
              <a:t>učiteljicom </a:t>
            </a:r>
            <a:r>
              <a:rPr lang="hr-HR" b="1" dirty="0" err="1"/>
              <a:t>Svetlanom</a:t>
            </a:r>
            <a:r>
              <a:rPr lang="hr-HR" b="1" dirty="0"/>
              <a:t> Vukić</a:t>
            </a:r>
            <a:r>
              <a:rPr lang="hr-HR" dirty="0"/>
              <a:t>. </a:t>
            </a:r>
          </a:p>
          <a:p>
            <a:pPr algn="just"/>
            <a:r>
              <a:rPr lang="hr-HR" dirty="0"/>
              <a:t>	Tijekom cijelog projekta pratili su rast biljke djevojačka kosa od trenutka kad je posađena. Pratili su njen rast. Najprije kako se zalijeva na klasičan način, a potom i zalijevanje uz pomoć seta za zalijevanje uz pomoć </a:t>
            </a:r>
            <a:r>
              <a:rPr lang="hr-HR" dirty="0" err="1"/>
              <a:t>micro:bita</a:t>
            </a:r>
            <a:r>
              <a:rPr lang="hr-HR" dirty="0"/>
              <a:t>. Rezultate i tijek promatranja razmatrali su i povezali sa sadržajima koje uče na  </a:t>
            </a:r>
            <a:r>
              <a:rPr lang="hr-HR" b="1" dirty="0"/>
              <a:t>nastavi prirode i društva</a:t>
            </a:r>
            <a:r>
              <a:rPr lang="hr-HR" dirty="0"/>
              <a:t>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2F3EB1F-86A6-4067-85FA-3B06ADC59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93" y="2021747"/>
            <a:ext cx="6162448" cy="4621836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A3057EF1-3C36-415D-A08D-CD96D102623F}"/>
              </a:ext>
            </a:extLst>
          </p:cNvPr>
          <p:cNvSpPr txBox="1"/>
          <p:nvPr/>
        </p:nvSpPr>
        <p:spPr>
          <a:xfrm>
            <a:off x="507293" y="1532965"/>
            <a:ext cx="616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Učiteljica </a:t>
            </a:r>
            <a:r>
              <a:rPr lang="hr-HR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Svetlana</a:t>
            </a:r>
            <a:r>
              <a:rPr lang="hr-H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Vukić i njeni učenici 3.-ih razreda</a:t>
            </a:r>
          </a:p>
        </p:txBody>
      </p:sp>
    </p:spTree>
    <p:extLst>
      <p:ext uri="{BB962C8B-B14F-4D97-AF65-F5344CB8AC3E}">
        <p14:creationId xmlns:p14="http://schemas.microsoft.com/office/powerpoint/2010/main" val="1117723429"/>
      </p:ext>
    </p:extLst>
  </p:cSld>
  <p:clrMapOvr>
    <a:masterClrMapping/>
  </p:clrMapOvr>
</p:sld>
</file>

<file path=ppt/theme/theme1.xml><?xml version="1.0" encoding="utf-8"?>
<a:theme xmlns:a="http://schemas.openxmlformats.org/drawingml/2006/main" name="Isparavanj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TM04033937[[fn=Isparavanje]]</Template>
  <TotalTime>281</TotalTime>
  <Words>659</Words>
  <Application>Microsoft Office PowerPoint</Application>
  <PresentationFormat>Široki zaslon</PresentationFormat>
  <Paragraphs>61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Isparavanje</vt:lpstr>
      <vt:lpstr>Projekt Želim stablo Upotreba IKT-a u nastavi 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Želim stablo</dc:title>
  <dc:creator>Diego Tich</dc:creator>
  <cp:lastModifiedBy>Diego Tich</cp:lastModifiedBy>
  <cp:revision>26</cp:revision>
  <dcterms:created xsi:type="dcterms:W3CDTF">2018-04-28T16:02:25Z</dcterms:created>
  <dcterms:modified xsi:type="dcterms:W3CDTF">2018-04-28T20:43:47Z</dcterms:modified>
</cp:coreProperties>
</file>