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69" r:id="rId13"/>
    <p:sldId id="270" r:id="rId14"/>
    <p:sldId id="271" r:id="rId15"/>
    <p:sldId id="265" r:id="rId16"/>
    <p:sldId id="266" r:id="rId17"/>
    <p:sldId id="272" r:id="rId18"/>
    <p:sldId id="264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90" d="100"/>
          <a:sy n="90" d="100"/>
        </p:scale>
        <p:origin x="24" y="-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35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0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42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62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343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662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296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480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4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1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99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49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39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49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906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887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80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4B3A96-7070-4775-9028-4916C1C13DB9}" type="datetimeFigureOut">
              <a:rPr lang="hr-HR" smtClean="0"/>
              <a:t>18.5.2018.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61A1D8-0D06-410A-9F82-63E4DB553E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44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92D050"/>
                </a:solidFill>
                <a:latin typeface="Adobe Caslon Pro Bold" panose="0205070206050A020403" pitchFamily="18" charset="-18"/>
              </a:rPr>
              <a:t>Micro:bit</a:t>
            </a:r>
            <a:r>
              <a:rPr lang="hr-HR" dirty="0">
                <a:solidFill>
                  <a:srgbClr val="92D050"/>
                </a:solidFill>
                <a:latin typeface="Adobe Caslon Pro Bold" panose="0205070206050A020403" pitchFamily="18" charset="-18"/>
              </a:rPr>
              <a:t> u veselim proljetnicama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Učenici i učitelji </a:t>
            </a:r>
          </a:p>
          <a:p>
            <a:r>
              <a:rPr lang="hr-HR" dirty="0" err="1" smtClean="0"/>
              <a:t>Oš</a:t>
            </a:r>
            <a:r>
              <a:rPr lang="hr-HR" dirty="0" smtClean="0"/>
              <a:t> Izidora </a:t>
            </a:r>
            <a:r>
              <a:rPr lang="hr-HR" dirty="0" err="1" smtClean="0"/>
              <a:t>kršnjavoga</a:t>
            </a:r>
            <a:r>
              <a:rPr lang="hr-HR" dirty="0" smtClean="0"/>
              <a:t> -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2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Strogo zaštićene vrste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crno</a:t>
            </a:r>
            <a:r>
              <a:rPr lang="hr-HR" dirty="0" smtClean="0">
                <a:solidFill>
                  <a:srgbClr val="FF0000"/>
                </a:solidFill>
              </a:rPr>
              <a:t>Crveni </a:t>
            </a:r>
            <a:r>
              <a:rPr lang="hr-HR" dirty="0" smtClean="0">
                <a:solidFill>
                  <a:srgbClr val="92D050"/>
                </a:solidFill>
              </a:rPr>
              <a:t>kukurijek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 smtClean="0"/>
              <a:t>Lat.naziv- Hoelleborus atrorubens</a:t>
            </a:r>
          </a:p>
          <a:p>
            <a:r>
              <a:rPr lang="hr-HR" cap="none" dirty="0" smtClean="0"/>
              <a:t>Narodna imena-tamnocrveni kukurijek,kukrik trešnjavasti</a:t>
            </a:r>
          </a:p>
          <a:p>
            <a:r>
              <a:rPr lang="hr-HR" cap="none" dirty="0" smtClean="0"/>
              <a:t>Tri do jedanaest cvjetova po stabljici purpurne boje</a:t>
            </a:r>
          </a:p>
          <a:p>
            <a:r>
              <a:rPr lang="hr-HR" cap="none" dirty="0" smtClean="0"/>
              <a:t>Narastu u visinu od 3o cm do 45 cm</a:t>
            </a:r>
          </a:p>
          <a:p>
            <a:endParaRPr lang="hr-HR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Velecvjetni kukurijek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cap="none" dirty="0" smtClean="0"/>
              <a:t>Lat.naziv-Helleborus niger</a:t>
            </a:r>
          </a:p>
          <a:p>
            <a:r>
              <a:rPr lang="hr-HR" cap="none" dirty="0" smtClean="0"/>
              <a:t>Narodna imena-snježnica,kukurik božičnjak</a:t>
            </a:r>
          </a:p>
          <a:p>
            <a:r>
              <a:rPr lang="hr-HR" cap="none" dirty="0" smtClean="0"/>
              <a:t>Otrovan,ali i ljekovit</a:t>
            </a:r>
          </a:p>
          <a:p>
            <a:r>
              <a:rPr lang="hr-HR" cap="none" dirty="0" smtClean="0"/>
              <a:t>Stabljika uspravna visine do 15 cm</a:t>
            </a:r>
          </a:p>
          <a:p>
            <a:r>
              <a:rPr lang="hr-HR" cap="none" dirty="0" smtClean="0"/>
              <a:t>Ugrožena prekomjernim sabiranjem</a:t>
            </a:r>
          </a:p>
          <a:p>
            <a:endParaRPr lang="hr-HR" cap="none" dirty="0" smtClean="0"/>
          </a:p>
          <a:p>
            <a:endParaRPr lang="hr-HR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433" y="5642388"/>
            <a:ext cx="1215612" cy="1215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145" y="5642388"/>
            <a:ext cx="2093042" cy="9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Odabir proljetnica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Grupa učenika uključenih u sklopu nastave </a:t>
            </a:r>
            <a:r>
              <a:rPr lang="hr-HR" dirty="0" smtClean="0"/>
              <a:t>biologije na osnovu stečenih znanja o proljetnicama </a:t>
            </a:r>
            <a:r>
              <a:rPr lang="hr-HR" dirty="0"/>
              <a:t>odabrali </a:t>
            </a:r>
            <a:r>
              <a:rPr lang="hr-HR" dirty="0" smtClean="0"/>
              <a:t>su </a:t>
            </a:r>
            <a:r>
              <a:rPr lang="hr-HR" dirty="0"/>
              <a:t>– zumbule i narcise kao cvijeće koje će biti zalijevano  automatiziranim sustavom, dok će drugi uzorak biti zalijevan manualno.</a:t>
            </a:r>
          </a:p>
        </p:txBody>
      </p:sp>
    </p:spTree>
    <p:extLst>
      <p:ext uri="{BB962C8B-B14F-4D97-AF65-F5344CB8AC3E}">
        <p14:creationId xmlns:p14="http://schemas.microsoft.com/office/powerpoint/2010/main" val="275525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sr-Latn-RS" dirty="0">
                <a:solidFill>
                  <a:srgbClr val="92D050"/>
                </a:solidFill>
              </a:rPr>
              <a:t>Predstavljanje projekta drugom razredu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Učenici viših razreda predstavili su mlađim kolegama iz drugog razreda projekt i </a:t>
            </a:r>
            <a:r>
              <a:rPr lang="hr-HR" dirty="0" smtClean="0"/>
              <a:t>biljke </a:t>
            </a:r>
            <a:r>
              <a:rPr lang="hr-HR" dirty="0" smtClean="0"/>
              <a:t>čiji </a:t>
            </a:r>
            <a:r>
              <a:rPr lang="hr-HR" dirty="0" smtClean="0"/>
              <a:t>će rast </a:t>
            </a:r>
            <a:r>
              <a:rPr lang="hr-HR" dirty="0" smtClean="0"/>
              <a:t>pratiti </a:t>
            </a:r>
            <a:r>
              <a:rPr lang="hr-HR" dirty="0" smtClean="0"/>
              <a:t>tijekom projekta</a:t>
            </a:r>
          </a:p>
          <a:p>
            <a:r>
              <a:rPr lang="hr-HR" dirty="0" smtClean="0"/>
              <a:t>Mladi biolozi pripremili su prezentaciju  za učenike drugog razreda na temu proljetnica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811" y="2366963"/>
            <a:ext cx="2568177" cy="3424237"/>
          </a:xfrm>
        </p:spPr>
      </p:pic>
    </p:spTree>
    <p:extLst>
      <p:ext uri="{BB962C8B-B14F-4D97-AF65-F5344CB8AC3E}">
        <p14:creationId xmlns:p14="http://schemas.microsoft.com/office/powerpoint/2010/main" val="422145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sr-Latn-RS" dirty="0" err="1">
                <a:solidFill>
                  <a:srgbClr val="92D050"/>
                </a:solidFill>
              </a:rPr>
              <a:t>Robotičari</a:t>
            </a:r>
            <a:r>
              <a:rPr lang="sr-Latn-RS" altLang="sr-Latn-RS" dirty="0">
                <a:solidFill>
                  <a:srgbClr val="92D050"/>
                </a:solidFill>
              </a:rPr>
              <a:t> programiraju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Učenici koji pohađaju izvannastavnu aktivnost robotike programirali su </a:t>
            </a:r>
            <a:r>
              <a:rPr lang="hr-HR" dirty="0" err="1" smtClean="0"/>
              <a:t>micro</a:t>
            </a:r>
            <a:r>
              <a:rPr lang="hr-HR" dirty="0" smtClean="0"/>
              <a:t>: bit za zalijevanje proljetnica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239" y="2549972"/>
            <a:ext cx="3566741" cy="2675055"/>
          </a:xfrm>
        </p:spPr>
      </p:pic>
    </p:spTree>
    <p:extLst>
      <p:ext uri="{BB962C8B-B14F-4D97-AF65-F5344CB8AC3E}">
        <p14:creationId xmlns:p14="http://schemas.microsoft.com/office/powerpoint/2010/main" val="247110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sr-Latn-RS" dirty="0" err="1">
                <a:solidFill>
                  <a:srgbClr val="92D050"/>
                </a:solidFill>
              </a:rPr>
              <a:t>Robotičari</a:t>
            </a:r>
            <a:r>
              <a:rPr lang="sr-Latn-RS" altLang="sr-Latn-RS" dirty="0">
                <a:solidFill>
                  <a:srgbClr val="92D050"/>
                </a:solidFill>
              </a:rPr>
              <a:t> uče programirati </a:t>
            </a:r>
            <a:r>
              <a:rPr lang="sr-Latn-RS" altLang="sr-Latn-RS" dirty="0" err="1">
                <a:solidFill>
                  <a:srgbClr val="92D050"/>
                </a:solidFill>
              </a:rPr>
              <a:t>drugaše</a:t>
            </a:r>
            <a:endParaRPr lang="sr-Latn-RS" altLang="sr-Latn-RS" dirty="0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Nakon programiranja sustava za zalijevanje mladi </a:t>
            </a:r>
            <a:r>
              <a:rPr lang="hr-HR" dirty="0" err="1" smtClean="0"/>
              <a:t>robotičari</a:t>
            </a:r>
            <a:r>
              <a:rPr lang="hr-HR" dirty="0" smtClean="0"/>
              <a:t> prenijeli su stečena znanja mlađim kolegama i učenike drugog razreda naučili su programirati </a:t>
            </a:r>
            <a:r>
              <a:rPr lang="hr-HR" dirty="0" err="1" smtClean="0"/>
              <a:t>micro</a:t>
            </a:r>
            <a:r>
              <a:rPr lang="hr-HR" dirty="0" smtClean="0"/>
              <a:t>: </a:t>
            </a:r>
            <a:r>
              <a:rPr lang="hr-HR" dirty="0" smtClean="0"/>
              <a:t>bit</a:t>
            </a:r>
          </a:p>
          <a:p>
            <a:r>
              <a:rPr lang="hr-HR" dirty="0" smtClean="0"/>
              <a:t>U Uvodnom dijelu edukacije prezentirali su im </a:t>
            </a:r>
            <a:r>
              <a:rPr lang="hr-HR" dirty="0" err="1" smtClean="0"/>
              <a:t>micro</a:t>
            </a:r>
            <a:r>
              <a:rPr lang="hr-HR" dirty="0" smtClean="0"/>
              <a:t>: bit, njegovu funkciju i dijelove.</a:t>
            </a:r>
          </a:p>
          <a:p>
            <a:r>
              <a:rPr lang="hr-HR" dirty="0" smtClean="0"/>
              <a:t>Naučili su ih izraditi jednostavni program </a:t>
            </a:r>
            <a:r>
              <a:rPr lang="hr-HR" dirty="0" err="1" smtClean="0"/>
              <a:t>smješko</a:t>
            </a:r>
            <a:r>
              <a:rPr lang="hr-HR" dirty="0"/>
              <a:t> </a:t>
            </a:r>
            <a:r>
              <a:rPr lang="hr-HR" dirty="0" smtClean="0"/>
              <a:t>i objasnili algoritam automatiziranoga sustava za zalijevanje biljke.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0" y="2367092"/>
            <a:ext cx="4254053" cy="3190540"/>
          </a:xfrm>
        </p:spPr>
      </p:pic>
    </p:spTree>
    <p:extLst>
      <p:ext uri="{BB962C8B-B14F-4D97-AF65-F5344CB8AC3E}">
        <p14:creationId xmlns:p14="http://schemas.microsoft.com/office/powerpoint/2010/main" val="383801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92D050"/>
                </a:solidFill>
              </a:rPr>
              <a:t>Kako smo im objasnili </a:t>
            </a:r>
            <a:br>
              <a:rPr lang="hr-HR" dirty="0" smtClean="0">
                <a:solidFill>
                  <a:srgbClr val="92D050"/>
                </a:solidFill>
              </a:rPr>
            </a:br>
            <a:r>
              <a:rPr lang="hr-HR" dirty="0" smtClean="0">
                <a:solidFill>
                  <a:srgbClr val="92D050"/>
                </a:solidFill>
              </a:rPr>
              <a:t>Program </a:t>
            </a:r>
            <a:r>
              <a:rPr lang="hr-HR" dirty="0">
                <a:solidFill>
                  <a:srgbClr val="92D050"/>
                </a:solidFill>
              </a:rPr>
              <a:t>za zalijevanje </a:t>
            </a:r>
            <a:r>
              <a:rPr lang="hr-HR" dirty="0" err="1">
                <a:solidFill>
                  <a:srgbClr val="92D050"/>
                </a:solidFill>
              </a:rPr>
              <a:t>MICro:bitom</a:t>
            </a: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8" b="99296" l="724" r="945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775" y="2214694"/>
            <a:ext cx="6581775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lačić s crtom 1 8"/>
          <p:cNvSpPr/>
          <p:nvPr/>
        </p:nvSpPr>
        <p:spPr>
          <a:xfrm>
            <a:off x="7694023" y="2625634"/>
            <a:ext cx="3278777" cy="470263"/>
          </a:xfrm>
          <a:prstGeom prst="borderCallout1">
            <a:avLst>
              <a:gd name="adj1" fmla="val 18750"/>
              <a:gd name="adj2" fmla="val -8333"/>
              <a:gd name="adj3" fmla="val 40278"/>
              <a:gd name="adj4" fmla="val -56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Mjeri vlagu tla</a:t>
            </a:r>
            <a:endParaRPr lang="hr-HR" dirty="0"/>
          </a:p>
        </p:txBody>
      </p:sp>
      <p:sp>
        <p:nvSpPr>
          <p:cNvPr id="10" name="Oblačić s crtom 1 9"/>
          <p:cNvSpPr/>
          <p:nvPr/>
        </p:nvSpPr>
        <p:spPr>
          <a:xfrm>
            <a:off x="7694019" y="3476891"/>
            <a:ext cx="3278777" cy="470263"/>
          </a:xfrm>
          <a:prstGeom prst="borderCallout1">
            <a:avLst>
              <a:gd name="adj1" fmla="val 18750"/>
              <a:gd name="adj2" fmla="val -8333"/>
              <a:gd name="adj3" fmla="val 1389"/>
              <a:gd name="adj4" fmla="val -127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Prikazuje vrijednost vlage na ekranu</a:t>
            </a:r>
            <a:endParaRPr lang="hr-HR" dirty="0"/>
          </a:p>
        </p:txBody>
      </p:sp>
      <p:sp>
        <p:nvSpPr>
          <p:cNvPr id="11" name="Oblačić s crtom 1 10"/>
          <p:cNvSpPr/>
          <p:nvPr/>
        </p:nvSpPr>
        <p:spPr>
          <a:xfrm>
            <a:off x="7694019" y="4325694"/>
            <a:ext cx="3278777" cy="470263"/>
          </a:xfrm>
          <a:prstGeom prst="borderCallout1">
            <a:avLst>
              <a:gd name="adj1" fmla="val 18750"/>
              <a:gd name="adj2" fmla="val -8333"/>
              <a:gd name="adj3" fmla="val 34722"/>
              <a:gd name="adj4" fmla="val -79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Ako je vlaga manja od 75% uključuje pumpu</a:t>
            </a:r>
            <a:endParaRPr lang="hr-HR" dirty="0"/>
          </a:p>
        </p:txBody>
      </p:sp>
      <p:sp>
        <p:nvSpPr>
          <p:cNvPr id="12" name="Oblačić s crtom 1 11"/>
          <p:cNvSpPr/>
          <p:nvPr/>
        </p:nvSpPr>
        <p:spPr>
          <a:xfrm>
            <a:off x="7694018" y="5171199"/>
            <a:ext cx="3278777" cy="470263"/>
          </a:xfrm>
          <a:prstGeom prst="borderCallout1">
            <a:avLst>
              <a:gd name="adj1" fmla="val 18750"/>
              <a:gd name="adj2" fmla="val -8333"/>
              <a:gd name="adj3" fmla="val -1389"/>
              <a:gd name="adj4" fmla="val -126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Vrijeme rada pumpe</a:t>
            </a:r>
            <a:endParaRPr lang="hr-HR" dirty="0"/>
          </a:p>
        </p:txBody>
      </p:sp>
      <p:sp>
        <p:nvSpPr>
          <p:cNvPr id="13" name="Oblačić s crtom 1 12"/>
          <p:cNvSpPr/>
          <p:nvPr/>
        </p:nvSpPr>
        <p:spPr>
          <a:xfrm>
            <a:off x="7694019" y="6020002"/>
            <a:ext cx="3278777" cy="470263"/>
          </a:xfrm>
          <a:prstGeom prst="borderCallout1">
            <a:avLst>
              <a:gd name="adj1" fmla="val 18750"/>
              <a:gd name="adj2" fmla="val -8333"/>
              <a:gd name="adj3" fmla="val -40278"/>
              <a:gd name="adj4" fmla="val -134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Vrijeme do idućeg mjerenja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5923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Veseli </a:t>
            </a:r>
            <a:r>
              <a:rPr lang="hr-HR" dirty="0" err="1">
                <a:solidFill>
                  <a:srgbClr val="92D050"/>
                </a:solidFill>
              </a:rPr>
              <a:t>micro:bit</a:t>
            </a:r>
            <a:endParaRPr lang="hr-HR" dirty="0">
              <a:solidFill>
                <a:srgbClr val="92D05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7" b="98050" l="4644" r="95975">
                        <a14:foregroundMark x1="9288" y1="9192" x2="80805" y2="23398"/>
                        <a14:foregroundMark x1="9907" y1="79109" x2="57585" y2="880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7712" y="1719262"/>
            <a:ext cx="3871245" cy="430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80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Nakon zapažanja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3"/>
          </p:nvPr>
        </p:nvSpPr>
        <p:spPr>
          <a:xfrm>
            <a:off x="3059548" y="2319196"/>
            <a:ext cx="6149766" cy="3424107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Tijekom projekta pratili smo dvije biljke, jedna je bila zalijevana ručno, a druga pomoću sustava za zalijevanje s </a:t>
            </a:r>
            <a:r>
              <a:rPr lang="hr-HR" dirty="0" err="1" smtClean="0"/>
              <a:t>micro</a:t>
            </a:r>
            <a:r>
              <a:rPr lang="hr-HR" dirty="0" smtClean="0"/>
              <a:t>: bitom.</a:t>
            </a:r>
          </a:p>
          <a:p>
            <a:r>
              <a:rPr lang="hr-HR" dirty="0" smtClean="0"/>
              <a:t>Zaključili smo da je biljka sa automatiziranim sustavom opstala duže jer je stalno dobivala dovoljnu količinu </a:t>
            </a:r>
            <a:r>
              <a:rPr lang="hr-HR" dirty="0" smtClean="0"/>
              <a:t>vode. biljku </a:t>
            </a:r>
            <a:r>
              <a:rPr lang="hr-HR" dirty="0" smtClean="0"/>
              <a:t>koja je ručno </a:t>
            </a:r>
            <a:r>
              <a:rPr lang="hr-HR" dirty="0" smtClean="0"/>
              <a:t>zalijevana nije se moglo zalijevati vikendom, te je biljaka  </a:t>
            </a:r>
            <a:r>
              <a:rPr lang="hr-HR" dirty="0" smtClean="0"/>
              <a:t>prije uvenula</a:t>
            </a:r>
            <a:r>
              <a:rPr lang="hr-HR" dirty="0" smtClean="0"/>
              <a:t>.</a:t>
            </a:r>
          </a:p>
          <a:p>
            <a:r>
              <a:rPr lang="hr-HR" dirty="0" smtClean="0"/>
              <a:t>Stečena znanja primjenjivati ćemo i idućih godina kako bi imali što više zelenila u našim školskim prostorima i </a:t>
            </a:r>
            <a:r>
              <a:rPr lang="hr-HR" dirty="0" err="1" smtClean="0"/>
              <a:t>osmišljati</a:t>
            </a:r>
            <a:r>
              <a:rPr lang="hr-HR" dirty="0" smtClean="0"/>
              <a:t> nove projekte sa </a:t>
            </a:r>
            <a:r>
              <a:rPr lang="hr-HR" dirty="0" err="1" smtClean="0"/>
              <a:t>micro</a:t>
            </a:r>
            <a:r>
              <a:rPr lang="hr-HR" dirty="0" smtClean="0"/>
              <a:t>: bitom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71" y="2319066"/>
            <a:ext cx="2568177" cy="342423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61" y="2319066"/>
            <a:ext cx="2568178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8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1397726"/>
            <a:ext cx="8689976" cy="753289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B050"/>
                </a:solidFill>
              </a:rPr>
              <a:t>Naša ideja za iduću godinu </a:t>
            </a:r>
            <a:r>
              <a:rPr lang="hr-HR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30931" y="5416733"/>
            <a:ext cx="8689976" cy="7532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B050"/>
                </a:solidFill>
              </a:rPr>
              <a:t>Hvala na pažnji !</a:t>
            </a:r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3" b="92848" l="5758" r="89862">
                        <a14:foregroundMark x1="5856" y1="53737" x2="11368" y2="50000"/>
                        <a14:foregroundMark x1="41093" y1="47745" x2="44587" y2="47294"/>
                        <a14:backgroundMark x1="12795" y1="37564" x2="91388" y2="34729"/>
                        <a14:backgroundMark x1="18848" y1="76804" x2="87648" y2="77642"/>
                        <a14:backgroundMark x1="86319" y1="79317" x2="78691" y2="94072"/>
                        <a14:backgroundMark x1="78691" y1="94072" x2="37205" y2="93814"/>
                        <a14:backgroundMark x1="37205" y1="93814" x2="40256" y2="78093"/>
                        <a14:backgroundMark x1="52657" y1="84343" x2="52657" y2="84343"/>
                        <a14:backgroundMark x1="26772" y1="54381" x2="35384" y2="53737"/>
                        <a14:backgroundMark x1="40256" y1="57474" x2="42667" y2="50580"/>
                        <a14:backgroundMark x1="46014" y1="44588" x2="46014" y2="44588"/>
                        <a14:backgroundMark x1="46014" y1="44588" x2="46309" y2="4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4848" y="303726"/>
            <a:ext cx="8316098" cy="635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0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Cilj projekta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Cilj projekta je uočiti  važnost automatiziranog sustava za zalijevanje.</a:t>
            </a:r>
          </a:p>
          <a:p>
            <a:r>
              <a:rPr lang="hr-HR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Projketom</a:t>
            </a:r>
            <a:r>
              <a:rPr lang="hr-HR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 će 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se pratiti rast proljetnica zalijevanih </a:t>
            </a:r>
            <a:r>
              <a:rPr lang="hr-HR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automatiziranim 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sustavom i ručnim zalijevanjem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. Kroz izradu automatiziranog sustava učenici će savladati osnove programiranja koristeći </a:t>
            </a:r>
            <a:r>
              <a:rPr lang="hr-HR" cap="none" dirty="0" err="1">
                <a:solidFill>
                  <a:srgbClr val="4B4F56"/>
                </a:solidFill>
                <a:latin typeface="Helvetica" panose="020B0604020202020204" pitchFamily="34" charset="0"/>
              </a:rPr>
              <a:t>micro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: bit. U 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projektu </a:t>
            </a:r>
            <a:r>
              <a:rPr lang="hr-HR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su sudjelovali 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učenici drugih razreda i učenici uključeni u </a:t>
            </a:r>
            <a:r>
              <a:rPr lang="hr-HR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izvannastavne </a:t>
            </a:r>
            <a:r>
              <a:rPr lang="hr-HR" cap="none" dirty="0">
                <a:solidFill>
                  <a:srgbClr val="4B4F56"/>
                </a:solidFill>
                <a:latin typeface="Helvetica" panose="020B0604020202020204" pitchFamily="34" charset="0"/>
              </a:rPr>
              <a:t>aktivnosti iz biologije, kemije, robotike i informatike.</a:t>
            </a:r>
          </a:p>
        </p:txBody>
      </p:sp>
    </p:spTree>
    <p:extLst>
      <p:ext uri="{BB962C8B-B14F-4D97-AF65-F5344CB8AC3E}">
        <p14:creationId xmlns:p14="http://schemas.microsoft.com/office/powerpoint/2010/main" val="293558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92D050"/>
                </a:solidFill>
              </a:rPr>
              <a:t>Faze rada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Odabir </a:t>
            </a:r>
            <a:r>
              <a:rPr lang="sr-Latn-RS" altLang="sr-Latn-RS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proljetnica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 za projekt</a:t>
            </a:r>
          </a:p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Predstavljanje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projekta drugom 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razredu</a:t>
            </a:r>
          </a:p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Sadnja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zumbula i </a:t>
            </a:r>
            <a:r>
              <a:rPr lang="sr-Latn-RS" altLang="sr-Latn-RS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narcica</a:t>
            </a:r>
            <a:endParaRPr lang="sr-Latn-RS" altLang="sr-Latn-RS" cap="none" dirty="0" smtClean="0">
              <a:solidFill>
                <a:srgbClr val="4B4F56"/>
              </a:solidFill>
              <a:latin typeface="Helvetica" panose="020B0604020202020204" pitchFamily="34" charset="0"/>
            </a:endParaRPr>
          </a:p>
          <a:p>
            <a:r>
              <a:rPr lang="sr-Latn-RS" altLang="sr-Latn-RS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Robotičari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 programiraju</a:t>
            </a:r>
          </a:p>
          <a:p>
            <a:r>
              <a:rPr lang="sr-Latn-RS" altLang="sr-Latn-RS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Robotičari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 uče programirati </a:t>
            </a:r>
            <a:r>
              <a:rPr lang="sr-Latn-RS" altLang="sr-Latn-RS" cap="none" dirty="0" err="1" smtClean="0">
                <a:solidFill>
                  <a:srgbClr val="4B4F56"/>
                </a:solidFill>
                <a:latin typeface="Helvetica" panose="020B0604020202020204" pitchFamily="34" charset="0"/>
              </a:rPr>
              <a:t>drugaše</a:t>
            </a:r>
            <a:endParaRPr lang="sr-Latn-RS" altLang="sr-Latn-RS" cap="none" dirty="0" smtClean="0">
              <a:solidFill>
                <a:srgbClr val="4B4F56"/>
              </a:solidFill>
              <a:latin typeface="Helvetica" panose="020B0604020202020204" pitchFamily="34" charset="0"/>
            </a:endParaRPr>
          </a:p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Sustav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je u 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funkciji</a:t>
            </a:r>
          </a:p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Promatranje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biljke koja se zaljeva 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ručno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i biljke pomoću </a:t>
            </a:r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sustava</a:t>
            </a:r>
            <a:endParaRPr lang="sr-Latn-RS" altLang="sr-Latn-RS" sz="3200" cap="none" dirty="0" smtClean="0"/>
          </a:p>
          <a:p>
            <a:r>
              <a:rPr lang="sr-Latn-RS" altLang="sr-Latn-RS" cap="none" dirty="0" smtClean="0">
                <a:solidFill>
                  <a:srgbClr val="4B4F56"/>
                </a:solidFill>
                <a:latin typeface="Helvetica" panose="020B0604020202020204" pitchFamily="34" charset="0"/>
              </a:rPr>
              <a:t>Rezultati </a:t>
            </a:r>
            <a:r>
              <a:rPr lang="sr-Latn-RS" altLang="sr-Latn-RS" cap="none" dirty="0">
                <a:solidFill>
                  <a:srgbClr val="4B4F56"/>
                </a:solidFill>
                <a:latin typeface="Helvetica" panose="020B0604020202020204" pitchFamily="34" charset="0"/>
              </a:rPr>
              <a:t>projekta   </a:t>
            </a:r>
            <a:r>
              <a:rPr lang="sr-Latn-RS" altLang="sr-Latn-RS" cap="none" dirty="0"/>
              <a:t> </a:t>
            </a:r>
            <a:endParaRPr lang="sr-Latn-RS" altLang="sr-Latn-RS" cap="none" dirty="0">
              <a:solidFill>
                <a:srgbClr val="4B4F56"/>
              </a:solidFill>
              <a:latin typeface="Helvetica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120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O PRoljetnicama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 smtClean="0"/>
              <a:t>Vijesnici proljeća i lijepog vremena</a:t>
            </a:r>
          </a:p>
          <a:p>
            <a:r>
              <a:rPr lang="hr-HR" cap="none" dirty="0" smtClean="0"/>
              <a:t>Višegodišnje biljke</a:t>
            </a:r>
          </a:p>
          <a:p>
            <a:r>
              <a:rPr lang="hr-HR" cap="none" dirty="0" smtClean="0"/>
              <a:t>Većinom zeljaste,ali i drvenaste biljke</a:t>
            </a:r>
          </a:p>
          <a:p>
            <a:r>
              <a:rPr lang="hr-HR" cap="none" dirty="0" smtClean="0"/>
              <a:t>Zimu proživljavaju pod zemljom u obliku pdzemnih organa</a:t>
            </a:r>
          </a:p>
          <a:p>
            <a:r>
              <a:rPr lang="hr-HR" cap="none" dirty="0" smtClean="0"/>
              <a:t>Većina proljetnica su zaštićene vrste</a:t>
            </a:r>
          </a:p>
          <a:p>
            <a:r>
              <a:rPr lang="hr-HR" cap="none" dirty="0" smtClean="0"/>
              <a:t>Poznate su po svojim lijepim cvjetovima(žive boje,privlačni oblici te primamljući miris</a:t>
            </a:r>
            <a:endParaRPr lang="hr-HR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317" y="1819729"/>
            <a:ext cx="2127980" cy="24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466388"/>
            <a:ext cx="10364451" cy="159617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68" y="1264477"/>
            <a:ext cx="4873474" cy="679994"/>
          </a:xfrm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ZUMBUL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2369575"/>
            <a:ext cx="5106027" cy="3303638"/>
          </a:xfrm>
        </p:spPr>
        <p:txBody>
          <a:bodyPr>
            <a:normAutofit fontScale="92500"/>
          </a:bodyPr>
          <a:lstStyle/>
          <a:p>
            <a:r>
              <a:rPr lang="hr-HR" cap="none" dirty="0" smtClean="0"/>
              <a:t>Lat.naziv-Hyacinthus</a:t>
            </a:r>
          </a:p>
          <a:p>
            <a:r>
              <a:rPr lang="hr-HR" cap="none" dirty="0" smtClean="0"/>
              <a:t>Višegodišnja zeljasta biljka sa podzemnim stablom u obliku lukovice</a:t>
            </a:r>
          </a:p>
          <a:p>
            <a:r>
              <a:rPr lang="hr-HR" cap="none" dirty="0" smtClean="0"/>
              <a:t>Listovi-linearni,suženi pri vrhu,zagasitozelene     boje,u potpunosti se razvijaju tek nakon cvatnje</a:t>
            </a:r>
          </a:p>
          <a:p>
            <a:r>
              <a:rPr lang="hr-HR" cap="none" dirty="0" smtClean="0"/>
              <a:t>Cvjetovi-skupljeni u mirisne grozdove od 6 savinutih latica,raznih boja(plavoljubičasta ,bijela,krem žuta,narančasta)</a:t>
            </a:r>
            <a:endParaRPr lang="hr-HR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3998" y="1130569"/>
            <a:ext cx="4881804" cy="661773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Narcis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369576"/>
            <a:ext cx="5105401" cy="3421624"/>
          </a:xfrm>
        </p:spPr>
        <p:txBody>
          <a:bodyPr>
            <a:normAutofit fontScale="92500"/>
          </a:bodyPr>
          <a:lstStyle/>
          <a:p>
            <a:r>
              <a:rPr lang="hr-HR" cap="none" dirty="0" smtClean="0"/>
              <a:t>Lato.naziv-Narcissus</a:t>
            </a:r>
          </a:p>
          <a:p>
            <a:r>
              <a:rPr lang="hr-HR" cap="none" dirty="0" smtClean="0"/>
              <a:t>Narodni naziv-Sunovrat</a:t>
            </a:r>
          </a:p>
          <a:p>
            <a:r>
              <a:rPr lang="hr-HR" cap="none" dirty="0" smtClean="0"/>
              <a:t>Višegodišnja biljka kojoj je podzemno stablo u obliku lukovice</a:t>
            </a:r>
          </a:p>
          <a:p>
            <a:r>
              <a:rPr lang="hr-HR" cap="none" dirty="0" smtClean="0"/>
              <a:t>Listovi-uski,mekani,duguljasti,svijetlozelene boje</a:t>
            </a:r>
          </a:p>
          <a:p>
            <a:r>
              <a:rPr lang="hr-HR" cap="none" dirty="0" smtClean="0"/>
              <a:t>Cvjetovi-sastavjen od dva djela, čašice ili vjenčića trubastog oblika kojeg okružuju latice cvjetnog omotača,bijele ili žute boje</a:t>
            </a:r>
            <a:endParaRPr lang="hr-HR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342" y="5336457"/>
            <a:ext cx="1797460" cy="1437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510" y="5456541"/>
            <a:ext cx="1711119" cy="12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92D050"/>
                </a:solidFill>
              </a:rPr>
              <a:t>ZAŠtićene vrste</a:t>
            </a:r>
            <a:endParaRPr lang="hr-HR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Visibaba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 smtClean="0"/>
              <a:t>Lat.naziv-Galanthus nivalis</a:t>
            </a:r>
          </a:p>
          <a:p>
            <a:r>
              <a:rPr lang="hr-HR" cap="none" dirty="0" smtClean="0"/>
              <a:t>Narodna imena-babji klimpač, cinglica, debeloglavka, dremovac, deklica, dremenka</a:t>
            </a:r>
          </a:p>
          <a:p>
            <a:r>
              <a:rPr lang="hr-HR" cap="none" dirty="0" smtClean="0"/>
              <a:t>Trajna zeljasta biljka s bijelim i pognutim cvijetom te s plosnatim listovima dužine do devet centimetara</a:t>
            </a:r>
            <a:endParaRPr lang="hr-HR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Planinski jagalac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hr-HR" cap="none" dirty="0" smtClean="0"/>
              <a:t>Lat.naziv-Primula auricula</a:t>
            </a:r>
          </a:p>
          <a:p>
            <a:r>
              <a:rPr lang="hr-HR" cap="none" dirty="0" smtClean="0"/>
              <a:t>Narodna imena-jagorčevina,alpski jaglac</a:t>
            </a:r>
          </a:p>
          <a:p>
            <a:r>
              <a:rPr lang="hr-HR" cap="none" dirty="0" smtClean="0"/>
              <a:t>Rijetka i reliktn vrsta jaglaca čije korjenje urasta duboko u pukotine u stijenama</a:t>
            </a:r>
          </a:p>
          <a:p>
            <a:r>
              <a:rPr lang="hr-HR" cap="none" dirty="0" smtClean="0"/>
              <a:t>Listovi-glatki,mesnati,zelene boje</a:t>
            </a:r>
          </a:p>
          <a:p>
            <a:r>
              <a:rPr lang="hr-HR" cap="none" dirty="0" smtClean="0"/>
              <a:t>Cvjetovi-najčešće žute boje i ljepo mirišu</a:t>
            </a:r>
            <a:endParaRPr lang="hr-HR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054" y="5265136"/>
            <a:ext cx="1074215" cy="150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177" y="5546228"/>
            <a:ext cx="2069436" cy="12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50" y="1534700"/>
            <a:ext cx="4873474" cy="679994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šafran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3" y="2291024"/>
            <a:ext cx="5106027" cy="3500175"/>
          </a:xfrm>
        </p:spPr>
        <p:txBody>
          <a:bodyPr>
            <a:normAutofit lnSpcReduction="10000"/>
          </a:bodyPr>
          <a:lstStyle/>
          <a:p>
            <a:r>
              <a:rPr lang="hr-HR" cap="none" dirty="0" smtClean="0"/>
              <a:t>Lat.naziv-Crocus neapolitanus</a:t>
            </a:r>
          </a:p>
          <a:p>
            <a:r>
              <a:rPr lang="hr-HR" cap="none" dirty="0" smtClean="0"/>
              <a:t>Narodna imena-brnduška,brnduša</a:t>
            </a:r>
          </a:p>
          <a:p>
            <a:r>
              <a:rPr lang="hr-HR" cap="none" dirty="0" smtClean="0"/>
              <a:t>Ima lukovicu</a:t>
            </a:r>
          </a:p>
          <a:p>
            <a:r>
              <a:rPr lang="hr-HR" cap="none" dirty="0" smtClean="0"/>
              <a:t>Cvjetovi-zvonoliki, imaju šest latica, tri žuta prašnika i dolaze u svim bojama</a:t>
            </a:r>
          </a:p>
          <a:p>
            <a:r>
              <a:rPr lang="hr-HR" cap="none" dirty="0" smtClean="0"/>
              <a:t>Listovi-dugački,uski,nenazubljeni,list dolazi nakon cvatnje</a:t>
            </a:r>
          </a:p>
          <a:p>
            <a:r>
              <a:rPr lang="hr-HR" cap="none" dirty="0" smtClean="0"/>
              <a:t>Najskuplji začin na svijetu</a:t>
            </a:r>
            <a:endParaRPr lang="hr-HR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3998" y="1534700"/>
            <a:ext cx="4881804" cy="679994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Šumska ciklama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91024"/>
            <a:ext cx="5105401" cy="3500175"/>
          </a:xfrm>
        </p:spPr>
        <p:txBody>
          <a:bodyPr/>
          <a:lstStyle/>
          <a:p>
            <a:r>
              <a:rPr lang="hr-HR" cap="none" dirty="0" smtClean="0"/>
              <a:t>Lat.naziv-Cyclamen europaeum</a:t>
            </a:r>
          </a:p>
          <a:p>
            <a:r>
              <a:rPr lang="hr-HR" cap="none" dirty="0" smtClean="0"/>
              <a:t>Narodna imena-šumska skrižalina, mirisna ciklama, klobučac,miholjice</a:t>
            </a:r>
          </a:p>
          <a:p>
            <a:r>
              <a:rPr lang="hr-HR" cap="none" dirty="0" smtClean="0"/>
              <a:t>Trajna zeljasta biljka </a:t>
            </a:r>
          </a:p>
          <a:p>
            <a:r>
              <a:rPr lang="hr-HR" cap="none" dirty="0" smtClean="0"/>
              <a:t>Listovi-prizemni,kožasti i srcolike osnove</a:t>
            </a:r>
          </a:p>
          <a:p>
            <a:r>
              <a:rPr lang="hr-HR" cap="none" dirty="0" smtClean="0"/>
              <a:t>Cvjetovi-pojedinačni,pognuti,ugodnog mirisa, ružičasto ljubičaste boje</a:t>
            </a:r>
            <a:endParaRPr lang="hr-HR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888" y="5288179"/>
            <a:ext cx="2059912" cy="115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611" y="5242568"/>
            <a:ext cx="2222082" cy="12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4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74" y="510363"/>
            <a:ext cx="10364451" cy="159617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0050" y="1447654"/>
            <a:ext cx="4873474" cy="679994"/>
          </a:xfrm>
        </p:spPr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Mirisna ljubica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30050" y="2239104"/>
            <a:ext cx="5106027" cy="3552095"/>
          </a:xfrm>
        </p:spPr>
        <p:txBody>
          <a:bodyPr/>
          <a:lstStyle/>
          <a:p>
            <a:r>
              <a:rPr lang="hr-HR" cap="none" dirty="0" smtClean="0"/>
              <a:t>Lat.naziv-Viola odorata</a:t>
            </a:r>
          </a:p>
          <a:p>
            <a:r>
              <a:rPr lang="hr-HR" cap="none" dirty="0" smtClean="0"/>
              <a:t>Narodna imena-ljubičica,mirisava ljubica,modra ljubica,fiolica,mirisna ljubica</a:t>
            </a:r>
          </a:p>
          <a:p>
            <a:r>
              <a:rPr lang="hr-HR" cap="none" dirty="0" smtClean="0"/>
              <a:t>Trajna zeljasta biljka grmolikog oblika</a:t>
            </a:r>
          </a:p>
          <a:p>
            <a:r>
              <a:rPr lang="hr-HR" cap="none" dirty="0" smtClean="0"/>
              <a:t>Listovi-ovalni,srcolike osnove,nazubljenih rubova</a:t>
            </a:r>
          </a:p>
          <a:p>
            <a:r>
              <a:rPr lang="hr-HR" cap="none" dirty="0" smtClean="0"/>
              <a:t>Cvjetovi-pojedinačni,jakog i ugodnog mirisa</a:t>
            </a:r>
            <a:endParaRPr lang="hr-HR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2697" y="1437100"/>
            <a:ext cx="4881804" cy="679994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pasji zub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170" y="5363706"/>
            <a:ext cx="1992392" cy="14942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2697" y="2379406"/>
            <a:ext cx="4302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Lat.naziv-Erythronium dens-canis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Narodna imena-košutac,košutovina, kukavica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Trajna zeljasta biljka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Listovi-rastu u paru,goli su i ovlni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Cvjetovi-pojedinačni,dvospolni,viseči,ružičaste boje</a:t>
            </a:r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63" y="4957397"/>
            <a:ext cx="2223472" cy="16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Zvončići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cap="none" dirty="0" smtClean="0"/>
              <a:t>Lat.naziv-Lecojum vernum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cap="none" dirty="0" smtClean="0"/>
              <a:t>Narodna imena-proljetni drijemovac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cap="none" dirty="0" smtClean="0"/>
              <a:t>Trajna zeljasta biljka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cap="none" dirty="0" smtClean="0"/>
              <a:t>Listovi-razvijaju se direktno iz lukovice,mesnati,duguljasti, tanki,glatki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cap="none" dirty="0" smtClean="0"/>
              <a:t>Cvjetovi-dvospolni,savijeni u obliku zvončića,bijele boje</a:t>
            </a:r>
            <a:endParaRPr lang="hr-HR" sz="20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27" y="2378445"/>
            <a:ext cx="2922509" cy="16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ppt/theme/themeOverride2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713</Words>
  <Application>Microsoft Office PowerPoint</Application>
  <PresentationFormat>Široki zaslon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Adobe Caslon Pro Bold</vt:lpstr>
      <vt:lpstr>Arial</vt:lpstr>
      <vt:lpstr>Helvetica</vt:lpstr>
      <vt:lpstr>Tw Cen MT</vt:lpstr>
      <vt:lpstr>Wingdings</vt:lpstr>
      <vt:lpstr>Droplet</vt:lpstr>
      <vt:lpstr>Micro:bit u veselim proljetnicama</vt:lpstr>
      <vt:lpstr>Cilj projekta</vt:lpstr>
      <vt:lpstr>Faze rada</vt:lpstr>
      <vt:lpstr>O PRoljetnicama</vt:lpstr>
      <vt:lpstr>PowerPoint prezentacija</vt:lpstr>
      <vt:lpstr>ZAŠtićene vrste</vt:lpstr>
      <vt:lpstr>PowerPoint prezentacija</vt:lpstr>
      <vt:lpstr>PowerPoint prezentacija</vt:lpstr>
      <vt:lpstr>Zvončići</vt:lpstr>
      <vt:lpstr>Strogo zaštićene vrste</vt:lpstr>
      <vt:lpstr>Odabir proljetnica</vt:lpstr>
      <vt:lpstr>Predstavljanje projekta drugom razredu</vt:lpstr>
      <vt:lpstr>Robotičari programiraju</vt:lpstr>
      <vt:lpstr>Robotičari uče programirati drugaše</vt:lpstr>
      <vt:lpstr>Kako smo im objasnili  Program za zalijevanje MICro:bitom</vt:lpstr>
      <vt:lpstr>Veseli micro:bit</vt:lpstr>
      <vt:lpstr>Nakon zapažanja</vt:lpstr>
      <vt:lpstr>Naša ideja za iduću godinu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PROLJETNICE</dc:title>
  <dc:creator>Lana Benički</dc:creator>
  <cp:lastModifiedBy>ucenik</cp:lastModifiedBy>
  <cp:revision>23</cp:revision>
  <dcterms:created xsi:type="dcterms:W3CDTF">2018-04-14T13:48:48Z</dcterms:created>
  <dcterms:modified xsi:type="dcterms:W3CDTF">2018-05-18T13:46:47Z</dcterms:modified>
</cp:coreProperties>
</file>