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6"/>
  </p:notesMasterIdLst>
  <p:sldIdLst>
    <p:sldId id="256" r:id="rId2"/>
    <p:sldId id="285" r:id="rId3"/>
    <p:sldId id="282" r:id="rId4"/>
    <p:sldId id="283" r:id="rId5"/>
    <p:sldId id="284" r:id="rId6"/>
    <p:sldId id="292" r:id="rId7"/>
    <p:sldId id="293" r:id="rId8"/>
    <p:sldId id="294" r:id="rId9"/>
    <p:sldId id="296" r:id="rId10"/>
    <p:sldId id="288" r:id="rId11"/>
    <p:sldId id="289" r:id="rId12"/>
    <p:sldId id="290" r:id="rId13"/>
    <p:sldId id="291" r:id="rId14"/>
    <p:sldId id="300" r:id="rId15"/>
    <p:sldId id="301" r:id="rId16"/>
    <p:sldId id="302" r:id="rId17"/>
    <p:sldId id="303" r:id="rId18"/>
    <p:sldId id="304" r:id="rId19"/>
    <p:sldId id="266" r:id="rId20"/>
    <p:sldId id="263" r:id="rId21"/>
    <p:sldId id="270" r:id="rId22"/>
    <p:sldId id="264" r:id="rId23"/>
    <p:sldId id="297" r:id="rId24"/>
    <p:sldId id="267" r:id="rId25"/>
    <p:sldId id="298" r:id="rId26"/>
    <p:sldId id="268" r:id="rId27"/>
    <p:sldId id="269" r:id="rId28"/>
    <p:sldId id="278" r:id="rId29"/>
    <p:sldId id="273" r:id="rId30"/>
    <p:sldId id="275" r:id="rId31"/>
    <p:sldId id="276" r:id="rId32"/>
    <p:sldId id="277" r:id="rId33"/>
    <p:sldId id="257" r:id="rId34"/>
    <p:sldId id="258" r:id="rId35"/>
    <p:sldId id="259" r:id="rId36"/>
    <p:sldId id="260" r:id="rId37"/>
    <p:sldId id="272" r:id="rId38"/>
    <p:sldId id="261" r:id="rId39"/>
    <p:sldId id="305" r:id="rId40"/>
    <p:sldId id="262" r:id="rId41"/>
    <p:sldId id="279" r:id="rId42"/>
    <p:sldId id="281" r:id="rId43"/>
    <p:sldId id="299" r:id="rId44"/>
    <p:sldId id="30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lena Vranić-Horvatiček" initials="JV" lastIdx="1" clrIdx="0">
    <p:extLst>
      <p:ext uri="{19B8F6BF-5375-455C-9EA6-DF929625EA0E}">
        <p15:presenceInfo xmlns:p15="http://schemas.microsoft.com/office/powerpoint/2012/main" userId="Jelena Vranić-Horvatič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108" y="8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hr-HR" dirty="0"/>
              <a:t>Grafički prikaz</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sr-Latn-RS"/>
        </a:p>
      </c:txPr>
    </c:title>
    <c:autoTitleDeleted val="0"/>
    <c:plotArea>
      <c:layout/>
      <c:barChart>
        <c:barDir val="col"/>
        <c:grouping val="clustered"/>
        <c:varyColors val="0"/>
        <c:ser>
          <c:idx val="0"/>
          <c:order val="0"/>
          <c:tx>
            <c:strRef>
              <c:f>List1!$A$2</c:f>
              <c:strCache>
                <c:ptCount val="1"/>
                <c:pt idx="0">
                  <c:v>svjetlost, zalijevanje pumpom</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r-Latn-R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List1!$B$2:$I$2</c:f>
              <c:numCache>
                <c:formatCode>General</c:formatCode>
                <c:ptCount val="8"/>
                <c:pt idx="0">
                  <c:v>0</c:v>
                </c:pt>
                <c:pt idx="1">
                  <c:v>0.8</c:v>
                </c:pt>
                <c:pt idx="2">
                  <c:v>2.5</c:v>
                </c:pt>
                <c:pt idx="3">
                  <c:v>7.7</c:v>
                </c:pt>
                <c:pt idx="4">
                  <c:v>10.1</c:v>
                </c:pt>
                <c:pt idx="5">
                  <c:v>11.6</c:v>
                </c:pt>
                <c:pt idx="6">
                  <c:v>15.1</c:v>
                </c:pt>
                <c:pt idx="7">
                  <c:v>19.399999999999999</c:v>
                </c:pt>
              </c:numCache>
            </c:numRef>
          </c:val>
          <c:extLst>
            <c:ext xmlns:c16="http://schemas.microsoft.com/office/drawing/2014/chart" uri="{C3380CC4-5D6E-409C-BE32-E72D297353CC}">
              <c16:uniqueId val="{00000000-A209-4049-98CE-0531EAEAEFF6}"/>
            </c:ext>
          </c:extLst>
        </c:ser>
        <c:ser>
          <c:idx val="1"/>
          <c:order val="1"/>
          <c:tx>
            <c:strRef>
              <c:f>List1!$A$3</c:f>
              <c:strCache>
                <c:ptCount val="1"/>
                <c:pt idx="0">
                  <c:v>svjetlost, 1 dl vode svaka 2 dana</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r-Latn-R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List1!$B$3:$I$3</c:f>
              <c:numCache>
                <c:formatCode>General</c:formatCode>
                <c:ptCount val="8"/>
                <c:pt idx="0">
                  <c:v>0</c:v>
                </c:pt>
                <c:pt idx="1">
                  <c:v>1</c:v>
                </c:pt>
                <c:pt idx="2">
                  <c:v>2.2000000000000002</c:v>
                </c:pt>
                <c:pt idx="3">
                  <c:v>4.9000000000000004</c:v>
                </c:pt>
                <c:pt idx="4">
                  <c:v>9.1999999999999993</c:v>
                </c:pt>
                <c:pt idx="5">
                  <c:v>10.6</c:v>
                </c:pt>
                <c:pt idx="6">
                  <c:v>12.5</c:v>
                </c:pt>
                <c:pt idx="7">
                  <c:v>16</c:v>
                </c:pt>
              </c:numCache>
            </c:numRef>
          </c:val>
          <c:extLst>
            <c:ext xmlns:c16="http://schemas.microsoft.com/office/drawing/2014/chart" uri="{C3380CC4-5D6E-409C-BE32-E72D297353CC}">
              <c16:uniqueId val="{00000001-A209-4049-98CE-0531EAEAEFF6}"/>
            </c:ext>
          </c:extLst>
        </c:ser>
        <c:ser>
          <c:idx val="2"/>
          <c:order val="2"/>
          <c:tx>
            <c:strRef>
              <c:f>List1!$A$4</c:f>
              <c:strCache>
                <c:ptCount val="1"/>
                <c:pt idx="0">
                  <c:v>svjetlost, 0,5 dl vode svaka 2 dana</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r-Latn-R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List1!$B$4:$I$4</c:f>
              <c:numCache>
                <c:formatCode>General</c:formatCode>
                <c:ptCount val="8"/>
                <c:pt idx="0">
                  <c:v>0</c:v>
                </c:pt>
                <c:pt idx="1">
                  <c:v>0.6</c:v>
                </c:pt>
                <c:pt idx="2">
                  <c:v>2.1</c:v>
                </c:pt>
                <c:pt idx="3">
                  <c:v>5</c:v>
                </c:pt>
                <c:pt idx="4">
                  <c:v>8.6</c:v>
                </c:pt>
                <c:pt idx="5">
                  <c:v>10</c:v>
                </c:pt>
                <c:pt idx="6">
                  <c:v>14</c:v>
                </c:pt>
                <c:pt idx="7">
                  <c:v>17.5</c:v>
                </c:pt>
              </c:numCache>
            </c:numRef>
          </c:val>
          <c:extLst>
            <c:ext xmlns:c16="http://schemas.microsoft.com/office/drawing/2014/chart" uri="{C3380CC4-5D6E-409C-BE32-E72D297353CC}">
              <c16:uniqueId val="{00000002-A209-4049-98CE-0531EAEAEFF6}"/>
            </c:ext>
          </c:extLst>
        </c:ser>
        <c:ser>
          <c:idx val="3"/>
          <c:order val="3"/>
          <c:tx>
            <c:strRef>
              <c:f>List1!$A$5</c:f>
              <c:strCache>
                <c:ptCount val="1"/>
                <c:pt idx="0">
                  <c:v>svjetlost, subjektivno zalijevanje</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r-Latn-R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List1!$B$5:$I$5</c:f>
              <c:numCache>
                <c:formatCode>General</c:formatCode>
                <c:ptCount val="8"/>
                <c:pt idx="0">
                  <c:v>0</c:v>
                </c:pt>
                <c:pt idx="1">
                  <c:v>0</c:v>
                </c:pt>
                <c:pt idx="2">
                  <c:v>1.5</c:v>
                </c:pt>
                <c:pt idx="3">
                  <c:v>2</c:v>
                </c:pt>
                <c:pt idx="4">
                  <c:v>7</c:v>
                </c:pt>
                <c:pt idx="5">
                  <c:v>10.199999999999999</c:v>
                </c:pt>
                <c:pt idx="6">
                  <c:v>12</c:v>
                </c:pt>
                <c:pt idx="7">
                  <c:v>17</c:v>
                </c:pt>
              </c:numCache>
            </c:numRef>
          </c:val>
          <c:extLst>
            <c:ext xmlns:c16="http://schemas.microsoft.com/office/drawing/2014/chart" uri="{C3380CC4-5D6E-409C-BE32-E72D297353CC}">
              <c16:uniqueId val="{00000003-A209-4049-98CE-0531EAEAEFF6}"/>
            </c:ext>
          </c:extLst>
        </c:ser>
        <c:ser>
          <c:idx val="4"/>
          <c:order val="4"/>
          <c:tx>
            <c:strRef>
              <c:f>List1!$A$6</c:f>
              <c:strCache>
                <c:ptCount val="1"/>
                <c:pt idx="0">
                  <c:v>tama, subjektivno zaljevanje</c:v>
                </c:pt>
              </c:strCache>
            </c:strRef>
          </c:tx>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r-Latn-R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List1!$B$6:$I$6</c:f>
              <c:numCache>
                <c:formatCode>General</c:formatCode>
                <c:ptCount val="8"/>
                <c:pt idx="0">
                  <c:v>0</c:v>
                </c:pt>
                <c:pt idx="1">
                  <c:v>1</c:v>
                </c:pt>
                <c:pt idx="2">
                  <c:v>6</c:v>
                </c:pt>
                <c:pt idx="3">
                  <c:v>9</c:v>
                </c:pt>
                <c:pt idx="4">
                  <c:v>12</c:v>
                </c:pt>
                <c:pt idx="5">
                  <c:v>17.399999999999999</c:v>
                </c:pt>
                <c:pt idx="6">
                  <c:v>19.3</c:v>
                </c:pt>
                <c:pt idx="7">
                  <c:v>22.5</c:v>
                </c:pt>
              </c:numCache>
            </c:numRef>
          </c:val>
          <c:extLst>
            <c:ext xmlns:c16="http://schemas.microsoft.com/office/drawing/2014/chart" uri="{C3380CC4-5D6E-409C-BE32-E72D297353CC}">
              <c16:uniqueId val="{00000004-A209-4049-98CE-0531EAEAEFF6}"/>
            </c:ext>
          </c:extLst>
        </c:ser>
        <c:dLbls>
          <c:dLblPos val="outEnd"/>
          <c:showLegendKey val="0"/>
          <c:showVal val="1"/>
          <c:showCatName val="0"/>
          <c:showSerName val="0"/>
          <c:showPercent val="0"/>
          <c:showBubbleSize val="0"/>
        </c:dLbls>
        <c:gapWidth val="444"/>
        <c:overlap val="-90"/>
        <c:axId val="406827320"/>
        <c:axId val="406827648"/>
      </c:barChart>
      <c:catAx>
        <c:axId val="4068273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sr-Latn-RS"/>
          </a:p>
        </c:txPr>
        <c:crossAx val="406827648"/>
        <c:crosses val="autoZero"/>
        <c:auto val="1"/>
        <c:lblAlgn val="ctr"/>
        <c:lblOffset val="100"/>
        <c:noMultiLvlLbl val="0"/>
      </c:catAx>
      <c:valAx>
        <c:axId val="406827648"/>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hr-HR" cap="none" dirty="0"/>
                  <a:t>Visina u cm</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sr-Latn-RS"/>
            </a:p>
          </c:txPr>
        </c:title>
        <c:numFmt formatCode="General" sourceLinked="1"/>
        <c:majorTickMark val="none"/>
        <c:minorTickMark val="none"/>
        <c:tickLblPos val="nextTo"/>
        <c:crossAx val="4068273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hr-HR"/>
              <a:t>Grafički prikaz</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sr-Latn-RS"/>
        </a:p>
      </c:txPr>
    </c:title>
    <c:autoTitleDeleted val="0"/>
    <c:plotArea>
      <c:layout/>
      <c:lineChart>
        <c:grouping val="standard"/>
        <c:varyColors val="0"/>
        <c:ser>
          <c:idx val="0"/>
          <c:order val="0"/>
          <c:tx>
            <c:strRef>
              <c:f>List1!$A$2</c:f>
              <c:strCache>
                <c:ptCount val="1"/>
                <c:pt idx="0">
                  <c:v>svjetlost, zalijevanje pumpom</c:v>
                </c:pt>
              </c:strCache>
            </c:strRef>
          </c:tx>
          <c:spPr>
            <a:ln w="22225" cap="rnd">
              <a:solidFill>
                <a:schemeClr val="accent1"/>
              </a:solidFill>
              <a:round/>
            </a:ln>
            <a:effectLst/>
          </c:spPr>
          <c:marker>
            <c:symbol val="none"/>
          </c:marker>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List1!$B$2:$I$2</c:f>
              <c:numCache>
                <c:formatCode>General</c:formatCode>
                <c:ptCount val="8"/>
                <c:pt idx="0">
                  <c:v>0</c:v>
                </c:pt>
                <c:pt idx="1">
                  <c:v>0.8</c:v>
                </c:pt>
                <c:pt idx="2">
                  <c:v>2.5</c:v>
                </c:pt>
                <c:pt idx="3">
                  <c:v>7.7</c:v>
                </c:pt>
                <c:pt idx="4">
                  <c:v>10.1</c:v>
                </c:pt>
                <c:pt idx="5">
                  <c:v>11.6</c:v>
                </c:pt>
                <c:pt idx="6">
                  <c:v>15.1</c:v>
                </c:pt>
                <c:pt idx="7">
                  <c:v>19.399999999999999</c:v>
                </c:pt>
              </c:numCache>
            </c:numRef>
          </c:val>
          <c:smooth val="0"/>
          <c:extLst>
            <c:ext xmlns:c16="http://schemas.microsoft.com/office/drawing/2014/chart" uri="{C3380CC4-5D6E-409C-BE32-E72D297353CC}">
              <c16:uniqueId val="{00000000-A209-4049-98CE-0531EAEAEFF6}"/>
            </c:ext>
          </c:extLst>
        </c:ser>
        <c:ser>
          <c:idx val="1"/>
          <c:order val="1"/>
          <c:tx>
            <c:strRef>
              <c:f>List1!$A$3</c:f>
              <c:strCache>
                <c:ptCount val="1"/>
                <c:pt idx="0">
                  <c:v>svjetlost, 1 dl vode svaka 2 dana</c:v>
                </c:pt>
              </c:strCache>
            </c:strRef>
          </c:tx>
          <c:spPr>
            <a:ln w="22225" cap="rnd">
              <a:solidFill>
                <a:schemeClr val="accent2"/>
              </a:solidFill>
              <a:round/>
            </a:ln>
            <a:effectLst/>
          </c:spPr>
          <c:marker>
            <c:symbol val="none"/>
          </c:marker>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List1!$B$3:$I$3</c:f>
              <c:numCache>
                <c:formatCode>General</c:formatCode>
                <c:ptCount val="8"/>
                <c:pt idx="0">
                  <c:v>0</c:v>
                </c:pt>
                <c:pt idx="1">
                  <c:v>1</c:v>
                </c:pt>
                <c:pt idx="2">
                  <c:v>2.2000000000000002</c:v>
                </c:pt>
                <c:pt idx="3">
                  <c:v>4.9000000000000004</c:v>
                </c:pt>
                <c:pt idx="4">
                  <c:v>9.1999999999999993</c:v>
                </c:pt>
                <c:pt idx="5">
                  <c:v>10.6</c:v>
                </c:pt>
                <c:pt idx="6">
                  <c:v>12.5</c:v>
                </c:pt>
                <c:pt idx="7">
                  <c:v>16</c:v>
                </c:pt>
              </c:numCache>
            </c:numRef>
          </c:val>
          <c:smooth val="0"/>
          <c:extLst>
            <c:ext xmlns:c16="http://schemas.microsoft.com/office/drawing/2014/chart" uri="{C3380CC4-5D6E-409C-BE32-E72D297353CC}">
              <c16:uniqueId val="{00000001-A209-4049-98CE-0531EAEAEFF6}"/>
            </c:ext>
          </c:extLst>
        </c:ser>
        <c:ser>
          <c:idx val="2"/>
          <c:order val="2"/>
          <c:tx>
            <c:strRef>
              <c:f>List1!$A$4</c:f>
              <c:strCache>
                <c:ptCount val="1"/>
                <c:pt idx="0">
                  <c:v>svjetlost, 0,5 dl vode svaka 2 dana</c:v>
                </c:pt>
              </c:strCache>
            </c:strRef>
          </c:tx>
          <c:spPr>
            <a:ln w="22225" cap="rnd">
              <a:solidFill>
                <a:schemeClr val="accent3"/>
              </a:solidFill>
              <a:round/>
            </a:ln>
            <a:effectLst/>
          </c:spPr>
          <c:marker>
            <c:symbol val="none"/>
          </c:marker>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List1!$B$4:$I$4</c:f>
              <c:numCache>
                <c:formatCode>General</c:formatCode>
                <c:ptCount val="8"/>
                <c:pt idx="0">
                  <c:v>0</c:v>
                </c:pt>
                <c:pt idx="1">
                  <c:v>0.6</c:v>
                </c:pt>
                <c:pt idx="2">
                  <c:v>2.1</c:v>
                </c:pt>
                <c:pt idx="3">
                  <c:v>5</c:v>
                </c:pt>
                <c:pt idx="4">
                  <c:v>8.6</c:v>
                </c:pt>
                <c:pt idx="5">
                  <c:v>10</c:v>
                </c:pt>
                <c:pt idx="6">
                  <c:v>14</c:v>
                </c:pt>
                <c:pt idx="7">
                  <c:v>17.5</c:v>
                </c:pt>
              </c:numCache>
            </c:numRef>
          </c:val>
          <c:smooth val="0"/>
          <c:extLst>
            <c:ext xmlns:c16="http://schemas.microsoft.com/office/drawing/2014/chart" uri="{C3380CC4-5D6E-409C-BE32-E72D297353CC}">
              <c16:uniqueId val="{00000002-A209-4049-98CE-0531EAEAEFF6}"/>
            </c:ext>
          </c:extLst>
        </c:ser>
        <c:ser>
          <c:idx val="3"/>
          <c:order val="3"/>
          <c:tx>
            <c:strRef>
              <c:f>List1!$A$5</c:f>
              <c:strCache>
                <c:ptCount val="1"/>
                <c:pt idx="0">
                  <c:v>svjetlost, subjektivno zalijevanje</c:v>
                </c:pt>
              </c:strCache>
            </c:strRef>
          </c:tx>
          <c:spPr>
            <a:ln w="22225" cap="rnd">
              <a:solidFill>
                <a:schemeClr val="accent4"/>
              </a:solidFill>
              <a:round/>
            </a:ln>
            <a:effectLst/>
          </c:spPr>
          <c:marker>
            <c:symbol val="none"/>
          </c:marker>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List1!$B$5:$I$5</c:f>
              <c:numCache>
                <c:formatCode>General</c:formatCode>
                <c:ptCount val="8"/>
                <c:pt idx="0">
                  <c:v>0</c:v>
                </c:pt>
                <c:pt idx="1">
                  <c:v>0</c:v>
                </c:pt>
                <c:pt idx="2">
                  <c:v>1.5</c:v>
                </c:pt>
                <c:pt idx="3">
                  <c:v>2</c:v>
                </c:pt>
                <c:pt idx="4">
                  <c:v>7</c:v>
                </c:pt>
                <c:pt idx="5">
                  <c:v>10.199999999999999</c:v>
                </c:pt>
                <c:pt idx="6">
                  <c:v>12</c:v>
                </c:pt>
                <c:pt idx="7">
                  <c:v>17</c:v>
                </c:pt>
              </c:numCache>
            </c:numRef>
          </c:val>
          <c:smooth val="0"/>
          <c:extLst>
            <c:ext xmlns:c16="http://schemas.microsoft.com/office/drawing/2014/chart" uri="{C3380CC4-5D6E-409C-BE32-E72D297353CC}">
              <c16:uniqueId val="{00000003-A209-4049-98CE-0531EAEAEFF6}"/>
            </c:ext>
          </c:extLst>
        </c:ser>
        <c:ser>
          <c:idx val="4"/>
          <c:order val="4"/>
          <c:tx>
            <c:strRef>
              <c:f>List1!$A$6</c:f>
              <c:strCache>
                <c:ptCount val="1"/>
                <c:pt idx="0">
                  <c:v>tama, subjektivno zaljevanje</c:v>
                </c:pt>
              </c:strCache>
            </c:strRef>
          </c:tx>
          <c:spPr>
            <a:ln w="22225" cap="rnd">
              <a:solidFill>
                <a:schemeClr val="accent5"/>
              </a:solidFill>
              <a:round/>
            </a:ln>
            <a:effectLst/>
          </c:spPr>
          <c:marker>
            <c:symbol val="none"/>
          </c:marker>
          <c:cat>
            <c:strRef>
              <c:f>List1!$B$1:$I$1</c:f>
              <c:strCache>
                <c:ptCount val="8"/>
                <c:pt idx="0">
                  <c:v>21.ožu</c:v>
                </c:pt>
                <c:pt idx="1">
                  <c:v>22.ožu</c:v>
                </c:pt>
                <c:pt idx="2">
                  <c:v>23.ožu</c:v>
                </c:pt>
                <c:pt idx="3">
                  <c:v>24.ožu</c:v>
                </c:pt>
                <c:pt idx="4">
                  <c:v>25.ožu</c:v>
                </c:pt>
                <c:pt idx="5">
                  <c:v>26.ožu</c:v>
                </c:pt>
                <c:pt idx="6">
                  <c:v>27.ožu</c:v>
                </c:pt>
                <c:pt idx="7">
                  <c:v>28.ožu</c:v>
                </c:pt>
              </c:strCache>
            </c:strRef>
          </c:cat>
          <c:val>
            <c:numRef>
              <c:f>List1!$B$6:$I$6</c:f>
              <c:numCache>
                <c:formatCode>General</c:formatCode>
                <c:ptCount val="8"/>
                <c:pt idx="0">
                  <c:v>0</c:v>
                </c:pt>
                <c:pt idx="1">
                  <c:v>1</c:v>
                </c:pt>
                <c:pt idx="2">
                  <c:v>6</c:v>
                </c:pt>
                <c:pt idx="3">
                  <c:v>9</c:v>
                </c:pt>
                <c:pt idx="4">
                  <c:v>12</c:v>
                </c:pt>
                <c:pt idx="5">
                  <c:v>17.399999999999999</c:v>
                </c:pt>
                <c:pt idx="6">
                  <c:v>19.3</c:v>
                </c:pt>
                <c:pt idx="7">
                  <c:v>22.5</c:v>
                </c:pt>
              </c:numCache>
            </c:numRef>
          </c:val>
          <c:smooth val="0"/>
          <c:extLst>
            <c:ext xmlns:c16="http://schemas.microsoft.com/office/drawing/2014/chart" uri="{C3380CC4-5D6E-409C-BE32-E72D297353CC}">
              <c16:uniqueId val="{00000004-A209-4049-98CE-0531EAEAEFF6}"/>
            </c:ext>
          </c:extLst>
        </c:ser>
        <c:dLbls>
          <c:showLegendKey val="0"/>
          <c:showVal val="0"/>
          <c:showCatName val="0"/>
          <c:showSerName val="0"/>
          <c:showPercent val="0"/>
          <c:showBubbleSize val="0"/>
        </c:dLbls>
        <c:smooth val="0"/>
        <c:axId val="406827320"/>
        <c:axId val="406827648"/>
      </c:lineChart>
      <c:catAx>
        <c:axId val="406827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sr-Latn-RS"/>
          </a:p>
        </c:txPr>
        <c:crossAx val="406827648"/>
        <c:crosses val="autoZero"/>
        <c:auto val="1"/>
        <c:lblAlgn val="ctr"/>
        <c:lblOffset val="100"/>
        <c:noMultiLvlLbl val="0"/>
      </c:catAx>
      <c:valAx>
        <c:axId val="406827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hr-HR" dirty="0"/>
                  <a:t>Visina u cm</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sr-Latn-R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r-Latn-RS"/>
          </a:p>
        </c:txPr>
        <c:crossAx val="40682732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sr-Latn-R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7CAB6-F508-42E6-B6B5-B45BDB476BDB}" type="datetimeFigureOut">
              <a:rPr lang="hr-HR" smtClean="0"/>
              <a:t>2.5.2018.</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CD4B2D-E008-40DA-B98B-D6940CB601C5}" type="slidenum">
              <a:rPr lang="hr-HR" smtClean="0"/>
              <a:t>‹#›</a:t>
            </a:fld>
            <a:endParaRPr lang="hr-HR"/>
          </a:p>
        </p:txBody>
      </p:sp>
    </p:spTree>
    <p:extLst>
      <p:ext uri="{BB962C8B-B14F-4D97-AF65-F5344CB8AC3E}">
        <p14:creationId xmlns:p14="http://schemas.microsoft.com/office/powerpoint/2010/main" val="3608902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M_Kobilsek@net.hr</a:t>
            </a:r>
          </a:p>
        </p:txBody>
      </p:sp>
      <p:sp>
        <p:nvSpPr>
          <p:cNvPr id="4" name="Rezervirano mjesto broja slajda 3"/>
          <p:cNvSpPr>
            <a:spLocks noGrp="1"/>
          </p:cNvSpPr>
          <p:nvPr>
            <p:ph type="sldNum" sz="quarter" idx="10"/>
          </p:nvPr>
        </p:nvSpPr>
        <p:spPr/>
        <p:txBody>
          <a:bodyPr/>
          <a:lstStyle/>
          <a:p>
            <a:fld id="{43D7519D-8F35-4699-85E9-915918A10F80}" type="slidenum">
              <a:rPr lang="hr-HR" smtClean="0"/>
              <a:t>3</a:t>
            </a:fld>
            <a:endParaRPr lang="hr-HR"/>
          </a:p>
        </p:txBody>
      </p:sp>
    </p:spTree>
    <p:extLst>
      <p:ext uri="{BB962C8B-B14F-4D97-AF65-F5344CB8AC3E}">
        <p14:creationId xmlns:p14="http://schemas.microsoft.com/office/powerpoint/2010/main" val="4073856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r-HR"/>
              <a:t>Kliknite da biste uredili stil naslova matrice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C391B0D0-0E3D-47ED-959B-553667BDE4CC}" type="datetimeFigureOut">
              <a:rPr lang="hr-HR" smtClean="0"/>
              <a:t>2.5.2018.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419460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ska slika s 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13815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aslov i o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428927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 s 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r-HR"/>
              <a:t>Kliknite da biste uredili stil naslova matrice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36701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ica s naziv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r-HR"/>
              <a:t>Kliknite da biste uredili stil naslova matrice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962954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tupca">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r-HR"/>
              <a:t>Kliknite da biste uredili stil naslova matrice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3" name="Date Placeholder 2"/>
          <p:cNvSpPr>
            <a:spLocks noGrp="1"/>
          </p:cNvSpPr>
          <p:nvPr>
            <p:ph type="dt" sz="half" idx="10"/>
          </p:nvPr>
        </p:nvSpPr>
        <p:spPr/>
        <p:txBody>
          <a:bodyPr/>
          <a:lstStyle/>
          <a:p>
            <a:fld id="{C391B0D0-0E3D-47ED-959B-553667BDE4CC}" type="datetimeFigureOut">
              <a:rPr lang="hr-HR" smtClean="0"/>
              <a:t>2.5.2018.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3183720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stupca sa slikama">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r-HR"/>
              <a:t>Kliknite da biste uredili stil naslova matrice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Uredite stilove teksta matrice</a:t>
            </a:r>
          </a:p>
        </p:txBody>
      </p:sp>
      <p:sp>
        <p:nvSpPr>
          <p:cNvPr id="3" name="Date Placeholder 2"/>
          <p:cNvSpPr>
            <a:spLocks noGrp="1"/>
          </p:cNvSpPr>
          <p:nvPr>
            <p:ph type="dt" sz="half" idx="10"/>
          </p:nvPr>
        </p:nvSpPr>
        <p:spPr/>
        <p:txBody>
          <a:bodyPr/>
          <a:lstStyle/>
          <a:p>
            <a:fld id="{C391B0D0-0E3D-47ED-959B-553667BDE4CC}" type="datetimeFigureOut">
              <a:rPr lang="hr-HR" smtClean="0"/>
              <a:t>2.5.2018.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1137273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Naslov i okomiti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r-HR"/>
              <a:t>Kliknite da biste uredili stil naslova matrice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C391B0D0-0E3D-47ED-959B-553667BDE4CC}" type="datetimeFigureOut">
              <a:rPr lang="hr-HR" smtClean="0"/>
              <a:t>2.5.2018.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53076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r-HR"/>
              <a:t>Kliknite da biste uredili stil naslova matrice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C391B0D0-0E3D-47ED-959B-553667BDE4CC}" type="datetimeFigureOut">
              <a:rPr lang="hr-HR" smtClean="0"/>
              <a:t>2.5.2018.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144945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slov i sadržaj">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r-HR"/>
              <a:t>Kliknite da biste uredili stil naslova matrice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10"/>
          </p:nvPr>
        </p:nvSpPr>
        <p:spPr/>
        <p:txBody>
          <a:bodyPr/>
          <a:lstStyle/>
          <a:p>
            <a:fld id="{C391B0D0-0E3D-47ED-959B-553667BDE4CC}" type="datetimeFigureOut">
              <a:rPr lang="hr-HR" smtClean="0"/>
              <a:t>2.5.2018.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102433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r-HR"/>
              <a:t>Kliknite da biste uredili stil naslova matrice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Date Placeholder 3"/>
          <p:cNvSpPr>
            <a:spLocks noGrp="1"/>
          </p:cNvSpPr>
          <p:nvPr>
            <p:ph type="dt" sz="half" idx="10"/>
          </p:nvPr>
        </p:nvSpPr>
        <p:spPr/>
        <p:txBody>
          <a:bodyPr/>
          <a:lstStyle/>
          <a:p>
            <a:fld id="{C391B0D0-0E3D-47ED-959B-553667BDE4CC}" type="datetimeFigureOut">
              <a:rPr lang="hr-HR" smtClean="0"/>
              <a:t>2.5.2018.</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3623738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sadržaj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r-HR"/>
              <a:t>Kliknite da biste uredili stil naslova matrice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98280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Usporedb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2" name="Content Placeholder 3"/>
          <p:cNvSpPr>
            <a:spLocks noGrp="1"/>
          </p:cNvSpPr>
          <p:nvPr>
            <p:ph sz="quarter" idx="13"/>
          </p:nvPr>
        </p:nvSpPr>
        <p:spPr>
          <a:xfrm>
            <a:off x="913774" y="3051012"/>
            <a:ext cx="5106027" cy="274018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13" name="Content Placeholder 5"/>
          <p:cNvSpPr>
            <a:spLocks noGrp="1"/>
          </p:cNvSpPr>
          <p:nvPr>
            <p:ph sz="quarter" idx="14"/>
          </p:nvPr>
        </p:nvSpPr>
        <p:spPr>
          <a:xfrm>
            <a:off x="6172200" y="3051012"/>
            <a:ext cx="5105401" cy="2740187"/>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7" name="Date Placeholder 6"/>
          <p:cNvSpPr>
            <a:spLocks noGrp="1"/>
          </p:cNvSpPr>
          <p:nvPr>
            <p:ph type="dt" sz="half" idx="10"/>
          </p:nvPr>
        </p:nvSpPr>
        <p:spPr/>
        <p:txBody>
          <a:bodyPr/>
          <a:lstStyle/>
          <a:p>
            <a:fld id="{C391B0D0-0E3D-47ED-959B-553667BDE4CC}" type="datetimeFigureOut">
              <a:rPr lang="hr-HR" smtClean="0"/>
              <a:t>2.5.2018.</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215447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amo naslov">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C391B0D0-0E3D-47ED-959B-553667BDE4CC}" type="datetimeFigureOut">
              <a:rPr lang="hr-HR" smtClean="0"/>
              <a:t>2.5.2018.</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425209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391B0D0-0E3D-47ED-959B-553667BDE4CC}" type="datetimeFigureOut">
              <a:rPr lang="hr-HR" smtClean="0"/>
              <a:t>2.5.2018.</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262790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r-HR"/>
              <a:t>Kliknite da biste uredili stil naslova matrice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457970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Date Placeholder 4"/>
          <p:cNvSpPr>
            <a:spLocks noGrp="1"/>
          </p:cNvSpPr>
          <p:nvPr>
            <p:ph type="dt" sz="half" idx="10"/>
          </p:nvPr>
        </p:nvSpPr>
        <p:spPr/>
        <p:txBody>
          <a:bodyPr/>
          <a:lstStyle/>
          <a:p>
            <a:fld id="{C391B0D0-0E3D-47ED-959B-553667BDE4CC}" type="datetimeFigureOut">
              <a:rPr lang="hr-HR" smtClean="0"/>
              <a:t>2.5.2018.</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2D0BB34A-ACE7-479F-AD23-8ECB7DCD6311}" type="slidenum">
              <a:rPr lang="hr-HR" smtClean="0"/>
              <a:t>‹#›</a:t>
            </a:fld>
            <a:endParaRPr lang="hr-HR"/>
          </a:p>
        </p:txBody>
      </p:sp>
    </p:spTree>
    <p:extLst>
      <p:ext uri="{BB962C8B-B14F-4D97-AF65-F5344CB8AC3E}">
        <p14:creationId xmlns:p14="http://schemas.microsoft.com/office/powerpoint/2010/main" val="75545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3000"/>
                <a:lumMod val="15000"/>
                <a:lumOff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391B0D0-0E3D-47ED-959B-553667BDE4CC}" type="datetimeFigureOut">
              <a:rPr lang="hr-HR" smtClean="0"/>
              <a:t>2.5.2018.</a:t>
            </a:fld>
            <a:endParaRPr lang="hr-H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hr-H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2D0BB34A-ACE7-479F-AD23-8ECB7DCD6311}" type="slidenum">
              <a:rPr lang="hr-HR" smtClean="0"/>
              <a:t>‹#›</a:t>
            </a:fld>
            <a:endParaRPr lang="hr-HR"/>
          </a:p>
        </p:txBody>
      </p:sp>
    </p:spTree>
    <p:extLst>
      <p:ext uri="{BB962C8B-B14F-4D97-AF65-F5344CB8AC3E}">
        <p14:creationId xmlns:p14="http://schemas.microsoft.com/office/powerpoint/2010/main" val="11060424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P%C5%A1enica_pomladi.jpg"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lika 4" descr="Slika na kojoj se prikazuje biljka, trava&#10;&#10;Opis je generiran uz vrlo visoku pouzdanost">
            <a:extLst>
              <a:ext uri="{FF2B5EF4-FFF2-40B4-BE49-F238E27FC236}">
                <a16:creationId xmlns:a16="http://schemas.microsoft.com/office/drawing/2014/main" id="{D3601E2E-A1E4-47FF-8D67-109ABE9301C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7478" b="10870"/>
          <a:stretch/>
        </p:blipFill>
        <p:spPr>
          <a:xfrm>
            <a:off x="0" y="-1"/>
            <a:ext cx="12191980" cy="4187739"/>
          </a:xfrm>
          <a:prstGeom prst="rect">
            <a:avLst/>
          </a:prstGeom>
        </p:spPr>
      </p:pic>
      <p:sp>
        <p:nvSpPr>
          <p:cNvPr id="2" name="Naslov 1">
            <a:extLst>
              <a:ext uri="{FF2B5EF4-FFF2-40B4-BE49-F238E27FC236}">
                <a16:creationId xmlns:a16="http://schemas.microsoft.com/office/drawing/2014/main" id="{F242576B-09B6-48AF-8889-79C16AD10F42}"/>
              </a:ext>
            </a:extLst>
          </p:cNvPr>
          <p:cNvSpPr>
            <a:spLocks noGrp="1"/>
          </p:cNvSpPr>
          <p:nvPr>
            <p:ph type="ctrTitle"/>
          </p:nvPr>
        </p:nvSpPr>
        <p:spPr>
          <a:xfrm>
            <a:off x="1146048" y="4437888"/>
            <a:ext cx="9899904" cy="1116711"/>
          </a:xfrm>
        </p:spPr>
        <p:txBody>
          <a:bodyPr>
            <a:normAutofit fontScale="90000"/>
          </a:bodyPr>
          <a:lstStyle/>
          <a:p>
            <a:r>
              <a:rPr lang="hr-HR" sz="8000" b="1" dirty="0">
                <a:ln>
                  <a:solidFill>
                    <a:srgbClr val="00B050"/>
                  </a:solidFill>
                </a:ln>
                <a:solidFill>
                  <a:srgbClr val="92D050"/>
                </a:solidFill>
                <a:effectLst>
                  <a:outerShdw blurRad="50800" dist="38100" dir="18900000" algn="bl" rotWithShape="0">
                    <a:prstClr val="black">
                      <a:alpha val="40000"/>
                    </a:prstClr>
                  </a:outerShdw>
                </a:effectLst>
              </a:rPr>
              <a:t>ŽELIM STABLO</a:t>
            </a:r>
          </a:p>
        </p:txBody>
      </p:sp>
      <p:sp>
        <p:nvSpPr>
          <p:cNvPr id="3" name="Podnaslov 2">
            <a:extLst>
              <a:ext uri="{FF2B5EF4-FFF2-40B4-BE49-F238E27FC236}">
                <a16:creationId xmlns:a16="http://schemas.microsoft.com/office/drawing/2014/main" id="{8AA29A96-7754-44EB-A162-FA8813F4437D}"/>
              </a:ext>
            </a:extLst>
          </p:cNvPr>
          <p:cNvSpPr>
            <a:spLocks noGrp="1"/>
          </p:cNvSpPr>
          <p:nvPr>
            <p:ph type="subTitle" idx="1"/>
          </p:nvPr>
        </p:nvSpPr>
        <p:spPr>
          <a:xfrm>
            <a:off x="1146045" y="5481448"/>
            <a:ext cx="10077126" cy="535939"/>
          </a:xfrm>
        </p:spPr>
        <p:txBody>
          <a:bodyPr>
            <a:normAutofit fontScale="92500"/>
          </a:bodyPr>
          <a:lstStyle/>
          <a:p>
            <a:r>
              <a:rPr lang="hr-HR" sz="1800" dirty="0">
                <a:solidFill>
                  <a:schemeClr val="tx1">
                    <a:lumMod val="50000"/>
                    <a:lumOff val="50000"/>
                  </a:schemeClr>
                </a:solidFill>
              </a:rPr>
              <a:t>Prezentaciju su izradile učenice: Marija </a:t>
            </a:r>
            <a:r>
              <a:rPr lang="hr-HR" sz="1800" dirty="0" err="1">
                <a:solidFill>
                  <a:schemeClr val="tx1">
                    <a:lumMod val="50000"/>
                    <a:lumOff val="50000"/>
                  </a:schemeClr>
                </a:solidFill>
              </a:rPr>
              <a:t>milić</a:t>
            </a:r>
            <a:r>
              <a:rPr lang="hr-HR" sz="1800" dirty="0">
                <a:solidFill>
                  <a:schemeClr val="tx1">
                    <a:lumMod val="50000"/>
                    <a:lumOff val="50000"/>
                  </a:schemeClr>
                </a:solidFill>
              </a:rPr>
              <a:t>, </a:t>
            </a:r>
            <a:r>
              <a:rPr lang="hr-HR" sz="1800" dirty="0" err="1">
                <a:solidFill>
                  <a:schemeClr val="tx1">
                    <a:lumMod val="50000"/>
                    <a:lumOff val="50000"/>
                  </a:schemeClr>
                </a:solidFill>
              </a:rPr>
              <a:t>lorena</a:t>
            </a:r>
            <a:r>
              <a:rPr lang="hr-HR" sz="1800" dirty="0">
                <a:solidFill>
                  <a:schemeClr val="tx1">
                    <a:lumMod val="50000"/>
                    <a:lumOff val="50000"/>
                  </a:schemeClr>
                </a:solidFill>
              </a:rPr>
              <a:t> </a:t>
            </a:r>
            <a:r>
              <a:rPr lang="hr-HR" sz="1800" dirty="0" err="1">
                <a:solidFill>
                  <a:schemeClr val="tx1">
                    <a:lumMod val="50000"/>
                    <a:lumOff val="50000"/>
                  </a:schemeClr>
                </a:solidFill>
              </a:rPr>
              <a:t>canjko</a:t>
            </a:r>
            <a:r>
              <a:rPr lang="hr-HR" sz="1800" dirty="0">
                <a:solidFill>
                  <a:schemeClr val="tx1">
                    <a:lumMod val="50000"/>
                    <a:lumOff val="50000"/>
                  </a:schemeClr>
                </a:solidFill>
              </a:rPr>
              <a:t>, </a:t>
            </a:r>
            <a:r>
              <a:rPr lang="hr-HR" sz="1800" dirty="0" err="1">
                <a:solidFill>
                  <a:schemeClr val="tx1">
                    <a:lumMod val="50000"/>
                    <a:lumOff val="50000"/>
                  </a:schemeClr>
                </a:solidFill>
              </a:rPr>
              <a:t>riana</a:t>
            </a:r>
            <a:r>
              <a:rPr lang="hr-HR" sz="1800" dirty="0">
                <a:solidFill>
                  <a:schemeClr val="tx1">
                    <a:lumMod val="50000"/>
                    <a:lumOff val="50000"/>
                  </a:schemeClr>
                </a:solidFill>
              </a:rPr>
              <a:t> </a:t>
            </a:r>
            <a:r>
              <a:rPr lang="hr-HR" sz="1800" dirty="0" err="1">
                <a:solidFill>
                  <a:schemeClr val="tx1">
                    <a:lumMod val="50000"/>
                    <a:lumOff val="50000"/>
                  </a:schemeClr>
                </a:solidFill>
              </a:rPr>
              <a:t>soldić</a:t>
            </a:r>
            <a:r>
              <a:rPr lang="hr-HR" sz="1800" dirty="0">
                <a:solidFill>
                  <a:schemeClr val="tx1">
                    <a:lumMod val="50000"/>
                    <a:lumOff val="50000"/>
                  </a:schemeClr>
                </a:solidFill>
              </a:rPr>
              <a:t>, tara </a:t>
            </a:r>
            <a:r>
              <a:rPr lang="hr-HR" sz="1800" dirty="0" err="1">
                <a:solidFill>
                  <a:schemeClr val="tx1">
                    <a:lumMod val="50000"/>
                    <a:lumOff val="50000"/>
                  </a:schemeClr>
                </a:solidFill>
              </a:rPr>
              <a:t>matić</a:t>
            </a:r>
            <a:r>
              <a:rPr lang="hr-HR" sz="1800" dirty="0">
                <a:solidFill>
                  <a:schemeClr val="tx1">
                    <a:lumMod val="50000"/>
                    <a:lumOff val="50000"/>
                  </a:schemeClr>
                </a:solidFill>
              </a:rPr>
              <a:t> i </a:t>
            </a:r>
            <a:r>
              <a:rPr lang="hr-HR" sz="1800" dirty="0" err="1">
                <a:solidFill>
                  <a:schemeClr val="tx1">
                    <a:lumMod val="50000"/>
                    <a:lumOff val="50000"/>
                  </a:schemeClr>
                </a:solidFill>
              </a:rPr>
              <a:t>niki</a:t>
            </a:r>
            <a:r>
              <a:rPr lang="hr-HR" sz="1800" dirty="0">
                <a:solidFill>
                  <a:schemeClr val="tx1">
                    <a:lumMod val="50000"/>
                    <a:lumOff val="50000"/>
                  </a:schemeClr>
                </a:solidFill>
              </a:rPr>
              <a:t> </a:t>
            </a:r>
            <a:r>
              <a:rPr lang="hr-HR" sz="1800" dirty="0" err="1">
                <a:solidFill>
                  <a:schemeClr val="tx1">
                    <a:lumMod val="50000"/>
                    <a:lumOff val="50000"/>
                  </a:schemeClr>
                </a:solidFill>
              </a:rPr>
              <a:t>likar</a:t>
            </a:r>
            <a:endParaRPr lang="hr-HR" sz="1800" dirty="0">
              <a:solidFill>
                <a:schemeClr val="tx1">
                  <a:lumMod val="50000"/>
                  <a:lumOff val="50000"/>
                </a:schemeClr>
              </a:solidFill>
            </a:endParaRPr>
          </a:p>
        </p:txBody>
      </p:sp>
      <p:sp>
        <p:nvSpPr>
          <p:cNvPr id="6" name="TekstniOkvir 5">
            <a:extLst>
              <a:ext uri="{FF2B5EF4-FFF2-40B4-BE49-F238E27FC236}">
                <a16:creationId xmlns:a16="http://schemas.microsoft.com/office/drawing/2014/main" id="{94103A43-35E2-4E98-9AB9-E853DBA4D2C6}"/>
              </a:ext>
            </a:extLst>
          </p:cNvPr>
          <p:cNvSpPr txBox="1"/>
          <p:nvPr/>
        </p:nvSpPr>
        <p:spPr>
          <a:xfrm>
            <a:off x="9904194" y="3987683"/>
            <a:ext cx="2287806" cy="200055"/>
          </a:xfrm>
          <a:prstGeom prst="rect">
            <a:avLst/>
          </a:prstGeom>
          <a:solidFill>
            <a:srgbClr val="000000"/>
          </a:solidFill>
        </p:spPr>
        <p:txBody>
          <a:bodyPr wrap="square" rtlCol="0">
            <a:spAutoFit/>
          </a:bodyPr>
          <a:lstStyle/>
          <a:p>
            <a:pPr algn="r">
              <a:spcAft>
                <a:spcPts val="600"/>
              </a:spcAft>
            </a:pPr>
            <a:r>
              <a:rPr lang="hr-HR" sz="700" dirty="0">
                <a:solidFill>
                  <a:srgbClr val="FFFFFF"/>
                </a:solidFill>
                <a:hlinkClick r:id="rId3" tooltip="https://commons.wikimedia.org/wiki/File:P%C5%A1enica_pomladi.jpg"/>
              </a:rPr>
              <a:t>Ta fotografija</a:t>
            </a:r>
            <a:r>
              <a:rPr lang="hr-HR" sz="700" dirty="0">
                <a:solidFill>
                  <a:srgbClr val="FFFFFF"/>
                </a:solidFill>
              </a:rPr>
              <a:t> korisnika Nepoznat autor: licenca </a:t>
            </a:r>
            <a:r>
              <a:rPr lang="hr-HR" sz="700" dirty="0">
                <a:solidFill>
                  <a:srgbClr val="FFFFFF"/>
                </a:solidFill>
                <a:hlinkClick r:id="rId4" tooltip="https://creativecommons.org/licenses/by-sa/3.0/"/>
              </a:rPr>
              <a:t>CC BY-SA</a:t>
            </a:r>
            <a:endParaRPr lang="hr-HR" sz="700" dirty="0">
              <a:solidFill>
                <a:srgbClr val="FFFFFF"/>
              </a:solidFill>
            </a:endParaRPr>
          </a:p>
        </p:txBody>
      </p:sp>
    </p:spTree>
    <p:extLst>
      <p:ext uri="{BB962C8B-B14F-4D97-AF65-F5344CB8AC3E}">
        <p14:creationId xmlns:p14="http://schemas.microsoft.com/office/powerpoint/2010/main" val="113034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osoba, na zatvorenom, pod, zid&#10;&#10;Opis je generiran uz vrlo visoku pouzdanost">
            <a:extLst>
              <a:ext uri="{FF2B5EF4-FFF2-40B4-BE49-F238E27FC236}">
                <a16:creationId xmlns:a16="http://schemas.microsoft.com/office/drawing/2014/main" id="{98FAC353-DE46-41BB-8E5B-C90D862B19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57274" y="10"/>
            <a:ext cx="4834726" cy="3428989"/>
          </a:xfrm>
          <a:prstGeom prst="rect">
            <a:avLst/>
          </a:prstGeom>
        </p:spPr>
      </p:pic>
      <p:pic>
        <p:nvPicPr>
          <p:cNvPr id="10" name="Slika 9" descr="Slika na kojoj se prikazuje na zatvorenom, osoba, stol&#10;&#10;Opis je generiran uz vrlo visoku pouzdanost">
            <a:extLst>
              <a:ext uri="{FF2B5EF4-FFF2-40B4-BE49-F238E27FC236}">
                <a16:creationId xmlns:a16="http://schemas.microsoft.com/office/drawing/2014/main" id="{BA631081-66AB-4088-8D50-AE58C88E19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57271" y="3429000"/>
            <a:ext cx="4834726" cy="3429000"/>
          </a:xfrm>
          <a:prstGeom prst="rect">
            <a:avLst/>
          </a:prstGeom>
        </p:spPr>
      </p:pic>
      <p:sp>
        <p:nvSpPr>
          <p:cNvPr id="11" name="TekstniOkvir 10">
            <a:extLst>
              <a:ext uri="{FF2B5EF4-FFF2-40B4-BE49-F238E27FC236}">
                <a16:creationId xmlns:a16="http://schemas.microsoft.com/office/drawing/2014/main" id="{0F5DCA4D-82D0-4F15-AFF8-E09F9C72DD02}"/>
              </a:ext>
            </a:extLst>
          </p:cNvPr>
          <p:cNvSpPr txBox="1"/>
          <p:nvPr/>
        </p:nvSpPr>
        <p:spPr>
          <a:xfrm>
            <a:off x="981075" y="1358901"/>
            <a:ext cx="5280026"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dirty="0" err="1">
                <a:latin typeface="+mj-lt"/>
                <a:ea typeface="+mj-ea"/>
                <a:cs typeface="+mj-cs"/>
              </a:rPr>
              <a:t>Naše</a:t>
            </a:r>
            <a:r>
              <a:rPr lang="en-US" sz="4800" cap="all" dirty="0">
                <a:latin typeface="+mj-lt"/>
                <a:ea typeface="+mj-ea"/>
                <a:cs typeface="+mj-cs"/>
              </a:rPr>
              <a:t> </a:t>
            </a:r>
            <a:r>
              <a:rPr lang="en-US" sz="4800" cap="all" dirty="0" err="1">
                <a:latin typeface="+mj-lt"/>
                <a:ea typeface="+mj-ea"/>
                <a:cs typeface="+mj-cs"/>
              </a:rPr>
              <a:t>vrijedne</a:t>
            </a:r>
            <a:r>
              <a:rPr lang="en-US" sz="4800" cap="all" dirty="0">
                <a:latin typeface="+mj-lt"/>
                <a:ea typeface="+mj-ea"/>
                <a:cs typeface="+mj-cs"/>
              </a:rPr>
              <a:t> </a:t>
            </a:r>
            <a:r>
              <a:rPr lang="en-US" sz="4800" cap="all" dirty="0" err="1">
                <a:latin typeface="+mj-lt"/>
                <a:ea typeface="+mj-ea"/>
                <a:cs typeface="+mj-cs"/>
              </a:rPr>
              <a:t>petašice</a:t>
            </a:r>
            <a:r>
              <a:rPr lang="en-US" sz="4800" cap="all" dirty="0">
                <a:latin typeface="+mj-lt"/>
                <a:ea typeface="+mj-ea"/>
                <a:cs typeface="+mj-cs"/>
              </a:rPr>
              <a:t> </a:t>
            </a:r>
            <a:r>
              <a:rPr lang="en-US" sz="4800" cap="all" dirty="0" err="1">
                <a:latin typeface="+mj-lt"/>
                <a:ea typeface="+mj-ea"/>
                <a:cs typeface="+mj-cs"/>
              </a:rPr>
              <a:t>zasadile</a:t>
            </a:r>
            <a:r>
              <a:rPr lang="en-US" sz="4800" cap="all" dirty="0">
                <a:latin typeface="+mj-lt"/>
                <a:ea typeface="+mj-ea"/>
                <a:cs typeface="+mj-cs"/>
              </a:rPr>
              <a:t> </a:t>
            </a:r>
            <a:r>
              <a:rPr lang="en-US" sz="4800" cap="all" dirty="0" err="1">
                <a:latin typeface="+mj-lt"/>
                <a:ea typeface="+mj-ea"/>
                <a:cs typeface="+mj-cs"/>
              </a:rPr>
              <a:t>su</a:t>
            </a:r>
            <a:r>
              <a:rPr lang="en-US" sz="4800" cap="all" dirty="0">
                <a:latin typeface="+mj-lt"/>
                <a:ea typeface="+mj-ea"/>
                <a:cs typeface="+mj-cs"/>
              </a:rPr>
              <a:t> </a:t>
            </a:r>
            <a:r>
              <a:rPr lang="en-US" sz="4800" cap="all" dirty="0" err="1">
                <a:latin typeface="+mj-lt"/>
                <a:ea typeface="+mj-ea"/>
                <a:cs typeface="+mj-cs"/>
              </a:rPr>
              <a:t>tikvice</a:t>
            </a:r>
            <a:endParaRPr lang="en-US" sz="4800" cap="all" dirty="0">
              <a:latin typeface="+mj-lt"/>
              <a:ea typeface="+mj-ea"/>
              <a:cs typeface="+mj-cs"/>
            </a:endParaRPr>
          </a:p>
        </p:txBody>
      </p:sp>
    </p:spTree>
    <p:extLst>
      <p:ext uri="{BB962C8B-B14F-4D97-AF65-F5344CB8AC3E}">
        <p14:creationId xmlns:p14="http://schemas.microsoft.com/office/powerpoint/2010/main" val="373632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stol&#10;&#10;Opis je generiran uz visoku pouzdanost">
            <a:extLst>
              <a:ext uri="{FF2B5EF4-FFF2-40B4-BE49-F238E27FC236}">
                <a16:creationId xmlns:a16="http://schemas.microsoft.com/office/drawing/2014/main" id="{4165C44E-06B0-48AE-838A-201D8D6F58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924201" cy="6858000"/>
          </a:xfrm>
          <a:prstGeom prst="rect">
            <a:avLst/>
          </a:prstGeom>
        </p:spPr>
      </p:pic>
      <p:sp>
        <p:nvSpPr>
          <p:cNvPr id="4" name="TekstniOkvir 3">
            <a:extLst>
              <a:ext uri="{FF2B5EF4-FFF2-40B4-BE49-F238E27FC236}">
                <a16:creationId xmlns:a16="http://schemas.microsoft.com/office/drawing/2014/main" id="{28D70E6A-2274-42FA-8B0E-9D283494C188}"/>
              </a:ext>
            </a:extLst>
          </p:cNvPr>
          <p:cNvSpPr txBox="1"/>
          <p:nvPr/>
        </p:nvSpPr>
        <p:spPr>
          <a:xfrm>
            <a:off x="7570382" y="1358901"/>
            <a:ext cx="3707844"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dirty="0" err="1">
                <a:latin typeface="+mj-lt"/>
                <a:ea typeface="+mj-ea"/>
                <a:cs typeface="+mj-cs"/>
              </a:rPr>
              <a:t>Spojili</a:t>
            </a:r>
            <a:r>
              <a:rPr lang="en-US" sz="4800" cap="all" dirty="0">
                <a:latin typeface="+mj-lt"/>
                <a:ea typeface="+mj-ea"/>
                <a:cs typeface="+mj-cs"/>
              </a:rPr>
              <a:t> </a:t>
            </a:r>
            <a:r>
              <a:rPr lang="en-US" sz="4800" cap="all" dirty="0" err="1">
                <a:latin typeface="+mj-lt"/>
                <a:ea typeface="+mj-ea"/>
                <a:cs typeface="+mj-cs"/>
              </a:rPr>
              <a:t>smo</a:t>
            </a:r>
            <a:r>
              <a:rPr lang="en-US" sz="4800" cap="all" dirty="0">
                <a:latin typeface="+mj-lt"/>
                <a:ea typeface="+mj-ea"/>
                <a:cs typeface="+mj-cs"/>
              </a:rPr>
              <a:t> </a:t>
            </a:r>
            <a:r>
              <a:rPr lang="en-US" sz="4800" cap="all" dirty="0" err="1">
                <a:latin typeface="+mj-lt"/>
                <a:ea typeface="+mj-ea"/>
                <a:cs typeface="+mj-cs"/>
              </a:rPr>
              <a:t>pumpu</a:t>
            </a:r>
            <a:endParaRPr lang="en-US" sz="4800" cap="all" dirty="0">
              <a:latin typeface="+mj-lt"/>
              <a:ea typeface="+mj-ea"/>
              <a:cs typeface="+mj-cs"/>
            </a:endParaRPr>
          </a:p>
        </p:txBody>
      </p:sp>
    </p:spTree>
    <p:extLst>
      <p:ext uri="{BB962C8B-B14F-4D97-AF65-F5344CB8AC3E}">
        <p14:creationId xmlns:p14="http://schemas.microsoft.com/office/powerpoint/2010/main" val="16945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na zatvorenom, pod, stol&#10;&#10;Opis je generiran uz vrlo visoku pouzdanost">
            <a:extLst>
              <a:ext uri="{FF2B5EF4-FFF2-40B4-BE49-F238E27FC236}">
                <a16:creationId xmlns:a16="http://schemas.microsoft.com/office/drawing/2014/main" id="{BDF946FE-6679-47EF-A9AC-3822BDDB7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5" y="10"/>
            <a:ext cx="6924201" cy="3428988"/>
          </a:xfrm>
          <a:prstGeom prst="rect">
            <a:avLst/>
          </a:prstGeom>
        </p:spPr>
      </p:pic>
      <p:pic>
        <p:nvPicPr>
          <p:cNvPr id="10" name="Slika 9" descr="Slika na kojoj se prikazuje stol, na zatvorenom, zid, radni stol&#10;&#10;Opis je generiran uz vrlo visoku pouzdanost">
            <a:extLst>
              <a:ext uri="{FF2B5EF4-FFF2-40B4-BE49-F238E27FC236}">
                <a16:creationId xmlns:a16="http://schemas.microsoft.com/office/drawing/2014/main" id="{9988811A-5B52-49C2-9B0C-B2B8786F3C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45" y="3429000"/>
            <a:ext cx="6924201" cy="3428998"/>
          </a:xfrm>
          <a:prstGeom prst="rect">
            <a:avLst/>
          </a:prstGeom>
        </p:spPr>
      </p:pic>
      <p:sp>
        <p:nvSpPr>
          <p:cNvPr id="6" name="TekstniOkvir 5">
            <a:extLst>
              <a:ext uri="{FF2B5EF4-FFF2-40B4-BE49-F238E27FC236}">
                <a16:creationId xmlns:a16="http://schemas.microsoft.com/office/drawing/2014/main" id="{D70E9262-01A0-44D2-BED5-269B4CF4E4A3}"/>
              </a:ext>
            </a:extLst>
          </p:cNvPr>
          <p:cNvSpPr txBox="1"/>
          <p:nvPr/>
        </p:nvSpPr>
        <p:spPr>
          <a:xfrm>
            <a:off x="8044674" y="1358901"/>
            <a:ext cx="3172899"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cap="all">
                <a:latin typeface="+mj-lt"/>
                <a:ea typeface="+mj-ea"/>
                <a:cs typeface="+mj-cs"/>
              </a:rPr>
              <a:t>I naše tikvice su rasle…</a:t>
            </a:r>
          </a:p>
        </p:txBody>
      </p:sp>
    </p:spTree>
    <p:extLst>
      <p:ext uri="{BB962C8B-B14F-4D97-AF65-F5344CB8AC3E}">
        <p14:creationId xmlns:p14="http://schemas.microsoft.com/office/powerpoint/2010/main" val="260506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87BDF38F-42AC-40ED-A85E-89757F9F29EF}"/>
              </a:ext>
            </a:extLst>
          </p:cNvPr>
          <p:cNvSpPr txBox="1"/>
          <p:nvPr/>
        </p:nvSpPr>
        <p:spPr>
          <a:xfrm>
            <a:off x="913774" y="1365957"/>
            <a:ext cx="10364452" cy="404142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8000" cap="all">
                <a:latin typeface="+mj-lt"/>
                <a:ea typeface="+mj-ea"/>
                <a:cs typeface="+mj-cs"/>
              </a:rPr>
              <a:t>Sad je došlo vrijeme za pravo istraživanje</a:t>
            </a:r>
          </a:p>
        </p:txBody>
      </p:sp>
    </p:spTree>
    <p:extLst>
      <p:ext uri="{BB962C8B-B14F-4D97-AF65-F5344CB8AC3E}">
        <p14:creationId xmlns:p14="http://schemas.microsoft.com/office/powerpoint/2010/main" val="34751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8B6E64FD-E99E-437C-A1D3-C9867215A9E4}"/>
              </a:ext>
            </a:extLst>
          </p:cNvPr>
          <p:cNvSpPr txBox="1"/>
          <p:nvPr/>
        </p:nvSpPr>
        <p:spPr>
          <a:xfrm>
            <a:off x="1060174" y="755374"/>
            <a:ext cx="9462052" cy="584775"/>
          </a:xfrm>
          <a:prstGeom prst="rect">
            <a:avLst/>
          </a:prstGeom>
          <a:noFill/>
        </p:spPr>
        <p:txBody>
          <a:bodyPr wrap="square" rtlCol="0">
            <a:spAutoFit/>
          </a:bodyPr>
          <a:lstStyle/>
          <a:p>
            <a:pPr marL="457200" indent="-457200">
              <a:buFont typeface="Arial" panose="020B0604020202020204" pitchFamily="34" charset="0"/>
              <a:buChar char="•"/>
            </a:pPr>
            <a:r>
              <a:rPr lang="hr-HR" sz="3200" dirty="0"/>
              <a:t>ODLUČILI SMO POSIJATI PŠENICU</a:t>
            </a:r>
          </a:p>
        </p:txBody>
      </p:sp>
      <p:sp>
        <p:nvSpPr>
          <p:cNvPr id="3" name="TekstniOkvir 2">
            <a:extLst>
              <a:ext uri="{FF2B5EF4-FFF2-40B4-BE49-F238E27FC236}">
                <a16:creationId xmlns:a16="http://schemas.microsoft.com/office/drawing/2014/main" id="{F085C1BA-3634-437C-9434-D440E70B6617}"/>
              </a:ext>
            </a:extLst>
          </p:cNvPr>
          <p:cNvSpPr txBox="1"/>
          <p:nvPr/>
        </p:nvSpPr>
        <p:spPr>
          <a:xfrm>
            <a:off x="1060174" y="1974574"/>
            <a:ext cx="9568069" cy="954107"/>
          </a:xfrm>
          <a:prstGeom prst="rect">
            <a:avLst/>
          </a:prstGeom>
          <a:noFill/>
        </p:spPr>
        <p:txBody>
          <a:bodyPr wrap="square" rtlCol="0">
            <a:spAutoFit/>
          </a:bodyPr>
          <a:lstStyle/>
          <a:p>
            <a:pPr marL="457200" indent="-457200">
              <a:buFont typeface="Arial" panose="020B0604020202020204" pitchFamily="34" charset="0"/>
              <a:buChar char="•"/>
            </a:pPr>
            <a:r>
              <a:rPr lang="hr-HR" sz="2800" dirty="0"/>
              <a:t>PRIJE SAME SJETVE MALO SMO ISTRAŽIVALI BESPUĆIMA INTERNETA KAKO BI ŠTO VIŠE SAZNALI O PŠENICI</a:t>
            </a:r>
          </a:p>
        </p:txBody>
      </p:sp>
    </p:spTree>
    <p:extLst>
      <p:ext uri="{BB962C8B-B14F-4D97-AF65-F5344CB8AC3E}">
        <p14:creationId xmlns:p14="http://schemas.microsoft.com/office/powerpoint/2010/main" val="130774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A7B8E76E-324D-4C8F-8D24-24C1E8711B99}"/>
              </a:ext>
            </a:extLst>
          </p:cNvPr>
          <p:cNvSpPr txBox="1"/>
          <p:nvPr/>
        </p:nvSpPr>
        <p:spPr>
          <a:xfrm>
            <a:off x="1086678" y="874643"/>
            <a:ext cx="7262192" cy="461665"/>
          </a:xfrm>
          <a:prstGeom prst="rect">
            <a:avLst/>
          </a:prstGeom>
          <a:noFill/>
        </p:spPr>
        <p:txBody>
          <a:bodyPr wrap="square" rtlCol="0">
            <a:spAutoFit/>
          </a:bodyPr>
          <a:lstStyle/>
          <a:p>
            <a:r>
              <a:rPr lang="hr-HR" sz="2400" dirty="0"/>
              <a:t>ŠTO SMO SAZNALI?</a:t>
            </a:r>
          </a:p>
        </p:txBody>
      </p:sp>
      <p:sp>
        <p:nvSpPr>
          <p:cNvPr id="3" name="TekstniOkvir 2">
            <a:extLst>
              <a:ext uri="{FF2B5EF4-FFF2-40B4-BE49-F238E27FC236}">
                <a16:creationId xmlns:a16="http://schemas.microsoft.com/office/drawing/2014/main" id="{8C7CA475-CE4B-48D8-96BB-65C911821567}"/>
              </a:ext>
            </a:extLst>
          </p:cNvPr>
          <p:cNvSpPr txBox="1"/>
          <p:nvPr/>
        </p:nvSpPr>
        <p:spPr>
          <a:xfrm>
            <a:off x="503583" y="1566278"/>
            <a:ext cx="8521148" cy="461665"/>
          </a:xfrm>
          <a:prstGeom prst="rect">
            <a:avLst/>
          </a:prstGeom>
          <a:noFill/>
        </p:spPr>
        <p:txBody>
          <a:bodyPr wrap="square" rtlCol="0">
            <a:spAutoFit/>
          </a:bodyPr>
          <a:lstStyle/>
          <a:p>
            <a:pPr marL="342900" indent="-342900">
              <a:buFont typeface="Arial" panose="020B0604020202020204" pitchFamily="34" charset="0"/>
              <a:buChar char="•"/>
            </a:pPr>
            <a:r>
              <a:rPr lang="hr-HR" sz="2400" dirty="0"/>
              <a:t>Latinski naziv pšenice je </a:t>
            </a:r>
            <a:r>
              <a:rPr lang="hr-HR" sz="2400" dirty="0" err="1"/>
              <a:t>Triticum</a:t>
            </a:r>
            <a:r>
              <a:rPr lang="hr-HR" sz="2400" dirty="0"/>
              <a:t> </a:t>
            </a:r>
            <a:r>
              <a:rPr lang="hr-HR" sz="2400" dirty="0" err="1"/>
              <a:t>vulgare</a:t>
            </a:r>
            <a:endParaRPr lang="hr-HR" sz="2400" dirty="0"/>
          </a:p>
        </p:txBody>
      </p:sp>
      <p:sp>
        <p:nvSpPr>
          <p:cNvPr id="4" name="Pravokutnik 3">
            <a:extLst>
              <a:ext uri="{FF2B5EF4-FFF2-40B4-BE49-F238E27FC236}">
                <a16:creationId xmlns:a16="http://schemas.microsoft.com/office/drawing/2014/main" id="{9A96E1F7-C910-4C12-8A00-BCB21E3424D3}"/>
              </a:ext>
            </a:extLst>
          </p:cNvPr>
          <p:cNvSpPr/>
          <p:nvPr/>
        </p:nvSpPr>
        <p:spPr>
          <a:xfrm>
            <a:off x="503583" y="2257914"/>
            <a:ext cx="11105321" cy="3046988"/>
          </a:xfrm>
          <a:prstGeom prst="rect">
            <a:avLst/>
          </a:prstGeom>
        </p:spPr>
        <p:txBody>
          <a:bodyPr wrap="square">
            <a:spAutoFit/>
          </a:bodyPr>
          <a:lstStyle/>
          <a:p>
            <a:pPr marL="342900" indent="-342900">
              <a:buFont typeface="Arial" panose="020B0604020202020204" pitchFamily="34" charset="0"/>
              <a:buChar char="•"/>
            </a:pPr>
            <a:r>
              <a:rPr lang="hr-HR" sz="2400" dirty="0">
                <a:solidFill>
                  <a:srgbClr val="333333"/>
                </a:solidFill>
              </a:rPr>
              <a:t>Pšenica poznata više od 10.000 godina.</a:t>
            </a:r>
          </a:p>
          <a:p>
            <a:pPr marL="342900" indent="-342900">
              <a:buFont typeface="Arial" panose="020B0604020202020204" pitchFamily="34" charset="0"/>
              <a:buChar char="•"/>
            </a:pPr>
            <a:r>
              <a:rPr lang="hr-HR" sz="2400" dirty="0">
                <a:solidFill>
                  <a:srgbClr val="333333"/>
                </a:solidFill>
              </a:rPr>
              <a:t>Uzgajana je u Iraku, Maloj Aziji, Kini i Egiptu.</a:t>
            </a:r>
          </a:p>
          <a:p>
            <a:pPr marL="342900" indent="-342900">
              <a:buFont typeface="Arial" panose="020B0604020202020204" pitchFamily="34" charset="0"/>
              <a:buChar char="•"/>
            </a:pPr>
            <a:r>
              <a:rPr lang="hr-HR" sz="2400" dirty="0">
                <a:solidFill>
                  <a:srgbClr val="333333"/>
                </a:solidFill>
              </a:rPr>
              <a:t>Prije 5.000 godina uzgajana je u istočnom dijelu Europe, a nakon otkrića Amerike i Australije počeo je uzgoj pšenice na tim kontinentima. </a:t>
            </a:r>
          </a:p>
          <a:p>
            <a:pPr marL="342900" indent="-342900">
              <a:buFont typeface="Arial" panose="020B0604020202020204" pitchFamily="34" charset="0"/>
              <a:buChar char="•"/>
            </a:pPr>
            <a:r>
              <a:rPr lang="hr-HR" sz="2400" dirty="0">
                <a:solidFill>
                  <a:srgbClr val="333333"/>
                </a:solidFill>
              </a:rPr>
              <a:t>Naziv "pšenica" zajednički je u svim slavenskim jezicima s malim modifikacijama, što ukazuje na uzgoj pšenice u pradomovini Slavena. </a:t>
            </a:r>
          </a:p>
          <a:p>
            <a:pPr marL="342900" indent="-342900">
              <a:buFont typeface="Arial" panose="020B0604020202020204" pitchFamily="34" charset="0"/>
              <a:buChar char="•"/>
            </a:pPr>
            <a:r>
              <a:rPr lang="hr-HR" sz="2400" dirty="0">
                <a:solidFill>
                  <a:srgbClr val="333333"/>
                </a:solidFill>
              </a:rPr>
              <a:t>U našem narodu, pored književnog i stručnog naziva - pšenica, kaže se još </a:t>
            </a:r>
            <a:r>
              <a:rPr lang="hr-HR" sz="2400" dirty="0" err="1">
                <a:solidFill>
                  <a:srgbClr val="333333"/>
                </a:solidFill>
              </a:rPr>
              <a:t>šenica</a:t>
            </a:r>
            <a:r>
              <a:rPr lang="hr-HR" sz="2400" dirty="0">
                <a:solidFill>
                  <a:srgbClr val="333333"/>
                </a:solidFill>
              </a:rPr>
              <a:t>, žito, meka pšenica, obična pšenica, </a:t>
            </a:r>
            <a:r>
              <a:rPr lang="hr-HR" sz="2400" dirty="0" err="1">
                <a:solidFill>
                  <a:srgbClr val="333333"/>
                </a:solidFill>
              </a:rPr>
              <a:t>pšeno</a:t>
            </a:r>
            <a:r>
              <a:rPr lang="hr-HR" sz="2400" dirty="0">
                <a:solidFill>
                  <a:srgbClr val="333333"/>
                </a:solidFill>
              </a:rPr>
              <a:t> i slično.</a:t>
            </a:r>
            <a:endParaRPr lang="hr-HR" sz="2400" dirty="0"/>
          </a:p>
        </p:txBody>
      </p:sp>
      <p:sp>
        <p:nvSpPr>
          <p:cNvPr id="5" name="Pravokutnik 4">
            <a:extLst>
              <a:ext uri="{FF2B5EF4-FFF2-40B4-BE49-F238E27FC236}">
                <a16:creationId xmlns:a16="http://schemas.microsoft.com/office/drawing/2014/main" id="{4DFA5CD4-2A52-46A0-8D59-16E5C0310AAA}"/>
              </a:ext>
            </a:extLst>
          </p:cNvPr>
          <p:cNvSpPr/>
          <p:nvPr/>
        </p:nvSpPr>
        <p:spPr>
          <a:xfrm>
            <a:off x="703107" y="6190734"/>
            <a:ext cx="3880486" cy="276999"/>
          </a:xfrm>
          <a:prstGeom prst="rect">
            <a:avLst/>
          </a:prstGeom>
        </p:spPr>
        <p:txBody>
          <a:bodyPr wrap="none">
            <a:spAutoFit/>
          </a:bodyPr>
          <a:lstStyle/>
          <a:p>
            <a:r>
              <a:rPr lang="hr-HR" sz="1200" dirty="0"/>
              <a:t>http://www.obz.hr/vanjski/CD_AGBASE2/HTM/psenica.htm</a:t>
            </a:r>
          </a:p>
        </p:txBody>
      </p:sp>
    </p:spTree>
    <p:extLst>
      <p:ext uri="{BB962C8B-B14F-4D97-AF65-F5344CB8AC3E}">
        <p14:creationId xmlns:p14="http://schemas.microsoft.com/office/powerpoint/2010/main" val="1436776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74808156-DB48-4B51-90A5-8DCE2397E98E}"/>
              </a:ext>
            </a:extLst>
          </p:cNvPr>
          <p:cNvSpPr/>
          <p:nvPr/>
        </p:nvSpPr>
        <p:spPr>
          <a:xfrm>
            <a:off x="887896" y="808383"/>
            <a:ext cx="10548730" cy="2308324"/>
          </a:xfrm>
          <a:prstGeom prst="rect">
            <a:avLst/>
          </a:prstGeom>
        </p:spPr>
        <p:txBody>
          <a:bodyPr wrap="square">
            <a:spAutoFit/>
          </a:bodyPr>
          <a:lstStyle/>
          <a:p>
            <a:pPr marL="342900" indent="-342900">
              <a:buFont typeface="Arial" panose="020B0604020202020204" pitchFamily="34" charset="0"/>
              <a:buChar char="•"/>
            </a:pPr>
            <a:r>
              <a:rPr lang="hr-HR" sz="2400" dirty="0">
                <a:solidFill>
                  <a:srgbClr val="333333"/>
                </a:solidFill>
                <a:latin typeface="Arial" panose="020B0604020202020204" pitchFamily="34" charset="0"/>
              </a:rPr>
              <a:t>Pšenica je najvažniji ratarski usjev, a uzgaja se na oko 23% svjetskih obradivih površina. </a:t>
            </a:r>
          </a:p>
          <a:p>
            <a:pPr marL="342900" indent="-342900">
              <a:buFont typeface="Arial" panose="020B0604020202020204" pitchFamily="34" charset="0"/>
              <a:buChar char="•"/>
            </a:pPr>
            <a:r>
              <a:rPr lang="hr-HR" sz="2400" dirty="0">
                <a:solidFill>
                  <a:srgbClr val="333333"/>
                </a:solidFill>
                <a:latin typeface="Arial" panose="020B0604020202020204" pitchFamily="34" charset="0"/>
              </a:rPr>
              <a:t>Pšenica je biljka koja se uzgaja širom svijeta. </a:t>
            </a:r>
          </a:p>
          <a:p>
            <a:pPr marL="342900" indent="-342900">
              <a:buFont typeface="Arial" panose="020B0604020202020204" pitchFamily="34" charset="0"/>
              <a:buChar char="•"/>
            </a:pPr>
            <a:r>
              <a:rPr lang="hr-HR" sz="2400" dirty="0">
                <a:solidFill>
                  <a:srgbClr val="333333"/>
                </a:solidFill>
                <a:latin typeface="Arial" panose="020B0604020202020204" pitchFamily="34" charset="0"/>
              </a:rPr>
              <a:t>Globalno, ona je najvažnija zrnata biljka koja se koristi za ljudsku prehranu i druga je na ljestvici ukupne proizvodnje prinosa žitarica odmah iza kukuruza; treća je riža</a:t>
            </a:r>
            <a:endParaRPr lang="hr-HR" sz="2400" dirty="0"/>
          </a:p>
        </p:txBody>
      </p:sp>
      <p:sp>
        <p:nvSpPr>
          <p:cNvPr id="3" name="Pravokutnik 2">
            <a:extLst>
              <a:ext uri="{FF2B5EF4-FFF2-40B4-BE49-F238E27FC236}">
                <a16:creationId xmlns:a16="http://schemas.microsoft.com/office/drawing/2014/main" id="{373F2045-5D4D-44EB-A0C1-B045A445F34C}"/>
              </a:ext>
            </a:extLst>
          </p:cNvPr>
          <p:cNvSpPr/>
          <p:nvPr/>
        </p:nvSpPr>
        <p:spPr>
          <a:xfrm>
            <a:off x="887897" y="3741294"/>
            <a:ext cx="10548729" cy="830997"/>
          </a:xfrm>
          <a:prstGeom prst="rect">
            <a:avLst/>
          </a:prstGeom>
        </p:spPr>
        <p:txBody>
          <a:bodyPr wrap="square">
            <a:spAutoFit/>
          </a:bodyPr>
          <a:lstStyle/>
          <a:p>
            <a:pPr marL="342900" indent="-342900">
              <a:buFont typeface="Arial" panose="020B0604020202020204" pitchFamily="34" charset="0"/>
              <a:buChar char="•"/>
            </a:pPr>
            <a:r>
              <a:rPr lang="hr-HR" sz="2400" dirty="0">
                <a:solidFill>
                  <a:srgbClr val="333333"/>
                </a:solidFill>
                <a:latin typeface="Arial" panose="020B0604020202020204" pitchFamily="34" charset="0"/>
              </a:rPr>
              <a:t>Pšenica se dobro prilagođava klimi i tlu, te ima puno vrsta i </a:t>
            </a:r>
            <a:r>
              <a:rPr lang="hr-HR" sz="2400" dirty="0" err="1">
                <a:solidFill>
                  <a:srgbClr val="333333"/>
                </a:solidFill>
                <a:latin typeface="Arial" panose="020B0604020202020204" pitchFamily="34" charset="0"/>
              </a:rPr>
              <a:t>kultivara</a:t>
            </a:r>
            <a:r>
              <a:rPr lang="hr-HR" sz="2400" dirty="0">
                <a:solidFill>
                  <a:srgbClr val="333333"/>
                </a:solidFill>
                <a:latin typeface="Arial" panose="020B0604020202020204" pitchFamily="34" charset="0"/>
              </a:rPr>
              <a:t>. Postoje ozime i jare forme pa se uzgaja gotovo posvuda. </a:t>
            </a:r>
            <a:endParaRPr lang="hr-HR" sz="2400" dirty="0"/>
          </a:p>
        </p:txBody>
      </p:sp>
    </p:spTree>
    <p:extLst>
      <p:ext uri="{BB962C8B-B14F-4D97-AF65-F5344CB8AC3E}">
        <p14:creationId xmlns:p14="http://schemas.microsoft.com/office/powerpoint/2010/main" val="263372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AE8D8DB3-38AD-403E-82E5-81F59DF10330}"/>
              </a:ext>
            </a:extLst>
          </p:cNvPr>
          <p:cNvSpPr/>
          <p:nvPr/>
        </p:nvSpPr>
        <p:spPr>
          <a:xfrm>
            <a:off x="1038486" y="386737"/>
            <a:ext cx="6793548" cy="584775"/>
          </a:xfrm>
          <a:prstGeom prst="rect">
            <a:avLst/>
          </a:prstGeom>
        </p:spPr>
        <p:txBody>
          <a:bodyPr wrap="square">
            <a:spAutoFit/>
          </a:bodyPr>
          <a:lstStyle/>
          <a:p>
            <a:pPr algn="just"/>
            <a:r>
              <a:rPr lang="hr-HR" sz="3200" b="1" dirty="0">
                <a:solidFill>
                  <a:srgbClr val="212529"/>
                </a:solidFill>
                <a:latin typeface="-apple-system"/>
              </a:rPr>
              <a:t>Agroekološki uvjeti za uzgoj pšenice</a:t>
            </a:r>
            <a:endParaRPr lang="hr-HR" sz="3200" b="1" i="0" dirty="0">
              <a:solidFill>
                <a:srgbClr val="212529"/>
              </a:solidFill>
              <a:effectLst/>
              <a:latin typeface="-apple-system"/>
            </a:endParaRPr>
          </a:p>
        </p:txBody>
      </p:sp>
      <p:sp>
        <p:nvSpPr>
          <p:cNvPr id="3" name="Pravokutnik 2">
            <a:extLst>
              <a:ext uri="{FF2B5EF4-FFF2-40B4-BE49-F238E27FC236}">
                <a16:creationId xmlns:a16="http://schemas.microsoft.com/office/drawing/2014/main" id="{D5B736F0-41D6-4E69-A184-AF5564DA023C}"/>
              </a:ext>
            </a:extLst>
          </p:cNvPr>
          <p:cNvSpPr/>
          <p:nvPr/>
        </p:nvSpPr>
        <p:spPr>
          <a:xfrm>
            <a:off x="1038486" y="1080016"/>
            <a:ext cx="10278870" cy="1938992"/>
          </a:xfrm>
          <a:prstGeom prst="rect">
            <a:avLst/>
          </a:prstGeom>
        </p:spPr>
        <p:txBody>
          <a:bodyPr wrap="square">
            <a:spAutoFit/>
          </a:bodyPr>
          <a:lstStyle/>
          <a:p>
            <a:pPr algn="just"/>
            <a:r>
              <a:rPr lang="hr-HR" sz="2400" b="1" dirty="0">
                <a:solidFill>
                  <a:srgbClr val="212529"/>
                </a:solidFill>
                <a:latin typeface="-apple-system"/>
              </a:rPr>
              <a:t>Temperatura</a:t>
            </a:r>
          </a:p>
          <a:p>
            <a:pPr algn="just"/>
            <a:r>
              <a:rPr lang="hr-HR" sz="2400" dirty="0">
                <a:solidFill>
                  <a:srgbClr val="212529"/>
                </a:solidFill>
                <a:latin typeface="-apple-system"/>
              </a:rPr>
              <a:t>Pšenica je kultura </a:t>
            </a:r>
            <a:r>
              <a:rPr lang="hr-HR" sz="2400" dirty="0" err="1">
                <a:solidFill>
                  <a:srgbClr val="212529"/>
                </a:solidFill>
                <a:latin typeface="-apple-system"/>
              </a:rPr>
              <a:t>kontinetalne</a:t>
            </a:r>
            <a:r>
              <a:rPr lang="hr-HR" sz="2400" dirty="0">
                <a:solidFill>
                  <a:srgbClr val="212529"/>
                </a:solidFill>
                <a:latin typeface="-apple-system"/>
              </a:rPr>
              <a:t> klime. Najpovoljnija temperatura za njezino klijanje i nicanje jest 14 - 20 °C i pri toj temperaturi pšenica niče za 5 - 7 dana. Pri temperaturi od 7 do 8 °C, niče za 17 - 20 dana, a pri nižim temperaturama klijanje i nicanje još je sporije</a:t>
            </a:r>
            <a:endParaRPr lang="hr-HR" sz="2400" b="0" i="0" dirty="0">
              <a:solidFill>
                <a:srgbClr val="212529"/>
              </a:solidFill>
              <a:effectLst/>
              <a:latin typeface="-apple-system"/>
            </a:endParaRPr>
          </a:p>
        </p:txBody>
      </p:sp>
      <p:sp>
        <p:nvSpPr>
          <p:cNvPr id="4" name="Pravokutnik 3">
            <a:extLst>
              <a:ext uri="{FF2B5EF4-FFF2-40B4-BE49-F238E27FC236}">
                <a16:creationId xmlns:a16="http://schemas.microsoft.com/office/drawing/2014/main" id="{F13EF18C-311F-4317-B9BD-9B60F2D4EC7E}"/>
              </a:ext>
            </a:extLst>
          </p:cNvPr>
          <p:cNvSpPr/>
          <p:nvPr/>
        </p:nvSpPr>
        <p:spPr>
          <a:xfrm>
            <a:off x="1038487" y="3127513"/>
            <a:ext cx="10278870" cy="1569660"/>
          </a:xfrm>
          <a:prstGeom prst="rect">
            <a:avLst/>
          </a:prstGeom>
        </p:spPr>
        <p:txBody>
          <a:bodyPr wrap="square">
            <a:spAutoFit/>
          </a:bodyPr>
          <a:lstStyle/>
          <a:p>
            <a:r>
              <a:rPr lang="hr-HR" sz="2400" b="1" dirty="0"/>
              <a:t>Voda</a:t>
            </a:r>
          </a:p>
          <a:p>
            <a:r>
              <a:rPr lang="hr-HR" sz="2400" dirty="0">
                <a:solidFill>
                  <a:srgbClr val="212529"/>
                </a:solidFill>
                <a:latin typeface="-apple-system"/>
              </a:rPr>
              <a:t>Pšenica uspijeva na područjima s vrlo različitom količinom i rasporedom oborina. Najveći prinos i najbolja kakvoća postižu se u područjima s ukupnom količinom oborina od 650 - 750 l/m</a:t>
            </a:r>
            <a:r>
              <a:rPr lang="hr-HR" sz="2400" baseline="30000" dirty="0">
                <a:solidFill>
                  <a:srgbClr val="212529"/>
                </a:solidFill>
                <a:latin typeface="-apple-system"/>
              </a:rPr>
              <a:t>2</a:t>
            </a:r>
            <a:r>
              <a:rPr lang="hr-HR" sz="2400" dirty="0">
                <a:solidFill>
                  <a:srgbClr val="212529"/>
                </a:solidFill>
                <a:latin typeface="-apple-system"/>
              </a:rPr>
              <a:t>, pravilno raspoređenih.</a:t>
            </a:r>
            <a:endParaRPr lang="hr-HR" sz="2400" dirty="0"/>
          </a:p>
        </p:txBody>
      </p:sp>
      <p:sp>
        <p:nvSpPr>
          <p:cNvPr id="5" name="Pravokutnik 4">
            <a:extLst>
              <a:ext uri="{FF2B5EF4-FFF2-40B4-BE49-F238E27FC236}">
                <a16:creationId xmlns:a16="http://schemas.microsoft.com/office/drawing/2014/main" id="{40270733-C069-45EE-93F6-89CB4C852FDF}"/>
              </a:ext>
            </a:extLst>
          </p:cNvPr>
          <p:cNvSpPr/>
          <p:nvPr/>
        </p:nvSpPr>
        <p:spPr>
          <a:xfrm>
            <a:off x="1038486" y="4536995"/>
            <a:ext cx="10278869" cy="1200329"/>
          </a:xfrm>
          <a:prstGeom prst="rect">
            <a:avLst/>
          </a:prstGeom>
        </p:spPr>
        <p:txBody>
          <a:bodyPr wrap="square">
            <a:spAutoFit/>
          </a:bodyPr>
          <a:lstStyle/>
          <a:p>
            <a:r>
              <a:rPr lang="hr-HR" sz="2400" b="1" dirty="0"/>
              <a:t>Tlo</a:t>
            </a:r>
          </a:p>
          <a:p>
            <a:r>
              <a:rPr lang="hr-HR" sz="2400" dirty="0">
                <a:solidFill>
                  <a:srgbClr val="212529"/>
                </a:solidFill>
                <a:latin typeface="-apple-system"/>
              </a:rPr>
              <a:t>Pšenici najbolje odgovaraju duboka, umjereno vlažna tla bogata humusom (više od 2 %) te blago kisele reakcije (pH 6,5 - 7). </a:t>
            </a:r>
            <a:endParaRPr lang="hr-HR" sz="2400" dirty="0"/>
          </a:p>
        </p:txBody>
      </p:sp>
      <p:sp>
        <p:nvSpPr>
          <p:cNvPr id="6" name="Pravokutnik 5">
            <a:extLst>
              <a:ext uri="{FF2B5EF4-FFF2-40B4-BE49-F238E27FC236}">
                <a16:creationId xmlns:a16="http://schemas.microsoft.com/office/drawing/2014/main" id="{C7643F36-B8F3-4F1A-B2A4-6BB688C0BE14}"/>
              </a:ext>
            </a:extLst>
          </p:cNvPr>
          <p:cNvSpPr/>
          <p:nvPr/>
        </p:nvSpPr>
        <p:spPr>
          <a:xfrm>
            <a:off x="835378" y="6144832"/>
            <a:ext cx="10481977" cy="276999"/>
          </a:xfrm>
          <a:prstGeom prst="rect">
            <a:avLst/>
          </a:prstGeom>
        </p:spPr>
        <p:txBody>
          <a:bodyPr wrap="square">
            <a:spAutoFit/>
          </a:bodyPr>
          <a:lstStyle/>
          <a:p>
            <a:r>
              <a:rPr lang="hr-HR" sz="1200" dirty="0"/>
              <a:t>https://www.agroklub.com/sortna-lista/zitarice/psenica-108/</a:t>
            </a:r>
          </a:p>
        </p:txBody>
      </p:sp>
    </p:spTree>
    <p:extLst>
      <p:ext uri="{BB962C8B-B14F-4D97-AF65-F5344CB8AC3E}">
        <p14:creationId xmlns:p14="http://schemas.microsoft.com/office/powerpoint/2010/main" val="5265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9C6DE93A-F4B2-43FF-A465-EF4DB60590A5}"/>
              </a:ext>
            </a:extLst>
          </p:cNvPr>
          <p:cNvSpPr txBox="1"/>
          <p:nvPr/>
        </p:nvSpPr>
        <p:spPr>
          <a:xfrm>
            <a:off x="1404730" y="1232452"/>
            <a:ext cx="9568070" cy="1754326"/>
          </a:xfrm>
          <a:prstGeom prst="rect">
            <a:avLst/>
          </a:prstGeom>
          <a:noFill/>
        </p:spPr>
        <p:txBody>
          <a:bodyPr wrap="square" rtlCol="0">
            <a:spAutoFit/>
          </a:bodyPr>
          <a:lstStyle/>
          <a:p>
            <a:r>
              <a:rPr lang="hr-HR" sz="5400" dirty="0"/>
              <a:t>A ONDA JE BILO VRIJEME DA KRENEMO NA PRAKTIČNI DIO</a:t>
            </a:r>
          </a:p>
        </p:txBody>
      </p:sp>
    </p:spTree>
    <p:extLst>
      <p:ext uri="{BB962C8B-B14F-4D97-AF65-F5344CB8AC3E}">
        <p14:creationId xmlns:p14="http://schemas.microsoft.com/office/powerpoint/2010/main" val="374852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niOkvir 8">
            <a:extLst>
              <a:ext uri="{FF2B5EF4-FFF2-40B4-BE49-F238E27FC236}">
                <a16:creationId xmlns:a16="http://schemas.microsoft.com/office/drawing/2014/main" id="{C607CA9F-9700-4DCE-A5AE-EAD9084869DB}"/>
              </a:ext>
            </a:extLst>
          </p:cNvPr>
          <p:cNvSpPr txBox="1"/>
          <p:nvPr/>
        </p:nvSpPr>
        <p:spPr>
          <a:xfrm>
            <a:off x="822960" y="891540"/>
            <a:ext cx="10858500" cy="523220"/>
          </a:xfrm>
          <a:prstGeom prst="rect">
            <a:avLst/>
          </a:prstGeom>
          <a:noFill/>
        </p:spPr>
        <p:txBody>
          <a:bodyPr wrap="square" rtlCol="0">
            <a:spAutoFit/>
          </a:bodyPr>
          <a:lstStyle/>
          <a:p>
            <a:r>
              <a:rPr lang="hr-HR" sz="2800" dirty="0">
                <a:latin typeface="Comic Sans MS" panose="030F0702030302020204" pitchFamily="66" charset="0"/>
              </a:rPr>
              <a:t>ŠTO ĆEMO PROUČAVATI ?</a:t>
            </a:r>
          </a:p>
        </p:txBody>
      </p:sp>
      <p:sp>
        <p:nvSpPr>
          <p:cNvPr id="11" name="TekstniOkvir 10">
            <a:extLst>
              <a:ext uri="{FF2B5EF4-FFF2-40B4-BE49-F238E27FC236}">
                <a16:creationId xmlns:a16="http://schemas.microsoft.com/office/drawing/2014/main" id="{D3CC8E6B-1A21-4DD2-B0DB-6637580220BB}"/>
              </a:ext>
            </a:extLst>
          </p:cNvPr>
          <p:cNvSpPr txBox="1"/>
          <p:nvPr/>
        </p:nvSpPr>
        <p:spPr>
          <a:xfrm>
            <a:off x="779878" y="1349585"/>
            <a:ext cx="10803987" cy="1477328"/>
          </a:xfrm>
          <a:prstGeom prst="rect">
            <a:avLst/>
          </a:prstGeom>
          <a:noFill/>
        </p:spPr>
        <p:txBody>
          <a:bodyPr wrap="square" rtlCol="0">
            <a:spAutoFit/>
          </a:bodyPr>
          <a:lstStyle/>
          <a:p>
            <a:pPr marL="285750" indent="-285750">
              <a:buFont typeface="Arial" panose="020B0604020202020204" pitchFamily="34" charset="0"/>
              <a:buChar char="•"/>
            </a:pPr>
            <a:endParaRPr lang="hr-HR" dirty="0"/>
          </a:p>
          <a:p>
            <a:pPr marL="285750" indent="-285750">
              <a:buFont typeface="Arial" panose="020B0604020202020204" pitchFamily="34" charset="0"/>
              <a:buChar char="•"/>
            </a:pPr>
            <a:r>
              <a:rPr lang="hr-HR" sz="2400" dirty="0">
                <a:latin typeface="Comic Sans MS" panose="030F0702030302020204" pitchFamily="66" charset="0"/>
              </a:rPr>
              <a:t>Pošto znamo da su </a:t>
            </a:r>
            <a:r>
              <a:rPr lang="hr-HR" sz="2400" b="1" dirty="0">
                <a:latin typeface="Comic Sans MS" panose="030F0702030302020204" pitchFamily="66" charset="0"/>
              </a:rPr>
              <a:t>vanjski uvjeti klijanja </a:t>
            </a:r>
            <a:r>
              <a:rPr lang="hr-HR" sz="2400" dirty="0">
                <a:solidFill>
                  <a:srgbClr val="FF0000"/>
                </a:solidFill>
                <a:latin typeface="Comic Sans MS" panose="030F0702030302020204" pitchFamily="66" charset="0"/>
              </a:rPr>
              <a:t>voda, zrak i temperatura </a:t>
            </a:r>
            <a:r>
              <a:rPr lang="hr-HR" sz="2400" dirty="0">
                <a:latin typeface="Comic Sans MS" panose="030F0702030302020204" pitchFamily="66" charset="0"/>
              </a:rPr>
              <a:t>odlučili smo pšenicu izložiti različitoj količini vode te jednu uzgajati u mraku</a:t>
            </a:r>
          </a:p>
        </p:txBody>
      </p:sp>
      <p:sp>
        <p:nvSpPr>
          <p:cNvPr id="2" name="Pravokutnik 1">
            <a:extLst>
              <a:ext uri="{FF2B5EF4-FFF2-40B4-BE49-F238E27FC236}">
                <a16:creationId xmlns:a16="http://schemas.microsoft.com/office/drawing/2014/main" id="{885B8BB9-B723-43F5-A5C3-B94E2D30202B}"/>
              </a:ext>
            </a:extLst>
          </p:cNvPr>
          <p:cNvSpPr/>
          <p:nvPr/>
        </p:nvSpPr>
        <p:spPr>
          <a:xfrm>
            <a:off x="779878" y="3086744"/>
            <a:ext cx="10497722" cy="830997"/>
          </a:xfrm>
          <a:prstGeom prst="rect">
            <a:avLst/>
          </a:prstGeom>
        </p:spPr>
        <p:txBody>
          <a:bodyPr wrap="square">
            <a:spAutoFit/>
          </a:bodyPr>
          <a:lstStyle/>
          <a:p>
            <a:pPr marL="285750" indent="-285750">
              <a:buFont typeface="Arial" panose="020B0604020202020204" pitchFamily="34" charset="0"/>
              <a:buChar char="•"/>
            </a:pPr>
            <a:r>
              <a:rPr lang="hr-HR" sz="2400" dirty="0">
                <a:latin typeface="Comic Sans MS" panose="030F0702030302020204" pitchFamily="66" charset="0"/>
              </a:rPr>
              <a:t>Mjerit ćemo klijavost te smo zbog toga u svaku posudicu posijali 25 sjemenki pšenice </a:t>
            </a:r>
          </a:p>
        </p:txBody>
      </p:sp>
      <p:sp>
        <p:nvSpPr>
          <p:cNvPr id="3" name="Pravokutnik 2">
            <a:extLst>
              <a:ext uri="{FF2B5EF4-FFF2-40B4-BE49-F238E27FC236}">
                <a16:creationId xmlns:a16="http://schemas.microsoft.com/office/drawing/2014/main" id="{91B05087-BC6A-40C3-B943-9FE5CD579025}"/>
              </a:ext>
            </a:extLst>
          </p:cNvPr>
          <p:cNvSpPr/>
          <p:nvPr/>
        </p:nvSpPr>
        <p:spPr>
          <a:xfrm>
            <a:off x="822960" y="4395374"/>
            <a:ext cx="10149840" cy="461665"/>
          </a:xfrm>
          <a:prstGeom prst="rect">
            <a:avLst/>
          </a:prstGeom>
        </p:spPr>
        <p:txBody>
          <a:bodyPr wrap="square">
            <a:spAutoFit/>
          </a:bodyPr>
          <a:lstStyle/>
          <a:p>
            <a:pPr marL="285750" indent="-285750">
              <a:buFont typeface="Arial" panose="020B0604020202020204" pitchFamily="34" charset="0"/>
              <a:buChar char="•"/>
            </a:pPr>
            <a:r>
              <a:rPr lang="hr-HR" sz="2400" dirty="0">
                <a:latin typeface="Comic Sans MS" panose="030F0702030302020204" pitchFamily="66" charset="0"/>
              </a:rPr>
              <a:t>Proučavat ćemo brzinu rasta tako što ćemo mjeriti visinu pšenice</a:t>
            </a:r>
          </a:p>
        </p:txBody>
      </p:sp>
    </p:spTree>
    <p:extLst>
      <p:ext uri="{BB962C8B-B14F-4D97-AF65-F5344CB8AC3E}">
        <p14:creationId xmlns:p14="http://schemas.microsoft.com/office/powerpoint/2010/main" val="24608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C339E2D8-23D4-404F-830C-BDCA38F0BE49}"/>
              </a:ext>
            </a:extLst>
          </p:cNvPr>
          <p:cNvSpPr txBox="1"/>
          <p:nvPr/>
        </p:nvSpPr>
        <p:spPr>
          <a:xfrm>
            <a:off x="1336431" y="1336431"/>
            <a:ext cx="8651631" cy="738664"/>
          </a:xfrm>
          <a:prstGeom prst="rect">
            <a:avLst/>
          </a:prstGeom>
          <a:noFill/>
        </p:spPr>
        <p:txBody>
          <a:bodyPr wrap="square" rtlCol="0">
            <a:spAutoFit/>
          </a:bodyPr>
          <a:lstStyle/>
          <a:p>
            <a:pPr marL="285750" indent="-285750">
              <a:buFont typeface="Arial" panose="020B0604020202020204" pitchFamily="34" charset="0"/>
              <a:buChar char="•"/>
            </a:pPr>
            <a:r>
              <a:rPr lang="hr-HR" sz="2400" dirty="0"/>
              <a:t>Naš prvi zadatak bio je osmisliti projekt</a:t>
            </a:r>
          </a:p>
          <a:p>
            <a:endParaRPr lang="hr-HR" dirty="0"/>
          </a:p>
        </p:txBody>
      </p:sp>
      <p:sp>
        <p:nvSpPr>
          <p:cNvPr id="4" name="TekstniOkvir 3">
            <a:extLst>
              <a:ext uri="{FF2B5EF4-FFF2-40B4-BE49-F238E27FC236}">
                <a16:creationId xmlns:a16="http://schemas.microsoft.com/office/drawing/2014/main" id="{F34D616F-5392-4B84-9479-F905F2779875}"/>
              </a:ext>
            </a:extLst>
          </p:cNvPr>
          <p:cNvSpPr txBox="1"/>
          <p:nvPr/>
        </p:nvSpPr>
        <p:spPr>
          <a:xfrm>
            <a:off x="1336431" y="1982762"/>
            <a:ext cx="9170505" cy="461665"/>
          </a:xfrm>
          <a:prstGeom prst="rect">
            <a:avLst/>
          </a:prstGeom>
          <a:noFill/>
        </p:spPr>
        <p:txBody>
          <a:bodyPr wrap="square" rtlCol="0">
            <a:spAutoFit/>
          </a:bodyPr>
          <a:lstStyle/>
          <a:p>
            <a:pPr marL="285750" indent="-285750">
              <a:buFont typeface="Arial" panose="020B0604020202020204" pitchFamily="34" charset="0"/>
              <a:buChar char="•"/>
            </a:pPr>
            <a:r>
              <a:rPr lang="hr-HR" sz="2400" dirty="0"/>
              <a:t>Odlučili smo prvo posaditi tikvice</a:t>
            </a:r>
          </a:p>
        </p:txBody>
      </p:sp>
      <p:sp>
        <p:nvSpPr>
          <p:cNvPr id="5" name="TekstniOkvir 4">
            <a:extLst>
              <a:ext uri="{FF2B5EF4-FFF2-40B4-BE49-F238E27FC236}">
                <a16:creationId xmlns:a16="http://schemas.microsoft.com/office/drawing/2014/main" id="{08629A70-8135-4BE3-8B11-05EC7ED3D74D}"/>
              </a:ext>
            </a:extLst>
          </p:cNvPr>
          <p:cNvSpPr txBox="1"/>
          <p:nvPr/>
        </p:nvSpPr>
        <p:spPr>
          <a:xfrm>
            <a:off x="1336431" y="2659031"/>
            <a:ext cx="9090991" cy="461665"/>
          </a:xfrm>
          <a:prstGeom prst="rect">
            <a:avLst/>
          </a:prstGeom>
          <a:noFill/>
        </p:spPr>
        <p:txBody>
          <a:bodyPr wrap="square" rtlCol="0">
            <a:spAutoFit/>
          </a:bodyPr>
          <a:lstStyle/>
          <a:p>
            <a:pPr marL="285750" indent="-285750">
              <a:buFont typeface="Arial" panose="020B0604020202020204" pitchFamily="34" charset="0"/>
              <a:buChar char="•"/>
            </a:pPr>
            <a:r>
              <a:rPr lang="hr-HR" sz="2400" dirty="0"/>
              <a:t>Tikvice će se zalijevati uz pomoć pumpe koja je spojena na </a:t>
            </a:r>
            <a:r>
              <a:rPr lang="hr-HR" sz="2400" dirty="0" err="1"/>
              <a:t>microbit</a:t>
            </a:r>
            <a:endParaRPr lang="hr-HR" sz="2400" dirty="0"/>
          </a:p>
        </p:txBody>
      </p:sp>
      <p:sp>
        <p:nvSpPr>
          <p:cNvPr id="6" name="TekstniOkvir 5">
            <a:extLst>
              <a:ext uri="{FF2B5EF4-FFF2-40B4-BE49-F238E27FC236}">
                <a16:creationId xmlns:a16="http://schemas.microsoft.com/office/drawing/2014/main" id="{1D7CB35E-DF4A-44E8-A24D-87A64626ED93}"/>
              </a:ext>
            </a:extLst>
          </p:cNvPr>
          <p:cNvSpPr txBox="1"/>
          <p:nvPr/>
        </p:nvSpPr>
        <p:spPr>
          <a:xfrm>
            <a:off x="1336431" y="3429000"/>
            <a:ext cx="6959430" cy="461665"/>
          </a:xfrm>
          <a:prstGeom prst="rect">
            <a:avLst/>
          </a:prstGeom>
          <a:noFill/>
        </p:spPr>
        <p:txBody>
          <a:bodyPr wrap="square" rtlCol="0">
            <a:spAutoFit/>
          </a:bodyPr>
          <a:lstStyle/>
          <a:p>
            <a:pPr marL="285750" indent="-285750">
              <a:buFont typeface="Arial" panose="020B0604020202020204" pitchFamily="34" charset="0"/>
              <a:buChar char="•"/>
            </a:pPr>
            <a:r>
              <a:rPr lang="hr-HR" sz="2400" dirty="0" err="1"/>
              <a:t>Microbit</a:t>
            </a:r>
            <a:r>
              <a:rPr lang="hr-HR" sz="2400" dirty="0"/>
              <a:t> će uz pomoć senzora očitavati vlažnost tla</a:t>
            </a:r>
          </a:p>
        </p:txBody>
      </p:sp>
      <p:sp>
        <p:nvSpPr>
          <p:cNvPr id="8" name="TekstniOkvir 7">
            <a:extLst>
              <a:ext uri="{FF2B5EF4-FFF2-40B4-BE49-F238E27FC236}">
                <a16:creationId xmlns:a16="http://schemas.microsoft.com/office/drawing/2014/main" id="{02DC22C2-95BD-4DC9-A766-97B574CD9EBB}"/>
              </a:ext>
            </a:extLst>
          </p:cNvPr>
          <p:cNvSpPr txBox="1"/>
          <p:nvPr/>
        </p:nvSpPr>
        <p:spPr>
          <a:xfrm>
            <a:off x="1336431" y="4412974"/>
            <a:ext cx="9914665" cy="830997"/>
          </a:xfrm>
          <a:prstGeom prst="rect">
            <a:avLst/>
          </a:prstGeom>
          <a:noFill/>
        </p:spPr>
        <p:txBody>
          <a:bodyPr wrap="square" rtlCol="0">
            <a:spAutoFit/>
          </a:bodyPr>
          <a:lstStyle/>
          <a:p>
            <a:pPr marL="285750" indent="-285750">
              <a:buFont typeface="Arial" panose="020B0604020202020204" pitchFamily="34" charset="0"/>
              <a:buChar char="•"/>
            </a:pPr>
            <a:r>
              <a:rPr lang="hr-HR" sz="2400" dirty="0"/>
              <a:t>Ako senzor očita da je zemlja suha uključit će se pumpa koja će navodnjavati  tikvice</a:t>
            </a:r>
          </a:p>
        </p:txBody>
      </p:sp>
      <p:sp>
        <p:nvSpPr>
          <p:cNvPr id="9" name="TekstniOkvir 8">
            <a:extLst>
              <a:ext uri="{FF2B5EF4-FFF2-40B4-BE49-F238E27FC236}">
                <a16:creationId xmlns:a16="http://schemas.microsoft.com/office/drawing/2014/main" id="{D58FEEEC-60DE-47FD-ABB6-B592CAA5C45E}"/>
              </a:ext>
            </a:extLst>
          </p:cNvPr>
          <p:cNvSpPr txBox="1"/>
          <p:nvPr/>
        </p:nvSpPr>
        <p:spPr>
          <a:xfrm>
            <a:off x="1336431" y="5579165"/>
            <a:ext cx="9318317" cy="461665"/>
          </a:xfrm>
          <a:prstGeom prst="rect">
            <a:avLst/>
          </a:prstGeom>
          <a:noFill/>
        </p:spPr>
        <p:txBody>
          <a:bodyPr wrap="square" rtlCol="0">
            <a:spAutoFit/>
          </a:bodyPr>
          <a:lstStyle/>
          <a:p>
            <a:pPr marL="285750" indent="-285750">
              <a:buFont typeface="Arial" panose="020B0604020202020204" pitchFamily="34" charset="0"/>
              <a:buChar char="•"/>
            </a:pPr>
            <a:r>
              <a:rPr lang="hr-HR" sz="2400" dirty="0"/>
              <a:t>SAMO JE TREBALO OSPOSOBITI PUMPU I MICROBIT</a:t>
            </a:r>
          </a:p>
        </p:txBody>
      </p:sp>
      <p:sp>
        <p:nvSpPr>
          <p:cNvPr id="10" name="TekstniOkvir 9">
            <a:extLst>
              <a:ext uri="{FF2B5EF4-FFF2-40B4-BE49-F238E27FC236}">
                <a16:creationId xmlns:a16="http://schemas.microsoft.com/office/drawing/2014/main" id="{73B86EE0-9589-4EDC-9113-382DE477D0F7}"/>
              </a:ext>
            </a:extLst>
          </p:cNvPr>
          <p:cNvSpPr txBox="1"/>
          <p:nvPr/>
        </p:nvSpPr>
        <p:spPr>
          <a:xfrm>
            <a:off x="1109105" y="344557"/>
            <a:ext cx="9318317" cy="584775"/>
          </a:xfrm>
          <a:prstGeom prst="rect">
            <a:avLst/>
          </a:prstGeom>
          <a:noFill/>
        </p:spPr>
        <p:txBody>
          <a:bodyPr wrap="square" rtlCol="0">
            <a:spAutoFit/>
          </a:bodyPr>
          <a:lstStyle/>
          <a:p>
            <a:r>
              <a:rPr lang="hr-HR" sz="3200" dirty="0"/>
              <a:t>POČECI PROJEKTA</a:t>
            </a:r>
          </a:p>
        </p:txBody>
      </p:sp>
    </p:spTree>
    <p:extLst>
      <p:ext uri="{BB962C8B-B14F-4D97-AF65-F5344CB8AC3E}">
        <p14:creationId xmlns:p14="http://schemas.microsoft.com/office/powerpoint/2010/main" val="18735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4CF86164-3563-4B99-BD71-57A0705120C1}"/>
              </a:ext>
            </a:extLst>
          </p:cNvPr>
          <p:cNvSpPr txBox="1"/>
          <p:nvPr/>
        </p:nvSpPr>
        <p:spPr>
          <a:xfrm>
            <a:off x="847520" y="410721"/>
            <a:ext cx="10104120" cy="830997"/>
          </a:xfrm>
          <a:prstGeom prst="rect">
            <a:avLst/>
          </a:prstGeom>
          <a:noFill/>
        </p:spPr>
        <p:txBody>
          <a:bodyPr wrap="square" rtlCol="0">
            <a:spAutoFit/>
          </a:bodyPr>
          <a:lstStyle/>
          <a:p>
            <a:r>
              <a:rPr lang="hr-HR" sz="2400" dirty="0">
                <a:latin typeface="Comic Sans MS" panose="030F0702030302020204" pitchFamily="66" charset="0"/>
              </a:rPr>
              <a:t>Prije samog sijanja pšenice osmislili smo posudice u  koje ćemo pšenicu posijati. </a:t>
            </a:r>
          </a:p>
        </p:txBody>
      </p:sp>
      <p:sp>
        <p:nvSpPr>
          <p:cNvPr id="3" name="TekstniOkvir 2">
            <a:extLst>
              <a:ext uri="{FF2B5EF4-FFF2-40B4-BE49-F238E27FC236}">
                <a16:creationId xmlns:a16="http://schemas.microsoft.com/office/drawing/2014/main" id="{0E46F6DD-1687-4AA7-BD14-68B788FCC8A1}"/>
              </a:ext>
            </a:extLst>
          </p:cNvPr>
          <p:cNvSpPr txBox="1"/>
          <p:nvPr/>
        </p:nvSpPr>
        <p:spPr>
          <a:xfrm>
            <a:off x="894212" y="1297599"/>
            <a:ext cx="9555480" cy="461665"/>
          </a:xfrm>
          <a:prstGeom prst="rect">
            <a:avLst/>
          </a:prstGeom>
          <a:noFill/>
        </p:spPr>
        <p:txBody>
          <a:bodyPr wrap="square" rtlCol="0">
            <a:spAutoFit/>
          </a:bodyPr>
          <a:lstStyle/>
          <a:p>
            <a:r>
              <a:rPr lang="hr-HR" sz="2400" dirty="0">
                <a:latin typeface="Comic Sans MS" panose="030F0702030302020204" pitchFamily="66" charset="0"/>
              </a:rPr>
              <a:t>Odlučili smo iskoristiti plastične kutije od sladoleda</a:t>
            </a:r>
          </a:p>
        </p:txBody>
      </p:sp>
      <p:pic>
        <p:nvPicPr>
          <p:cNvPr id="5" name="Slika 4" descr="Slika na kojoj se prikazuje na zatvorenom, osoba&#10;&#10;Opis je generiran uz vrlo visoku pouzdanost">
            <a:extLst>
              <a:ext uri="{FF2B5EF4-FFF2-40B4-BE49-F238E27FC236}">
                <a16:creationId xmlns:a16="http://schemas.microsoft.com/office/drawing/2014/main" id="{D99999E9-8B14-44C9-B1C4-E4EA68AB47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75933" y="3034391"/>
            <a:ext cx="3645966" cy="3563880"/>
          </a:xfrm>
          <a:prstGeom prst="rect">
            <a:avLst/>
          </a:prstGeom>
        </p:spPr>
      </p:pic>
      <p:pic>
        <p:nvPicPr>
          <p:cNvPr id="6" name="Slika 5">
            <a:extLst>
              <a:ext uri="{FF2B5EF4-FFF2-40B4-BE49-F238E27FC236}">
                <a16:creationId xmlns:a16="http://schemas.microsoft.com/office/drawing/2014/main" id="{9D2610AB-3277-42CA-A191-C7C74D7A4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280" y="2993348"/>
            <a:ext cx="4780412" cy="3585309"/>
          </a:xfrm>
          <a:prstGeom prst="rect">
            <a:avLst/>
          </a:prstGeom>
        </p:spPr>
      </p:pic>
      <p:sp>
        <p:nvSpPr>
          <p:cNvPr id="4" name="Pravokutnik 3">
            <a:extLst>
              <a:ext uri="{FF2B5EF4-FFF2-40B4-BE49-F238E27FC236}">
                <a16:creationId xmlns:a16="http://schemas.microsoft.com/office/drawing/2014/main" id="{CBDDD0BA-C59D-4390-9C54-6F883017E3CC}"/>
              </a:ext>
            </a:extLst>
          </p:cNvPr>
          <p:cNvSpPr/>
          <p:nvPr/>
        </p:nvSpPr>
        <p:spPr>
          <a:xfrm>
            <a:off x="847520" y="1917029"/>
            <a:ext cx="6096000" cy="461665"/>
          </a:xfrm>
          <a:prstGeom prst="rect">
            <a:avLst/>
          </a:prstGeom>
        </p:spPr>
        <p:txBody>
          <a:bodyPr>
            <a:spAutoFit/>
          </a:bodyPr>
          <a:lstStyle/>
          <a:p>
            <a:r>
              <a:rPr lang="hr-HR" dirty="0">
                <a:latin typeface="Comic Sans MS" panose="030F0702030302020204" pitchFamily="66" charset="0"/>
              </a:rPr>
              <a:t> </a:t>
            </a:r>
            <a:r>
              <a:rPr lang="hr-HR" sz="2400" dirty="0">
                <a:latin typeface="Comic Sans MS" panose="030F0702030302020204" pitchFamily="66" charset="0"/>
              </a:rPr>
              <a:t>Prvo smo morali pojesti sladoled..</a:t>
            </a:r>
            <a:endParaRPr lang="hr-HR" sz="2400" dirty="0"/>
          </a:p>
        </p:txBody>
      </p:sp>
      <p:sp>
        <p:nvSpPr>
          <p:cNvPr id="7" name="Pravokutnik 6">
            <a:extLst>
              <a:ext uri="{FF2B5EF4-FFF2-40B4-BE49-F238E27FC236}">
                <a16:creationId xmlns:a16="http://schemas.microsoft.com/office/drawing/2014/main" id="{4B84FC53-BCC0-4A1F-AEEA-8FBF1411782D}"/>
              </a:ext>
            </a:extLst>
          </p:cNvPr>
          <p:cNvSpPr/>
          <p:nvPr/>
        </p:nvSpPr>
        <p:spPr>
          <a:xfrm>
            <a:off x="847520" y="2531683"/>
            <a:ext cx="4062331" cy="461665"/>
          </a:xfrm>
          <a:prstGeom prst="rect">
            <a:avLst/>
          </a:prstGeom>
        </p:spPr>
        <p:txBody>
          <a:bodyPr wrap="none">
            <a:spAutoFit/>
          </a:bodyPr>
          <a:lstStyle/>
          <a:p>
            <a:r>
              <a:rPr lang="hr-HR" sz="2400" dirty="0">
                <a:latin typeface="Comic Sans MS" panose="030F0702030302020204" pitchFamily="66" charset="0"/>
              </a:rPr>
              <a:t>To nam je jako teško palo…</a:t>
            </a:r>
            <a:endParaRPr lang="hr-HR" sz="2400" dirty="0"/>
          </a:p>
        </p:txBody>
      </p:sp>
      <p:sp>
        <p:nvSpPr>
          <p:cNvPr id="8" name="Oblačić za govor: pravokutnik sa zaobljenim kutovima 7">
            <a:extLst>
              <a:ext uri="{FF2B5EF4-FFF2-40B4-BE49-F238E27FC236}">
                <a16:creationId xmlns:a16="http://schemas.microsoft.com/office/drawing/2014/main" id="{9D702CBF-56F1-4E19-8128-D120B516E7A2}"/>
              </a:ext>
            </a:extLst>
          </p:cNvPr>
          <p:cNvSpPr/>
          <p:nvPr/>
        </p:nvSpPr>
        <p:spPr>
          <a:xfrm>
            <a:off x="8242852" y="1815145"/>
            <a:ext cx="2313441" cy="753731"/>
          </a:xfrm>
          <a:prstGeom prst="wedgeRoundRectCallout">
            <a:avLst>
              <a:gd name="adj1" fmla="val -69978"/>
              <a:gd name="adj2" fmla="val 29106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a:t>Nemojte </a:t>
            </a:r>
            <a:r>
              <a:rPr lang="hr-HR" dirty="0"/>
              <a:t>reći mojoj mami da sam jela sladoled prije ručka</a:t>
            </a:r>
          </a:p>
        </p:txBody>
      </p:sp>
    </p:spTree>
    <p:extLst>
      <p:ext uri="{BB962C8B-B14F-4D97-AF65-F5344CB8AC3E}">
        <p14:creationId xmlns:p14="http://schemas.microsoft.com/office/powerpoint/2010/main" val="415459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na zatvorenom, osoba, stol, pod&#10;&#10;Opis je generiran uz visoku pouzdanost">
            <a:extLst>
              <a:ext uri="{FF2B5EF4-FFF2-40B4-BE49-F238E27FC236}">
                <a16:creationId xmlns:a16="http://schemas.microsoft.com/office/drawing/2014/main" id="{7EA083E4-FF30-4C72-9332-EB9D926ECC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1798" y="3362161"/>
            <a:ext cx="4191585" cy="3143689"/>
          </a:xfrm>
          <a:prstGeom prst="rect">
            <a:avLst/>
          </a:prstGeom>
        </p:spPr>
      </p:pic>
      <p:sp>
        <p:nvSpPr>
          <p:cNvPr id="4" name="TekstniOkvir 3">
            <a:extLst>
              <a:ext uri="{FF2B5EF4-FFF2-40B4-BE49-F238E27FC236}">
                <a16:creationId xmlns:a16="http://schemas.microsoft.com/office/drawing/2014/main" id="{1DD64964-83E2-4ED0-8B18-1728F1E6B57C}"/>
              </a:ext>
            </a:extLst>
          </p:cNvPr>
          <p:cNvSpPr txBox="1"/>
          <p:nvPr/>
        </p:nvSpPr>
        <p:spPr>
          <a:xfrm>
            <a:off x="537210" y="880160"/>
            <a:ext cx="11476173" cy="830997"/>
          </a:xfrm>
          <a:prstGeom prst="rect">
            <a:avLst/>
          </a:prstGeom>
          <a:noFill/>
        </p:spPr>
        <p:txBody>
          <a:bodyPr wrap="square" rtlCol="0">
            <a:spAutoFit/>
          </a:bodyPr>
          <a:lstStyle/>
          <a:p>
            <a:r>
              <a:rPr lang="hr-HR" sz="2400" dirty="0">
                <a:latin typeface="Comic Sans MS" panose="030F0702030302020204" pitchFamily="66" charset="0"/>
              </a:rPr>
              <a:t>Prije ukrašavanja i sijanja pšenice, na dnu posuda od sladoleda uz pomoć vrućeg čavla izbušili smo rupe kako bi osigurali da eventualni višak vode izađe van</a:t>
            </a:r>
          </a:p>
        </p:txBody>
      </p:sp>
      <p:pic>
        <p:nvPicPr>
          <p:cNvPr id="6" name="Slika 5" descr="Slika na kojoj se prikazuje na zatvorenom, stol, osoba, zid&#10;&#10;Opis je generiran uz vrlo visoku pouzdanost">
            <a:extLst>
              <a:ext uri="{FF2B5EF4-FFF2-40B4-BE49-F238E27FC236}">
                <a16:creationId xmlns:a16="http://schemas.microsoft.com/office/drawing/2014/main" id="{4B06B200-05FE-43EA-B96E-2BC1F359B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63308"/>
            <a:ext cx="4633546" cy="3475159"/>
          </a:xfrm>
          <a:prstGeom prst="rect">
            <a:avLst/>
          </a:prstGeom>
        </p:spPr>
      </p:pic>
      <p:pic>
        <p:nvPicPr>
          <p:cNvPr id="8" name="Slika 7" descr="Slika na kojoj se prikazuje osoba, na zatvorenom, stol, držanje&#10;&#10;Opis je generiran uz vrlo visoku pouzdanost">
            <a:extLst>
              <a:ext uri="{FF2B5EF4-FFF2-40B4-BE49-F238E27FC236}">
                <a16:creationId xmlns:a16="http://schemas.microsoft.com/office/drawing/2014/main" id="{F3976911-0167-46D3-9871-FBCDBBFA18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208" y="2746930"/>
            <a:ext cx="4191584" cy="3143688"/>
          </a:xfrm>
          <a:prstGeom prst="rect">
            <a:avLst/>
          </a:prstGeom>
        </p:spPr>
      </p:pic>
    </p:spTree>
    <p:extLst>
      <p:ext uri="{BB962C8B-B14F-4D97-AF65-F5344CB8AC3E}">
        <p14:creationId xmlns:p14="http://schemas.microsoft.com/office/powerpoint/2010/main" val="3078788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Slika 11" descr="Slika na kojoj se prikazuje osoba, stol, glazba, dijete&#10;&#10;Opis je generiran uz vrlo visoku pouzdanost">
            <a:extLst>
              <a:ext uri="{FF2B5EF4-FFF2-40B4-BE49-F238E27FC236}">
                <a16:creationId xmlns:a16="http://schemas.microsoft.com/office/drawing/2014/main" id="{35340324-2A40-40E2-8EE3-95093C0298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5153" y="10"/>
            <a:ext cx="3492275" cy="3428989"/>
          </a:xfrm>
          <a:prstGeom prst="rect">
            <a:avLst/>
          </a:prstGeom>
        </p:spPr>
      </p:pic>
      <p:pic>
        <p:nvPicPr>
          <p:cNvPr id="10" name="Slika 9" descr="Slika na kojoj se prikazuje osoba, na zatvorenom, zid, prozor&#10;&#10;Opis je generiran uz vrlo visoku pouzdanost">
            <a:extLst>
              <a:ext uri="{FF2B5EF4-FFF2-40B4-BE49-F238E27FC236}">
                <a16:creationId xmlns:a16="http://schemas.microsoft.com/office/drawing/2014/main" id="{226A8645-3E96-4972-B126-720A3F7545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125150" y="3429000"/>
            <a:ext cx="7066847" cy="3429000"/>
          </a:xfrm>
          <a:prstGeom prst="rect">
            <a:avLst/>
          </a:prstGeom>
        </p:spPr>
      </p:pic>
      <p:pic>
        <p:nvPicPr>
          <p:cNvPr id="8" name="Slika 7" descr="Slika na kojoj se prikazuje osoba, na zatvorenom, stol, dijete&#10;&#10;Opis je generiran uz vrlo visoku pouzdanost">
            <a:extLst>
              <a:ext uri="{FF2B5EF4-FFF2-40B4-BE49-F238E27FC236}">
                <a16:creationId xmlns:a16="http://schemas.microsoft.com/office/drawing/2014/main" id="{B081AB7F-A9D5-4CE5-96F6-A548B2CC7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2087" y="10"/>
            <a:ext cx="3539463" cy="3428989"/>
          </a:xfrm>
          <a:prstGeom prst="rect">
            <a:avLst/>
          </a:prstGeom>
        </p:spPr>
      </p:pic>
      <p:sp>
        <p:nvSpPr>
          <p:cNvPr id="2" name="TekstniOkvir 1">
            <a:extLst>
              <a:ext uri="{FF2B5EF4-FFF2-40B4-BE49-F238E27FC236}">
                <a16:creationId xmlns:a16="http://schemas.microsoft.com/office/drawing/2014/main" id="{946BAB83-5138-4190-89CB-BE81A3815105}"/>
              </a:ext>
            </a:extLst>
          </p:cNvPr>
          <p:cNvSpPr txBox="1"/>
          <p:nvPr/>
        </p:nvSpPr>
        <p:spPr>
          <a:xfrm>
            <a:off x="981075" y="1358901"/>
            <a:ext cx="3163002" cy="273049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000" cap="all" dirty="0" err="1">
                <a:latin typeface="+mj-lt"/>
                <a:ea typeface="+mj-ea"/>
                <a:cs typeface="+mj-cs"/>
              </a:rPr>
              <a:t>Sva</a:t>
            </a:r>
            <a:r>
              <a:rPr lang="hr-HR" sz="3000" cap="all" dirty="0">
                <a:latin typeface="+mj-lt"/>
                <a:ea typeface="+mj-ea"/>
                <a:cs typeface="+mj-cs"/>
              </a:rPr>
              <a:t>T</a:t>
            </a:r>
            <a:r>
              <a:rPr lang="en-US" sz="3000" cap="all" dirty="0" err="1">
                <a:latin typeface="+mj-lt"/>
                <a:ea typeface="+mj-ea"/>
                <a:cs typeface="+mj-cs"/>
              </a:rPr>
              <a:t>ko</a:t>
            </a:r>
            <a:r>
              <a:rPr lang="en-US" sz="3000" cap="all" dirty="0">
                <a:latin typeface="+mj-lt"/>
                <a:ea typeface="+mj-ea"/>
                <a:cs typeface="+mj-cs"/>
              </a:rPr>
              <a:t> </a:t>
            </a:r>
            <a:r>
              <a:rPr lang="en-US" sz="3000" cap="all" dirty="0" err="1">
                <a:latin typeface="+mj-lt"/>
                <a:ea typeface="+mj-ea"/>
                <a:cs typeface="+mj-cs"/>
              </a:rPr>
              <a:t>je</a:t>
            </a:r>
            <a:r>
              <a:rPr lang="en-US" sz="3000" cap="all" dirty="0">
                <a:latin typeface="+mj-lt"/>
                <a:ea typeface="+mj-ea"/>
                <a:cs typeface="+mj-cs"/>
              </a:rPr>
              <a:t> </a:t>
            </a:r>
            <a:r>
              <a:rPr lang="en-US" sz="3000" cap="all" dirty="0" err="1">
                <a:latin typeface="+mj-lt"/>
                <a:ea typeface="+mj-ea"/>
                <a:cs typeface="+mj-cs"/>
              </a:rPr>
              <a:t>osmislio</a:t>
            </a:r>
            <a:r>
              <a:rPr lang="en-US" sz="3000" cap="all" dirty="0">
                <a:latin typeface="+mj-lt"/>
                <a:ea typeface="+mj-ea"/>
                <a:cs typeface="+mj-cs"/>
              </a:rPr>
              <a:t> </a:t>
            </a:r>
            <a:r>
              <a:rPr lang="en-US" sz="3000" cap="all" dirty="0" err="1">
                <a:latin typeface="+mj-lt"/>
                <a:ea typeface="+mj-ea"/>
                <a:cs typeface="+mj-cs"/>
              </a:rPr>
              <a:t>svoju</a:t>
            </a:r>
            <a:r>
              <a:rPr lang="en-US" sz="3000" cap="all" dirty="0">
                <a:latin typeface="+mj-lt"/>
                <a:ea typeface="+mj-ea"/>
                <a:cs typeface="+mj-cs"/>
              </a:rPr>
              <a:t> </a:t>
            </a:r>
            <a:r>
              <a:rPr lang="en-US" sz="3000" cap="all" dirty="0" err="1">
                <a:latin typeface="+mj-lt"/>
                <a:ea typeface="+mj-ea"/>
                <a:cs typeface="+mj-cs"/>
              </a:rPr>
              <a:t>posudicu</a:t>
            </a:r>
            <a:r>
              <a:rPr lang="en-US" sz="3000" cap="all" dirty="0">
                <a:latin typeface="+mj-lt"/>
                <a:ea typeface="+mj-ea"/>
                <a:cs typeface="+mj-cs"/>
              </a:rPr>
              <a:t> </a:t>
            </a:r>
            <a:r>
              <a:rPr lang="en-US" sz="3000" cap="all" dirty="0" err="1">
                <a:latin typeface="+mj-lt"/>
                <a:ea typeface="+mj-ea"/>
                <a:cs typeface="+mj-cs"/>
              </a:rPr>
              <a:t>i</a:t>
            </a:r>
            <a:r>
              <a:rPr lang="en-US" sz="3000" cap="all" dirty="0">
                <a:latin typeface="+mj-lt"/>
                <a:ea typeface="+mj-ea"/>
                <a:cs typeface="+mj-cs"/>
              </a:rPr>
              <a:t> </a:t>
            </a:r>
            <a:r>
              <a:rPr lang="en-US" sz="3000" cap="all" dirty="0" err="1">
                <a:latin typeface="+mj-lt"/>
                <a:ea typeface="+mj-ea"/>
                <a:cs typeface="+mj-cs"/>
              </a:rPr>
              <a:t>prionuli</a:t>
            </a:r>
            <a:r>
              <a:rPr lang="en-US" sz="3000" cap="all" dirty="0">
                <a:latin typeface="+mj-lt"/>
                <a:ea typeface="+mj-ea"/>
                <a:cs typeface="+mj-cs"/>
              </a:rPr>
              <a:t> </a:t>
            </a:r>
            <a:r>
              <a:rPr lang="en-US" sz="3000" cap="all" dirty="0" err="1">
                <a:latin typeface="+mj-lt"/>
                <a:ea typeface="+mj-ea"/>
                <a:cs typeface="+mj-cs"/>
              </a:rPr>
              <a:t>smo</a:t>
            </a:r>
            <a:r>
              <a:rPr lang="en-US" sz="3000" cap="all" dirty="0">
                <a:latin typeface="+mj-lt"/>
                <a:ea typeface="+mj-ea"/>
                <a:cs typeface="+mj-cs"/>
              </a:rPr>
              <a:t> </a:t>
            </a:r>
            <a:r>
              <a:rPr lang="en-US" sz="3000" cap="all" dirty="0" err="1">
                <a:latin typeface="+mj-lt"/>
                <a:ea typeface="+mj-ea"/>
                <a:cs typeface="+mj-cs"/>
              </a:rPr>
              <a:t>na</a:t>
            </a:r>
            <a:r>
              <a:rPr lang="en-US" sz="3000" cap="all" dirty="0">
                <a:latin typeface="+mj-lt"/>
                <a:ea typeface="+mj-ea"/>
                <a:cs typeface="+mj-cs"/>
              </a:rPr>
              <a:t> </a:t>
            </a:r>
            <a:r>
              <a:rPr lang="en-US" sz="3000" cap="all" dirty="0" err="1">
                <a:latin typeface="+mj-lt"/>
                <a:ea typeface="+mj-ea"/>
                <a:cs typeface="+mj-cs"/>
              </a:rPr>
              <a:t>posao</a:t>
            </a:r>
            <a:r>
              <a:rPr lang="en-US" sz="3000" cap="all" dirty="0">
                <a:latin typeface="+mj-lt"/>
                <a:ea typeface="+mj-ea"/>
                <a:cs typeface="+mj-cs"/>
              </a:rPr>
              <a:t>.</a:t>
            </a:r>
          </a:p>
        </p:txBody>
      </p:sp>
    </p:spTree>
    <p:extLst>
      <p:ext uri="{BB962C8B-B14F-4D97-AF65-F5344CB8AC3E}">
        <p14:creationId xmlns:p14="http://schemas.microsoft.com/office/powerpoint/2010/main" val="152976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osoba, na zatvorenom, stol, prozor&#10;&#10;Opis je generiran uz vrlo visoku pouzdanost">
            <a:extLst>
              <a:ext uri="{FF2B5EF4-FFF2-40B4-BE49-F238E27FC236}">
                <a16:creationId xmlns:a16="http://schemas.microsoft.com/office/drawing/2014/main" id="{EF1FDC5A-C361-4058-8659-67F25E185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0" y="2670261"/>
            <a:ext cx="4596713" cy="4187739"/>
          </a:xfrm>
          <a:prstGeom prst="rect">
            <a:avLst/>
          </a:prstGeom>
        </p:spPr>
      </p:pic>
      <p:sp>
        <p:nvSpPr>
          <p:cNvPr id="5" name="Pravokutnik 4">
            <a:extLst>
              <a:ext uri="{FF2B5EF4-FFF2-40B4-BE49-F238E27FC236}">
                <a16:creationId xmlns:a16="http://schemas.microsoft.com/office/drawing/2014/main" id="{C5498B79-784E-4CBA-B7C6-673176A6C6D1}"/>
              </a:ext>
            </a:extLst>
          </p:cNvPr>
          <p:cNvSpPr/>
          <p:nvPr/>
        </p:nvSpPr>
        <p:spPr>
          <a:xfrm>
            <a:off x="5529943" y="4234543"/>
            <a:ext cx="5746686" cy="978729"/>
          </a:xfrm>
          <a:prstGeom prst="rect">
            <a:avLst/>
          </a:prstGeom>
        </p:spPr>
        <p:txBody>
          <a:bodyPr wrap="square">
            <a:spAutoFit/>
          </a:bodyPr>
          <a:lstStyle/>
          <a:p>
            <a:pPr algn="ctr" defTabSz="914400">
              <a:lnSpc>
                <a:spcPct val="90000"/>
              </a:lnSpc>
              <a:spcBef>
                <a:spcPct val="0"/>
              </a:spcBef>
              <a:spcAft>
                <a:spcPts val="600"/>
              </a:spcAft>
            </a:pPr>
            <a:r>
              <a:rPr lang="en-US" sz="3200" cap="all" dirty="0" err="1"/>
              <a:t>Konačni</a:t>
            </a:r>
            <a:r>
              <a:rPr lang="en-US" sz="3200" cap="all" dirty="0"/>
              <a:t> </a:t>
            </a:r>
            <a:r>
              <a:rPr lang="en-US" sz="3200" cap="all" dirty="0" err="1"/>
              <a:t>produkt</a:t>
            </a:r>
            <a:r>
              <a:rPr lang="hr-HR" sz="3200" cap="all" dirty="0"/>
              <a:t> </a:t>
            </a:r>
            <a:r>
              <a:rPr lang="en-US" sz="3200" cap="all" dirty="0"/>
              <a:t>- </a:t>
            </a:r>
            <a:r>
              <a:rPr lang="en-US" sz="3200" cap="all" dirty="0" err="1"/>
              <a:t>unikatne</a:t>
            </a:r>
            <a:r>
              <a:rPr lang="en-US" sz="3200" cap="all" dirty="0"/>
              <a:t> </a:t>
            </a:r>
            <a:r>
              <a:rPr lang="en-US" sz="3200" cap="all" dirty="0" err="1"/>
              <a:t>posudice</a:t>
            </a:r>
            <a:r>
              <a:rPr lang="en-US" sz="3200" cap="all" dirty="0"/>
              <a:t> </a:t>
            </a:r>
            <a:r>
              <a:rPr lang="en-US" sz="3200" cap="all" dirty="0" err="1"/>
              <a:t>za</a:t>
            </a:r>
            <a:r>
              <a:rPr lang="en-US" sz="3200" cap="all" dirty="0"/>
              <a:t> </a:t>
            </a:r>
            <a:r>
              <a:rPr lang="en-US" sz="3200" cap="all" dirty="0" err="1"/>
              <a:t>cvijeće</a:t>
            </a:r>
            <a:endParaRPr lang="en-US" sz="3200" cap="all" dirty="0"/>
          </a:p>
        </p:txBody>
      </p:sp>
      <p:sp>
        <p:nvSpPr>
          <p:cNvPr id="9" name="Oblačić za misli: oblak 8">
            <a:extLst>
              <a:ext uri="{FF2B5EF4-FFF2-40B4-BE49-F238E27FC236}">
                <a16:creationId xmlns:a16="http://schemas.microsoft.com/office/drawing/2014/main" id="{E3FFFE24-262A-4804-BE0D-C66C213817DB}"/>
              </a:ext>
            </a:extLst>
          </p:cNvPr>
          <p:cNvSpPr/>
          <p:nvPr/>
        </p:nvSpPr>
        <p:spPr>
          <a:xfrm>
            <a:off x="2214906" y="728870"/>
            <a:ext cx="2291730" cy="1514035"/>
          </a:xfrm>
          <a:prstGeom prst="cloudCallout">
            <a:avLst>
              <a:gd name="adj1" fmla="val -29401"/>
              <a:gd name="adj2" fmla="val 147095"/>
            </a:avLst>
          </a:prstGeom>
        </p:spPr>
        <p:style>
          <a:lnRef idx="2">
            <a:schemeClr val="dk1"/>
          </a:lnRef>
          <a:fillRef idx="1">
            <a:schemeClr val="lt1"/>
          </a:fillRef>
          <a:effectRef idx="0">
            <a:schemeClr val="dk1"/>
          </a:effectRef>
          <a:fontRef idx="minor">
            <a:schemeClr val="dk1"/>
          </a:fontRef>
        </p:style>
        <p:txBody>
          <a:bodyPr rtlCol="0" anchor="ctr"/>
          <a:lstStyle/>
          <a:p>
            <a:r>
              <a:rPr lang="hr-HR" dirty="0"/>
              <a:t>Moja je najljepša!</a:t>
            </a:r>
          </a:p>
          <a:p>
            <a:r>
              <a:rPr lang="hr-HR" dirty="0"/>
              <a:t>Što god one mislile</a:t>
            </a:r>
          </a:p>
        </p:txBody>
      </p:sp>
      <p:sp>
        <p:nvSpPr>
          <p:cNvPr id="10" name="Oblačić za misli: oblak 9">
            <a:extLst>
              <a:ext uri="{FF2B5EF4-FFF2-40B4-BE49-F238E27FC236}">
                <a16:creationId xmlns:a16="http://schemas.microsoft.com/office/drawing/2014/main" id="{6AB65B44-21FA-4D24-A915-221DE8FEB910}"/>
              </a:ext>
            </a:extLst>
          </p:cNvPr>
          <p:cNvSpPr/>
          <p:nvPr/>
        </p:nvSpPr>
        <p:spPr>
          <a:xfrm>
            <a:off x="342764" y="1010452"/>
            <a:ext cx="1683026" cy="1232453"/>
          </a:xfrm>
          <a:prstGeom prst="cloudCallout">
            <a:avLst>
              <a:gd name="adj1" fmla="val 42947"/>
              <a:gd name="adj2" fmla="val 131317"/>
            </a:avLst>
          </a:prstGeom>
        </p:spPr>
        <p:style>
          <a:lnRef idx="2">
            <a:schemeClr val="accent6"/>
          </a:lnRef>
          <a:fillRef idx="1">
            <a:schemeClr val="lt1"/>
          </a:fillRef>
          <a:effectRef idx="0">
            <a:schemeClr val="accent6"/>
          </a:effectRef>
          <a:fontRef idx="minor">
            <a:schemeClr val="dk1"/>
          </a:fontRef>
        </p:style>
        <p:txBody>
          <a:bodyPr rtlCol="0" anchor="ctr"/>
          <a:lstStyle/>
          <a:p>
            <a:r>
              <a:rPr lang="hr-HR" dirty="0"/>
              <a:t>Moja je najljepša!</a:t>
            </a:r>
          </a:p>
          <a:p>
            <a:r>
              <a:rPr lang="hr-HR" dirty="0"/>
              <a:t>Hi-hi-hi!</a:t>
            </a:r>
          </a:p>
        </p:txBody>
      </p:sp>
      <p:pic>
        <p:nvPicPr>
          <p:cNvPr id="6" name="Slika 5">
            <a:extLst>
              <a:ext uri="{FF2B5EF4-FFF2-40B4-BE49-F238E27FC236}">
                <a16:creationId xmlns:a16="http://schemas.microsoft.com/office/drawing/2014/main" id="{A204F509-61B0-4BCD-A1D0-780976FE8C4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55970" y="881742"/>
            <a:ext cx="7436030" cy="2547258"/>
          </a:xfrm>
          <a:prstGeom prst="rect">
            <a:avLst/>
          </a:prstGeom>
        </p:spPr>
      </p:pic>
    </p:spTree>
    <p:extLst>
      <p:ext uri="{BB962C8B-B14F-4D97-AF65-F5344CB8AC3E}">
        <p14:creationId xmlns:p14="http://schemas.microsoft.com/office/powerpoint/2010/main" val="26418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osoba, žena, na zatvorenom, djevojčica&#10;&#10;Opis je generiran uz vrlo visoku pouzdanost">
            <a:extLst>
              <a:ext uri="{FF2B5EF4-FFF2-40B4-BE49-F238E27FC236}">
                <a16:creationId xmlns:a16="http://schemas.microsoft.com/office/drawing/2014/main" id="{BC03B833-ED97-4D67-AA3B-1FD7936A07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4679"/>
            <a:ext cx="4634663" cy="4187739"/>
          </a:xfrm>
          <a:prstGeom prst="rect">
            <a:avLst/>
          </a:prstGeom>
        </p:spPr>
      </p:pic>
      <p:pic>
        <p:nvPicPr>
          <p:cNvPr id="5" name="Slika 4" descr="Slika na kojoj se prikazuje osoba, bejzbol&#10;&#10;Opis je generiran uz vrlo visoku pouzdanost">
            <a:extLst>
              <a:ext uri="{FF2B5EF4-FFF2-40B4-BE49-F238E27FC236}">
                <a16:creationId xmlns:a16="http://schemas.microsoft.com/office/drawing/2014/main" id="{EBD71481-E4F0-4805-861A-7BC7CA2A23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634683" y="-4679"/>
            <a:ext cx="7557317" cy="4187739"/>
          </a:xfrm>
          <a:prstGeom prst="rect">
            <a:avLst/>
          </a:prstGeom>
        </p:spPr>
      </p:pic>
      <p:sp>
        <p:nvSpPr>
          <p:cNvPr id="6" name="TekstniOkvir 5">
            <a:extLst>
              <a:ext uri="{FF2B5EF4-FFF2-40B4-BE49-F238E27FC236}">
                <a16:creationId xmlns:a16="http://schemas.microsoft.com/office/drawing/2014/main" id="{1FD4851E-5DB5-4AB6-BAE7-06C80C102002}"/>
              </a:ext>
            </a:extLst>
          </p:cNvPr>
          <p:cNvSpPr txBox="1"/>
          <p:nvPr/>
        </p:nvSpPr>
        <p:spPr>
          <a:xfrm>
            <a:off x="1146048" y="4437888"/>
            <a:ext cx="9899904" cy="1116711"/>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100" cap="all">
                <a:latin typeface="+mj-lt"/>
                <a:ea typeface="+mj-ea"/>
                <a:cs typeface="+mj-cs"/>
              </a:rPr>
              <a:t>-uz malo nereda posijali smo pšenicu</a:t>
            </a:r>
            <a:endParaRPr lang="en-US" sz="4100" cap="all" dirty="0">
              <a:latin typeface="+mj-lt"/>
              <a:ea typeface="+mj-ea"/>
              <a:cs typeface="+mj-cs"/>
            </a:endParaRPr>
          </a:p>
        </p:txBody>
      </p:sp>
    </p:spTree>
    <p:extLst>
      <p:ext uri="{BB962C8B-B14F-4D97-AF65-F5344CB8AC3E}">
        <p14:creationId xmlns:p14="http://schemas.microsoft.com/office/powerpoint/2010/main" val="256045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A60BD816-234B-4C5C-A3F7-6D06D88EE02E}"/>
              </a:ext>
            </a:extLst>
          </p:cNvPr>
          <p:cNvSpPr txBox="1"/>
          <p:nvPr/>
        </p:nvSpPr>
        <p:spPr>
          <a:xfrm>
            <a:off x="927652" y="1219200"/>
            <a:ext cx="10730948" cy="2862322"/>
          </a:xfrm>
          <a:prstGeom prst="rect">
            <a:avLst/>
          </a:prstGeom>
          <a:noFill/>
        </p:spPr>
        <p:txBody>
          <a:bodyPr wrap="square" rtlCol="0">
            <a:spAutoFit/>
          </a:bodyPr>
          <a:lstStyle/>
          <a:p>
            <a:r>
              <a:rPr lang="hr-HR" sz="3600" dirty="0"/>
              <a:t>Svaka učenica dobila je zadatak brinuti o svojoj posudici:</a:t>
            </a:r>
          </a:p>
          <a:p>
            <a:pPr marL="285750" indent="-285750">
              <a:buFont typeface="Wingdings" panose="05000000000000000000" pitchFamily="2" charset="2"/>
              <a:buChar char="Ø"/>
            </a:pPr>
            <a:r>
              <a:rPr lang="hr-HR" sz="3600" dirty="0"/>
              <a:t>Zalijevati je</a:t>
            </a:r>
          </a:p>
          <a:p>
            <a:pPr marL="285750" indent="-285750">
              <a:buFont typeface="Wingdings" panose="05000000000000000000" pitchFamily="2" charset="2"/>
              <a:buChar char="Ø"/>
            </a:pPr>
            <a:r>
              <a:rPr lang="hr-HR" sz="3600" dirty="0"/>
              <a:t>Mjeriti visinu stabljike </a:t>
            </a:r>
          </a:p>
          <a:p>
            <a:pPr marL="285750" indent="-285750">
              <a:buFont typeface="Wingdings" panose="05000000000000000000" pitchFamily="2" charset="2"/>
              <a:buChar char="Ø"/>
            </a:pPr>
            <a:r>
              <a:rPr lang="hr-HR" sz="3600" dirty="0"/>
              <a:t>Maziti je i</a:t>
            </a:r>
          </a:p>
          <a:p>
            <a:pPr marL="285750" indent="-285750">
              <a:buFont typeface="Wingdings" panose="05000000000000000000" pitchFamily="2" charset="2"/>
              <a:buChar char="Ø"/>
            </a:pPr>
            <a:r>
              <a:rPr lang="hr-HR" sz="3600" dirty="0"/>
              <a:t>Paziti </a:t>
            </a:r>
          </a:p>
        </p:txBody>
      </p:sp>
      <p:sp>
        <p:nvSpPr>
          <p:cNvPr id="3" name="Pravokutnik 2">
            <a:extLst>
              <a:ext uri="{FF2B5EF4-FFF2-40B4-BE49-F238E27FC236}">
                <a16:creationId xmlns:a16="http://schemas.microsoft.com/office/drawing/2014/main" id="{CF112076-930A-4497-88B3-548BD0D18A4A}"/>
              </a:ext>
            </a:extLst>
          </p:cNvPr>
          <p:cNvSpPr/>
          <p:nvPr/>
        </p:nvSpPr>
        <p:spPr>
          <a:xfrm>
            <a:off x="1114385" y="607151"/>
            <a:ext cx="4722383" cy="584775"/>
          </a:xfrm>
          <a:prstGeom prst="rect">
            <a:avLst/>
          </a:prstGeom>
        </p:spPr>
        <p:txBody>
          <a:bodyPr wrap="none">
            <a:spAutoFit/>
          </a:bodyPr>
          <a:lstStyle/>
          <a:p>
            <a:r>
              <a:rPr lang="hr-HR" sz="3200" b="1" dirty="0"/>
              <a:t>PODIJELILI SMO ZADATKE</a:t>
            </a:r>
          </a:p>
        </p:txBody>
      </p:sp>
    </p:spTree>
    <p:extLst>
      <p:ext uri="{BB962C8B-B14F-4D97-AF65-F5344CB8AC3E}">
        <p14:creationId xmlns:p14="http://schemas.microsoft.com/office/powerpoint/2010/main" val="2802565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2A7FA717-B39F-4BDD-97E4-6B76BA33ED8A}"/>
              </a:ext>
            </a:extLst>
          </p:cNvPr>
          <p:cNvSpPr/>
          <p:nvPr/>
        </p:nvSpPr>
        <p:spPr>
          <a:xfrm>
            <a:off x="990600" y="1094155"/>
            <a:ext cx="9856470" cy="461665"/>
          </a:xfrm>
          <a:prstGeom prst="rect">
            <a:avLst/>
          </a:prstGeom>
        </p:spPr>
        <p:txBody>
          <a:bodyPr wrap="square">
            <a:spAutoFit/>
          </a:bodyPr>
          <a:lstStyle/>
          <a:p>
            <a:r>
              <a:rPr lang="hr-HR" sz="2400" dirty="0">
                <a:latin typeface="Comic Sans MS" panose="030F0702030302020204" pitchFamily="66" charset="0"/>
              </a:rPr>
              <a:t>1. Posudicu zalijevat će pumpa koja je spojena na senzor vlažnosti </a:t>
            </a:r>
          </a:p>
        </p:txBody>
      </p:sp>
      <p:sp>
        <p:nvSpPr>
          <p:cNvPr id="4" name="TekstniOkvir 3">
            <a:extLst>
              <a:ext uri="{FF2B5EF4-FFF2-40B4-BE49-F238E27FC236}">
                <a16:creationId xmlns:a16="http://schemas.microsoft.com/office/drawing/2014/main" id="{8078B012-6C28-47F0-B44C-404F1F6601A8}"/>
              </a:ext>
            </a:extLst>
          </p:cNvPr>
          <p:cNvSpPr txBox="1"/>
          <p:nvPr/>
        </p:nvSpPr>
        <p:spPr>
          <a:xfrm>
            <a:off x="990600" y="1752852"/>
            <a:ext cx="7246620" cy="830997"/>
          </a:xfrm>
          <a:prstGeom prst="rect">
            <a:avLst/>
          </a:prstGeom>
          <a:noFill/>
        </p:spPr>
        <p:txBody>
          <a:bodyPr wrap="square" rtlCol="0">
            <a:spAutoFit/>
          </a:bodyPr>
          <a:lstStyle/>
          <a:p>
            <a:r>
              <a:rPr lang="hr-HR" sz="2400" dirty="0">
                <a:latin typeface="Comic Sans MS" panose="030F0702030302020204" pitchFamily="66" charset="0"/>
              </a:rPr>
              <a:t>2. Posudicu zalijevat ćemo svaka 2 dana s 0,5 dl vode</a:t>
            </a:r>
          </a:p>
        </p:txBody>
      </p:sp>
      <p:sp>
        <p:nvSpPr>
          <p:cNvPr id="5" name="TekstniOkvir 4">
            <a:extLst>
              <a:ext uri="{FF2B5EF4-FFF2-40B4-BE49-F238E27FC236}">
                <a16:creationId xmlns:a16="http://schemas.microsoft.com/office/drawing/2014/main" id="{51848D3D-F210-4413-A57F-18798501AECE}"/>
              </a:ext>
            </a:extLst>
          </p:cNvPr>
          <p:cNvSpPr txBox="1"/>
          <p:nvPr/>
        </p:nvSpPr>
        <p:spPr>
          <a:xfrm>
            <a:off x="990600" y="2636199"/>
            <a:ext cx="7981950" cy="461665"/>
          </a:xfrm>
          <a:prstGeom prst="rect">
            <a:avLst/>
          </a:prstGeom>
          <a:noFill/>
        </p:spPr>
        <p:txBody>
          <a:bodyPr wrap="square" rtlCol="0">
            <a:spAutoFit/>
          </a:bodyPr>
          <a:lstStyle/>
          <a:p>
            <a:r>
              <a:rPr lang="hr-HR" sz="2400" dirty="0">
                <a:latin typeface="Comic Sans MS" panose="030F0702030302020204" pitchFamily="66" charset="0"/>
              </a:rPr>
              <a:t>3. Posudicu zalijevat ćemo svaka 2 dana s 1 dl vode </a:t>
            </a:r>
          </a:p>
        </p:txBody>
      </p:sp>
      <p:sp>
        <p:nvSpPr>
          <p:cNvPr id="6" name="TekstniOkvir 5">
            <a:extLst>
              <a:ext uri="{FF2B5EF4-FFF2-40B4-BE49-F238E27FC236}">
                <a16:creationId xmlns:a16="http://schemas.microsoft.com/office/drawing/2014/main" id="{5D508F51-95D9-4394-B906-B9D26447F7CD}"/>
              </a:ext>
            </a:extLst>
          </p:cNvPr>
          <p:cNvSpPr txBox="1"/>
          <p:nvPr/>
        </p:nvSpPr>
        <p:spPr>
          <a:xfrm>
            <a:off x="990600" y="3369773"/>
            <a:ext cx="9856470" cy="830997"/>
          </a:xfrm>
          <a:prstGeom prst="rect">
            <a:avLst/>
          </a:prstGeom>
          <a:noFill/>
        </p:spPr>
        <p:txBody>
          <a:bodyPr wrap="square" rtlCol="0">
            <a:spAutoFit/>
          </a:bodyPr>
          <a:lstStyle/>
          <a:p>
            <a:r>
              <a:rPr lang="hr-HR" sz="2400" dirty="0">
                <a:latin typeface="Comic Sans MS" panose="030F0702030302020204" pitchFamily="66" charset="0"/>
              </a:rPr>
              <a:t>4. Posudicu zalijevat ćemo prema subjektivnoj procjeni-kad je suho dodat ćemo vode </a:t>
            </a:r>
          </a:p>
        </p:txBody>
      </p:sp>
      <p:sp>
        <p:nvSpPr>
          <p:cNvPr id="7" name="TekstniOkvir 6">
            <a:extLst>
              <a:ext uri="{FF2B5EF4-FFF2-40B4-BE49-F238E27FC236}">
                <a16:creationId xmlns:a16="http://schemas.microsoft.com/office/drawing/2014/main" id="{5EF44063-5209-459B-8ACD-EA23B2B15D5B}"/>
              </a:ext>
            </a:extLst>
          </p:cNvPr>
          <p:cNvSpPr txBox="1"/>
          <p:nvPr/>
        </p:nvSpPr>
        <p:spPr>
          <a:xfrm>
            <a:off x="990600" y="4472679"/>
            <a:ext cx="10245090" cy="830997"/>
          </a:xfrm>
          <a:prstGeom prst="rect">
            <a:avLst/>
          </a:prstGeom>
          <a:noFill/>
        </p:spPr>
        <p:txBody>
          <a:bodyPr wrap="square" rtlCol="0">
            <a:spAutoFit/>
          </a:bodyPr>
          <a:lstStyle/>
          <a:p>
            <a:r>
              <a:rPr lang="hr-HR" sz="2400" dirty="0">
                <a:latin typeface="Comic Sans MS" panose="030F0702030302020204" pitchFamily="66" charset="0"/>
              </a:rPr>
              <a:t>5. Posudicu stavit ćemo na svjetlo i zalijevati prema subjektivnoj procjeni</a:t>
            </a:r>
          </a:p>
        </p:txBody>
      </p:sp>
    </p:spTree>
    <p:extLst>
      <p:ext uri="{BB962C8B-B14F-4D97-AF65-F5344CB8AC3E}">
        <p14:creationId xmlns:p14="http://schemas.microsoft.com/office/powerpoint/2010/main" val="793893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EA603179-4014-4F0C-B514-9E7D6B67BE9D}"/>
              </a:ext>
            </a:extLst>
          </p:cNvPr>
          <p:cNvSpPr txBox="1"/>
          <p:nvPr/>
        </p:nvSpPr>
        <p:spPr>
          <a:xfrm>
            <a:off x="1051560" y="971550"/>
            <a:ext cx="9338310" cy="461665"/>
          </a:xfrm>
          <a:prstGeom prst="rect">
            <a:avLst/>
          </a:prstGeom>
          <a:noFill/>
        </p:spPr>
        <p:txBody>
          <a:bodyPr wrap="square" rtlCol="0">
            <a:spAutoFit/>
          </a:bodyPr>
          <a:lstStyle/>
          <a:p>
            <a:r>
              <a:rPr lang="hr-HR" sz="2400" dirty="0">
                <a:latin typeface="Comic Sans MS" panose="030F0702030302020204" pitchFamily="66" charset="0"/>
              </a:rPr>
              <a:t>ŠTO OČEKUJEMO?</a:t>
            </a:r>
          </a:p>
        </p:txBody>
      </p:sp>
      <p:sp>
        <p:nvSpPr>
          <p:cNvPr id="3" name="TekstniOkvir 2">
            <a:extLst>
              <a:ext uri="{FF2B5EF4-FFF2-40B4-BE49-F238E27FC236}">
                <a16:creationId xmlns:a16="http://schemas.microsoft.com/office/drawing/2014/main" id="{C3ED392B-B5AB-42B3-89EB-361F0C783E91}"/>
              </a:ext>
            </a:extLst>
          </p:cNvPr>
          <p:cNvSpPr txBox="1"/>
          <p:nvPr/>
        </p:nvSpPr>
        <p:spPr>
          <a:xfrm>
            <a:off x="636105" y="1965960"/>
            <a:ext cx="10986052" cy="830997"/>
          </a:xfrm>
          <a:prstGeom prst="rect">
            <a:avLst/>
          </a:prstGeom>
          <a:noFill/>
        </p:spPr>
        <p:txBody>
          <a:bodyPr wrap="square" rtlCol="0">
            <a:spAutoFit/>
          </a:bodyPr>
          <a:lstStyle/>
          <a:p>
            <a:r>
              <a:rPr lang="hr-HR" sz="2400" dirty="0">
                <a:latin typeface="Comic Sans MS" panose="030F0702030302020204" pitchFamily="66" charset="0"/>
              </a:rPr>
              <a:t>-da će pšenica koja se zalijeva subjektivno i pšenica koja se zalijeva pumpom rasti najbolje</a:t>
            </a:r>
          </a:p>
        </p:txBody>
      </p:sp>
      <p:sp>
        <p:nvSpPr>
          <p:cNvPr id="4" name="TekstniOkvir 3">
            <a:extLst>
              <a:ext uri="{FF2B5EF4-FFF2-40B4-BE49-F238E27FC236}">
                <a16:creationId xmlns:a16="http://schemas.microsoft.com/office/drawing/2014/main" id="{48804C50-3AE9-4479-A2BE-78504F682366}"/>
              </a:ext>
            </a:extLst>
          </p:cNvPr>
          <p:cNvSpPr txBox="1"/>
          <p:nvPr/>
        </p:nvSpPr>
        <p:spPr>
          <a:xfrm>
            <a:off x="636105" y="2880360"/>
            <a:ext cx="10866782" cy="1200329"/>
          </a:xfrm>
          <a:prstGeom prst="rect">
            <a:avLst/>
          </a:prstGeom>
          <a:noFill/>
        </p:spPr>
        <p:txBody>
          <a:bodyPr wrap="square" rtlCol="0">
            <a:spAutoFit/>
          </a:bodyPr>
          <a:lstStyle/>
          <a:p>
            <a:r>
              <a:rPr lang="hr-HR" sz="2400" dirty="0">
                <a:latin typeface="Comic Sans MS" panose="030F0702030302020204" pitchFamily="66" charset="0"/>
              </a:rPr>
              <a:t>-da će pšenica koja raste u mraku rasti najbrže zato što će rasti da bi došla do svijetla, ali će biti žuta jer nema svijetla da bi se stvorio klorofil koji daje biljci zelenu boju</a:t>
            </a:r>
          </a:p>
        </p:txBody>
      </p:sp>
    </p:spTree>
    <p:extLst>
      <p:ext uri="{BB962C8B-B14F-4D97-AF65-F5344CB8AC3E}">
        <p14:creationId xmlns:p14="http://schemas.microsoft.com/office/powerpoint/2010/main" val="296115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8A5B614B-0654-4D1B-8E9E-E7A9A368B91C}"/>
              </a:ext>
            </a:extLst>
          </p:cNvPr>
          <p:cNvSpPr txBox="1"/>
          <p:nvPr/>
        </p:nvSpPr>
        <p:spPr>
          <a:xfrm>
            <a:off x="1268730" y="2137410"/>
            <a:ext cx="9521190" cy="923330"/>
          </a:xfrm>
          <a:prstGeom prst="rect">
            <a:avLst/>
          </a:prstGeom>
          <a:noFill/>
        </p:spPr>
        <p:txBody>
          <a:bodyPr wrap="square" rtlCol="0">
            <a:spAutoFit/>
          </a:bodyPr>
          <a:lstStyle/>
          <a:p>
            <a:r>
              <a:rPr lang="hr-HR" sz="5400" dirty="0"/>
              <a:t>KAKO JE RASLA NAŠA PŠENICA</a:t>
            </a:r>
          </a:p>
        </p:txBody>
      </p:sp>
    </p:spTree>
    <p:extLst>
      <p:ext uri="{BB962C8B-B14F-4D97-AF65-F5344CB8AC3E}">
        <p14:creationId xmlns:p14="http://schemas.microsoft.com/office/powerpoint/2010/main" val="3915312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F2DDCD3C-4329-4B07-B463-4B972D0E8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0" y="1209328"/>
            <a:ext cx="7235190" cy="5310149"/>
          </a:xfrm>
          <a:prstGeom prst="rect">
            <a:avLst/>
          </a:prstGeom>
        </p:spPr>
      </p:pic>
      <p:sp>
        <p:nvSpPr>
          <p:cNvPr id="4" name="TekstniOkvir 3">
            <a:extLst>
              <a:ext uri="{FF2B5EF4-FFF2-40B4-BE49-F238E27FC236}">
                <a16:creationId xmlns:a16="http://schemas.microsoft.com/office/drawing/2014/main" id="{67A3D887-ECCC-4AF7-941E-6CB41F9C657A}"/>
              </a:ext>
            </a:extLst>
          </p:cNvPr>
          <p:cNvSpPr txBox="1"/>
          <p:nvPr/>
        </p:nvSpPr>
        <p:spPr>
          <a:xfrm>
            <a:off x="2000250" y="457200"/>
            <a:ext cx="8458200" cy="523220"/>
          </a:xfrm>
          <a:prstGeom prst="rect">
            <a:avLst/>
          </a:prstGeom>
          <a:noFill/>
        </p:spPr>
        <p:txBody>
          <a:bodyPr wrap="square" rtlCol="0">
            <a:spAutoFit/>
          </a:bodyPr>
          <a:lstStyle/>
          <a:p>
            <a:r>
              <a:rPr lang="hr-HR" sz="2800" dirty="0"/>
              <a:t>-SVAKA 2 DANA ZALIJEVANA S 1 dl</a:t>
            </a:r>
          </a:p>
        </p:txBody>
      </p:sp>
    </p:spTree>
    <p:extLst>
      <p:ext uri="{BB962C8B-B14F-4D97-AF65-F5344CB8AC3E}">
        <p14:creationId xmlns:p14="http://schemas.microsoft.com/office/powerpoint/2010/main" val="134160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5BE00FD-0A2A-4A00-8692-CF6F6E44C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169" y="2886399"/>
            <a:ext cx="3692228" cy="2769171"/>
          </a:xfrm>
          <a:prstGeom prst="rect">
            <a:avLst/>
          </a:prstGeom>
        </p:spPr>
      </p:pic>
      <p:sp>
        <p:nvSpPr>
          <p:cNvPr id="6" name="Oblačić za govor: pravokutnik sa zaobljenim kutovima 5">
            <a:extLst>
              <a:ext uri="{FF2B5EF4-FFF2-40B4-BE49-F238E27FC236}">
                <a16:creationId xmlns:a16="http://schemas.microsoft.com/office/drawing/2014/main" id="{10F8571F-335D-44FE-BB2A-BBAE8FBA63F6}"/>
              </a:ext>
            </a:extLst>
          </p:cNvPr>
          <p:cNvSpPr/>
          <p:nvPr/>
        </p:nvSpPr>
        <p:spPr>
          <a:xfrm>
            <a:off x="7788397" y="2150952"/>
            <a:ext cx="2232248" cy="1008112"/>
          </a:xfrm>
          <a:prstGeom prst="wedgeRoundRectCallout">
            <a:avLst>
              <a:gd name="adj1" fmla="val -107575"/>
              <a:gd name="adj2" fmla="val 127436"/>
              <a:gd name="adj3" fmla="val 16667"/>
            </a:avLst>
          </a:prstGeom>
          <a:solidFill>
            <a:schemeClr val="bg1">
              <a:lumMod val="50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Kako natjerati pumpu da navodnjava</a:t>
            </a:r>
          </a:p>
        </p:txBody>
      </p:sp>
      <p:sp>
        <p:nvSpPr>
          <p:cNvPr id="8" name="Oblačić za govor: pravokutnik sa zaobljenim kutovima 7">
            <a:extLst>
              <a:ext uri="{FF2B5EF4-FFF2-40B4-BE49-F238E27FC236}">
                <a16:creationId xmlns:a16="http://schemas.microsoft.com/office/drawing/2014/main" id="{C270AB28-944B-4E35-A5C3-4808BCA68CA4}"/>
              </a:ext>
            </a:extLst>
          </p:cNvPr>
          <p:cNvSpPr/>
          <p:nvPr/>
        </p:nvSpPr>
        <p:spPr>
          <a:xfrm>
            <a:off x="1017665" y="1862921"/>
            <a:ext cx="3385939" cy="1296143"/>
          </a:xfrm>
          <a:prstGeom prst="wedgeRoundRectCallout">
            <a:avLst>
              <a:gd name="adj1" fmla="val 71264"/>
              <a:gd name="adj2" fmla="val 107901"/>
              <a:gd name="adj3" fmla="val 16667"/>
            </a:avLst>
          </a:prstGeom>
          <a:solidFill>
            <a:schemeClr val="bg1">
              <a:lumMod val="50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Kako odrediti vlažnost zemlje</a:t>
            </a:r>
          </a:p>
        </p:txBody>
      </p:sp>
      <p:sp>
        <p:nvSpPr>
          <p:cNvPr id="10" name="Naslov 9">
            <a:extLst>
              <a:ext uri="{FF2B5EF4-FFF2-40B4-BE49-F238E27FC236}">
                <a16:creationId xmlns:a16="http://schemas.microsoft.com/office/drawing/2014/main" id="{3F014F2C-8426-4E01-A576-8542215C5E0B}"/>
              </a:ext>
            </a:extLst>
          </p:cNvPr>
          <p:cNvSpPr>
            <a:spLocks noGrp="1"/>
          </p:cNvSpPr>
          <p:nvPr>
            <p:ph type="title"/>
          </p:nvPr>
        </p:nvSpPr>
        <p:spPr>
          <a:xfrm>
            <a:off x="913774" y="609294"/>
            <a:ext cx="10364451" cy="1296143"/>
          </a:xfrm>
        </p:spPr>
        <p:txBody>
          <a:bodyPr>
            <a:normAutofit fontScale="90000"/>
          </a:bodyPr>
          <a:lstStyle/>
          <a:p>
            <a:r>
              <a:rPr lang="hr-HR" dirty="0"/>
              <a:t>Veliki Umovi razmišljaju kako riješiti problem navodnjavanja</a:t>
            </a:r>
            <a:br>
              <a:rPr lang="hr-HR" dirty="0"/>
            </a:br>
            <a:endParaRPr lang="hr-HR" dirty="0"/>
          </a:p>
        </p:txBody>
      </p:sp>
      <p:sp>
        <p:nvSpPr>
          <p:cNvPr id="2" name="Oblačić za govor: pravokutnik sa zaobljenim kutovima 1">
            <a:extLst>
              <a:ext uri="{FF2B5EF4-FFF2-40B4-BE49-F238E27FC236}">
                <a16:creationId xmlns:a16="http://schemas.microsoft.com/office/drawing/2014/main" id="{E463414B-F9B0-4B30-AF71-D52B1024002D}"/>
              </a:ext>
            </a:extLst>
          </p:cNvPr>
          <p:cNvSpPr/>
          <p:nvPr/>
        </p:nvSpPr>
        <p:spPr>
          <a:xfrm>
            <a:off x="1166192" y="5370593"/>
            <a:ext cx="3829878" cy="878113"/>
          </a:xfrm>
          <a:prstGeom prst="wedgeRoundRectCallout">
            <a:avLst>
              <a:gd name="adj1" fmla="val 53561"/>
              <a:gd name="adj2" fmla="val -154820"/>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hr-HR" sz="2400" dirty="0"/>
              <a:t>IMAM IDEJU!!!!!!!</a:t>
            </a:r>
          </a:p>
        </p:txBody>
      </p:sp>
    </p:spTree>
    <p:extLst>
      <p:ext uri="{BB962C8B-B14F-4D97-AF65-F5344CB8AC3E}">
        <p14:creationId xmlns:p14="http://schemas.microsoft.com/office/powerpoint/2010/main" val="32113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4E750AF-5849-4342-B433-F13FAB341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381" y="1051560"/>
            <a:ext cx="8473586" cy="5212080"/>
          </a:xfrm>
          <a:prstGeom prst="rect">
            <a:avLst/>
          </a:prstGeom>
        </p:spPr>
      </p:pic>
      <p:sp>
        <p:nvSpPr>
          <p:cNvPr id="4" name="TekstniOkvir 3">
            <a:extLst>
              <a:ext uri="{FF2B5EF4-FFF2-40B4-BE49-F238E27FC236}">
                <a16:creationId xmlns:a16="http://schemas.microsoft.com/office/drawing/2014/main" id="{4F6ABF6B-A44E-4F21-9781-71CD669B2817}"/>
              </a:ext>
            </a:extLst>
          </p:cNvPr>
          <p:cNvSpPr txBox="1"/>
          <p:nvPr/>
        </p:nvSpPr>
        <p:spPr>
          <a:xfrm>
            <a:off x="1645920" y="468630"/>
            <a:ext cx="6663690" cy="461665"/>
          </a:xfrm>
          <a:prstGeom prst="rect">
            <a:avLst/>
          </a:prstGeom>
          <a:noFill/>
        </p:spPr>
        <p:txBody>
          <a:bodyPr wrap="square" rtlCol="0">
            <a:spAutoFit/>
          </a:bodyPr>
          <a:lstStyle/>
          <a:p>
            <a:r>
              <a:rPr lang="hr-HR" sz="2400" dirty="0"/>
              <a:t>-SUBJEKTIVNO, NA SVJETLU</a:t>
            </a:r>
          </a:p>
        </p:txBody>
      </p:sp>
    </p:spTree>
    <p:extLst>
      <p:ext uri="{BB962C8B-B14F-4D97-AF65-F5344CB8AC3E}">
        <p14:creationId xmlns:p14="http://schemas.microsoft.com/office/powerpoint/2010/main" val="2638149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9DF62631-AE10-4725-9F04-5E4A40885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060" y="-137160"/>
            <a:ext cx="6968080" cy="8218170"/>
          </a:xfrm>
          <a:prstGeom prst="rect">
            <a:avLst/>
          </a:prstGeom>
        </p:spPr>
      </p:pic>
      <p:sp>
        <p:nvSpPr>
          <p:cNvPr id="3" name="TekstniOkvir 2">
            <a:extLst>
              <a:ext uri="{FF2B5EF4-FFF2-40B4-BE49-F238E27FC236}">
                <a16:creationId xmlns:a16="http://schemas.microsoft.com/office/drawing/2014/main" id="{0F68E348-2CF2-4246-B332-73E89E4787CA}"/>
              </a:ext>
            </a:extLst>
          </p:cNvPr>
          <p:cNvSpPr txBox="1"/>
          <p:nvPr/>
        </p:nvSpPr>
        <p:spPr>
          <a:xfrm>
            <a:off x="2045970" y="891540"/>
            <a:ext cx="7875270" cy="769441"/>
          </a:xfrm>
          <a:prstGeom prst="rect">
            <a:avLst/>
          </a:prstGeom>
          <a:noFill/>
        </p:spPr>
        <p:txBody>
          <a:bodyPr wrap="square" rtlCol="0">
            <a:spAutoFit/>
          </a:bodyPr>
          <a:lstStyle/>
          <a:p>
            <a:r>
              <a:rPr lang="hr-HR" sz="4400" dirty="0"/>
              <a:t>PUMPA</a:t>
            </a:r>
          </a:p>
        </p:txBody>
      </p:sp>
    </p:spTree>
    <p:extLst>
      <p:ext uri="{BB962C8B-B14F-4D97-AF65-F5344CB8AC3E}">
        <p14:creationId xmlns:p14="http://schemas.microsoft.com/office/powerpoint/2010/main" val="73298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9428E50C-CB96-4B45-9DD2-D36B95BE0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510" y="1304318"/>
            <a:ext cx="7692390" cy="5256502"/>
          </a:xfrm>
          <a:prstGeom prst="rect">
            <a:avLst/>
          </a:prstGeom>
        </p:spPr>
      </p:pic>
      <p:sp>
        <p:nvSpPr>
          <p:cNvPr id="4" name="TekstniOkvir 3">
            <a:extLst>
              <a:ext uri="{FF2B5EF4-FFF2-40B4-BE49-F238E27FC236}">
                <a16:creationId xmlns:a16="http://schemas.microsoft.com/office/drawing/2014/main" id="{11278431-3ED0-43E2-89DE-5EBCB479E50D}"/>
              </a:ext>
            </a:extLst>
          </p:cNvPr>
          <p:cNvSpPr txBox="1"/>
          <p:nvPr/>
        </p:nvSpPr>
        <p:spPr>
          <a:xfrm>
            <a:off x="1748790" y="400050"/>
            <a:ext cx="7772400" cy="523220"/>
          </a:xfrm>
          <a:prstGeom prst="rect">
            <a:avLst/>
          </a:prstGeom>
          <a:noFill/>
        </p:spPr>
        <p:txBody>
          <a:bodyPr wrap="square" rtlCol="0">
            <a:spAutoFit/>
          </a:bodyPr>
          <a:lstStyle/>
          <a:p>
            <a:r>
              <a:rPr lang="hr-HR" sz="2800" dirty="0"/>
              <a:t>-U MRAKU, SUBJEKTIVNO ZALIJEVANJE</a:t>
            </a:r>
          </a:p>
        </p:txBody>
      </p:sp>
    </p:spTree>
    <p:extLst>
      <p:ext uri="{BB962C8B-B14F-4D97-AF65-F5344CB8AC3E}">
        <p14:creationId xmlns:p14="http://schemas.microsoft.com/office/powerpoint/2010/main" val="36842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9152E5-8444-4A8F-B225-7407D7F0244A}"/>
              </a:ext>
            </a:extLst>
          </p:cNvPr>
          <p:cNvSpPr>
            <a:spLocks noGrp="1"/>
          </p:cNvSpPr>
          <p:nvPr>
            <p:ph type="title"/>
          </p:nvPr>
        </p:nvSpPr>
        <p:spPr/>
        <p:txBody>
          <a:bodyPr>
            <a:normAutofit/>
          </a:bodyPr>
          <a:lstStyle/>
          <a:p>
            <a:r>
              <a:rPr lang="hr-HR" sz="4800"/>
              <a:t>Pšenica zalijevana pumpom</a:t>
            </a:r>
            <a:endParaRPr lang="hr-HR" sz="4800" dirty="0"/>
          </a:p>
        </p:txBody>
      </p:sp>
      <p:sp>
        <p:nvSpPr>
          <p:cNvPr id="3" name="Rezervirano mjesto sadržaja 2">
            <a:extLst>
              <a:ext uri="{FF2B5EF4-FFF2-40B4-BE49-F238E27FC236}">
                <a16:creationId xmlns:a16="http://schemas.microsoft.com/office/drawing/2014/main" id="{B3914093-6727-4B17-A7F7-0F95B756967C}"/>
              </a:ext>
            </a:extLst>
          </p:cNvPr>
          <p:cNvSpPr>
            <a:spLocks noGrp="1"/>
          </p:cNvSpPr>
          <p:nvPr>
            <p:ph sz="quarter" idx="13"/>
          </p:nvPr>
        </p:nvSpPr>
        <p:spPr/>
        <p:txBody>
          <a:bodyPr>
            <a:normAutofit/>
          </a:bodyPr>
          <a:lstStyle/>
          <a:p>
            <a:pPr marL="0" indent="0" algn="ctr">
              <a:buNone/>
            </a:pPr>
            <a:r>
              <a:rPr lang="hr-HR" sz="2400" dirty="0"/>
              <a:t>Početak                                                                  kraj</a:t>
            </a:r>
          </a:p>
        </p:txBody>
      </p:sp>
      <p:pic>
        <p:nvPicPr>
          <p:cNvPr id="5" name="Slika 4">
            <a:extLst>
              <a:ext uri="{FF2B5EF4-FFF2-40B4-BE49-F238E27FC236}">
                <a16:creationId xmlns:a16="http://schemas.microsoft.com/office/drawing/2014/main" id="{85CE5C03-7D9D-4091-9700-4AB04BE031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774" y="2982350"/>
            <a:ext cx="4565476" cy="3424107"/>
          </a:xfrm>
          <a:prstGeom prst="rect">
            <a:avLst/>
          </a:prstGeom>
        </p:spPr>
      </p:pic>
      <p:pic>
        <p:nvPicPr>
          <p:cNvPr id="7" name="Slika 6">
            <a:extLst>
              <a:ext uri="{FF2B5EF4-FFF2-40B4-BE49-F238E27FC236}">
                <a16:creationId xmlns:a16="http://schemas.microsoft.com/office/drawing/2014/main" id="{892E8901-FCF8-4735-8FE5-71800357B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940" y="2982350"/>
            <a:ext cx="4565477" cy="3424108"/>
          </a:xfrm>
          <a:prstGeom prst="rect">
            <a:avLst/>
          </a:prstGeom>
        </p:spPr>
      </p:pic>
    </p:spTree>
    <p:extLst>
      <p:ext uri="{BB962C8B-B14F-4D97-AF65-F5344CB8AC3E}">
        <p14:creationId xmlns:p14="http://schemas.microsoft.com/office/powerpoint/2010/main" val="4191768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B9786D8-BCDA-4DB3-A545-DA9B2F75D181}"/>
              </a:ext>
            </a:extLst>
          </p:cNvPr>
          <p:cNvSpPr>
            <a:spLocks noGrp="1"/>
          </p:cNvSpPr>
          <p:nvPr>
            <p:ph type="title"/>
          </p:nvPr>
        </p:nvSpPr>
        <p:spPr/>
        <p:txBody>
          <a:bodyPr/>
          <a:lstStyle/>
          <a:p>
            <a:r>
              <a:rPr lang="hr-HR" dirty="0"/>
              <a:t>Pšenica zalijevana svaka 2 dana s 0,5 dl</a:t>
            </a:r>
          </a:p>
        </p:txBody>
      </p:sp>
      <p:pic>
        <p:nvPicPr>
          <p:cNvPr id="5" name="Rezervirano mjesto sadržaja 4">
            <a:extLst>
              <a:ext uri="{FF2B5EF4-FFF2-40B4-BE49-F238E27FC236}">
                <a16:creationId xmlns:a16="http://schemas.microsoft.com/office/drawing/2014/main" id="{42229C92-48DC-4B39-9BC1-889F16453472}"/>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913775" y="2706974"/>
            <a:ext cx="4565649" cy="3424237"/>
          </a:xfrm>
        </p:spPr>
      </p:pic>
      <p:pic>
        <p:nvPicPr>
          <p:cNvPr id="6" name="Slika 5">
            <a:extLst>
              <a:ext uri="{FF2B5EF4-FFF2-40B4-BE49-F238E27FC236}">
                <a16:creationId xmlns:a16="http://schemas.microsoft.com/office/drawing/2014/main" id="{1DD64327-40E7-4863-AC6B-146DA7D01E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7182" y="2885715"/>
            <a:ext cx="4089009" cy="3066757"/>
          </a:xfrm>
          <a:prstGeom prst="rect">
            <a:avLst/>
          </a:prstGeom>
        </p:spPr>
      </p:pic>
      <p:sp>
        <p:nvSpPr>
          <p:cNvPr id="7" name="TekstniOkvir 6">
            <a:extLst>
              <a:ext uri="{FF2B5EF4-FFF2-40B4-BE49-F238E27FC236}">
                <a16:creationId xmlns:a16="http://schemas.microsoft.com/office/drawing/2014/main" id="{B5555E6B-8A29-4CAD-9280-3F99AE4FEC98}"/>
              </a:ext>
            </a:extLst>
          </p:cNvPr>
          <p:cNvSpPr txBox="1"/>
          <p:nvPr/>
        </p:nvSpPr>
        <p:spPr>
          <a:xfrm>
            <a:off x="913775" y="2088539"/>
            <a:ext cx="10364450" cy="461665"/>
          </a:xfrm>
          <a:prstGeom prst="rect">
            <a:avLst/>
          </a:prstGeom>
          <a:noFill/>
        </p:spPr>
        <p:txBody>
          <a:bodyPr wrap="square" rtlCol="0">
            <a:spAutoFit/>
          </a:bodyPr>
          <a:lstStyle/>
          <a:p>
            <a:pPr algn="ctr"/>
            <a:r>
              <a:rPr lang="hr-HR" sz="2400" dirty="0"/>
              <a:t>POČETAK                                                      KRAJ</a:t>
            </a:r>
          </a:p>
        </p:txBody>
      </p:sp>
    </p:spTree>
    <p:extLst>
      <p:ext uri="{BB962C8B-B14F-4D97-AF65-F5344CB8AC3E}">
        <p14:creationId xmlns:p14="http://schemas.microsoft.com/office/powerpoint/2010/main" val="2178001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3F97BC-BB83-4482-9A3D-002117C97374}"/>
              </a:ext>
            </a:extLst>
          </p:cNvPr>
          <p:cNvSpPr>
            <a:spLocks noGrp="1"/>
          </p:cNvSpPr>
          <p:nvPr>
            <p:ph type="title"/>
          </p:nvPr>
        </p:nvSpPr>
        <p:spPr/>
        <p:txBody>
          <a:bodyPr>
            <a:normAutofit/>
          </a:bodyPr>
          <a:lstStyle/>
          <a:p>
            <a:r>
              <a:rPr lang="hr-HR" sz="4800" dirty="0"/>
              <a:t>PŠENICA ZALIJEVANA SUBJEKTIVNO</a:t>
            </a:r>
          </a:p>
        </p:txBody>
      </p:sp>
      <p:pic>
        <p:nvPicPr>
          <p:cNvPr id="4" name="Rezervirano mjesto sadržaja 3">
            <a:extLst>
              <a:ext uri="{FF2B5EF4-FFF2-40B4-BE49-F238E27FC236}">
                <a16:creationId xmlns:a16="http://schemas.microsoft.com/office/drawing/2014/main" id="{3AD4D2BF-868E-4ECE-AAC9-652E580C1C66}"/>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224719" y="2895511"/>
            <a:ext cx="4458629" cy="3343972"/>
          </a:xfrm>
          <a:prstGeom prst="rect">
            <a:avLst/>
          </a:prstGeom>
        </p:spPr>
      </p:pic>
      <p:pic>
        <p:nvPicPr>
          <p:cNvPr id="5" name="Slika 4">
            <a:extLst>
              <a:ext uri="{FF2B5EF4-FFF2-40B4-BE49-F238E27FC236}">
                <a16:creationId xmlns:a16="http://schemas.microsoft.com/office/drawing/2014/main" id="{7E90880C-299C-4C1F-93AC-1E7D489B3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6843" y="2895511"/>
            <a:ext cx="4458629" cy="3343972"/>
          </a:xfrm>
          <a:prstGeom prst="rect">
            <a:avLst/>
          </a:prstGeom>
        </p:spPr>
      </p:pic>
      <p:sp>
        <p:nvSpPr>
          <p:cNvPr id="6" name="TekstniOkvir 5">
            <a:extLst>
              <a:ext uri="{FF2B5EF4-FFF2-40B4-BE49-F238E27FC236}">
                <a16:creationId xmlns:a16="http://schemas.microsoft.com/office/drawing/2014/main" id="{E42BE051-6D41-4C1D-B24C-4C88AAC1EE35}"/>
              </a:ext>
            </a:extLst>
          </p:cNvPr>
          <p:cNvSpPr txBox="1"/>
          <p:nvPr/>
        </p:nvSpPr>
        <p:spPr>
          <a:xfrm>
            <a:off x="1224719" y="2262963"/>
            <a:ext cx="10364451" cy="461665"/>
          </a:xfrm>
          <a:prstGeom prst="rect">
            <a:avLst/>
          </a:prstGeom>
          <a:noFill/>
        </p:spPr>
        <p:txBody>
          <a:bodyPr wrap="square" rtlCol="0">
            <a:spAutoFit/>
          </a:bodyPr>
          <a:lstStyle/>
          <a:p>
            <a:pPr algn="ctr"/>
            <a:r>
              <a:rPr lang="hr-HR" sz="2400" dirty="0"/>
              <a:t>POČETAK                                                  KRAJ</a:t>
            </a:r>
          </a:p>
        </p:txBody>
      </p:sp>
    </p:spTree>
    <p:extLst>
      <p:ext uri="{BB962C8B-B14F-4D97-AF65-F5344CB8AC3E}">
        <p14:creationId xmlns:p14="http://schemas.microsoft.com/office/powerpoint/2010/main" val="1348156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64DA6B-50D8-4C68-B7AB-1590721CED92}"/>
              </a:ext>
            </a:extLst>
          </p:cNvPr>
          <p:cNvSpPr>
            <a:spLocks noGrp="1"/>
          </p:cNvSpPr>
          <p:nvPr>
            <p:ph type="title"/>
          </p:nvPr>
        </p:nvSpPr>
        <p:spPr>
          <a:xfrm>
            <a:off x="463513" y="605265"/>
            <a:ext cx="11264347" cy="1596177"/>
          </a:xfrm>
        </p:spPr>
        <p:txBody>
          <a:bodyPr>
            <a:normAutofit/>
          </a:bodyPr>
          <a:lstStyle/>
          <a:p>
            <a:r>
              <a:rPr lang="hr-HR" sz="4400" dirty="0"/>
              <a:t>PŠENICA ZALIJEVANA SVAKA 2 DANA S 1 DL</a:t>
            </a:r>
          </a:p>
        </p:txBody>
      </p:sp>
      <p:pic>
        <p:nvPicPr>
          <p:cNvPr id="4" name="Rezervirano mjesto sadržaja 3">
            <a:extLst>
              <a:ext uri="{FF2B5EF4-FFF2-40B4-BE49-F238E27FC236}">
                <a16:creationId xmlns:a16="http://schemas.microsoft.com/office/drawing/2014/main" id="{59F7BEC4-A457-488B-A3C2-DCBB9B00F4C8}"/>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887095" y="2828498"/>
            <a:ext cx="4565649" cy="3424237"/>
          </a:xfrm>
          <a:prstGeom prst="rect">
            <a:avLst/>
          </a:prstGeom>
        </p:spPr>
      </p:pic>
      <p:pic>
        <p:nvPicPr>
          <p:cNvPr id="6" name="Slika 5">
            <a:extLst>
              <a:ext uri="{FF2B5EF4-FFF2-40B4-BE49-F238E27FC236}">
                <a16:creationId xmlns:a16="http://schemas.microsoft.com/office/drawing/2014/main" id="{64C9DC3C-062F-430A-ABB7-DB45B95DD4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1926" y="2879687"/>
            <a:ext cx="4392979" cy="3294735"/>
          </a:xfrm>
          <a:prstGeom prst="rect">
            <a:avLst/>
          </a:prstGeom>
        </p:spPr>
      </p:pic>
      <p:sp>
        <p:nvSpPr>
          <p:cNvPr id="7" name="TekstniOkvir 6">
            <a:extLst>
              <a:ext uri="{FF2B5EF4-FFF2-40B4-BE49-F238E27FC236}">
                <a16:creationId xmlns:a16="http://schemas.microsoft.com/office/drawing/2014/main" id="{BE7D25DE-57E9-4D46-AD5E-35ADAAA98529}"/>
              </a:ext>
            </a:extLst>
          </p:cNvPr>
          <p:cNvSpPr txBox="1"/>
          <p:nvPr/>
        </p:nvSpPr>
        <p:spPr>
          <a:xfrm>
            <a:off x="887095" y="2201442"/>
            <a:ext cx="10662480" cy="461665"/>
          </a:xfrm>
          <a:prstGeom prst="rect">
            <a:avLst/>
          </a:prstGeom>
          <a:noFill/>
        </p:spPr>
        <p:txBody>
          <a:bodyPr wrap="square" rtlCol="0">
            <a:spAutoFit/>
          </a:bodyPr>
          <a:lstStyle/>
          <a:p>
            <a:pPr algn="ctr"/>
            <a:r>
              <a:rPr lang="hr-HR" sz="2400" dirty="0"/>
              <a:t>POČETAK                                                         KRAJ</a:t>
            </a:r>
          </a:p>
        </p:txBody>
      </p:sp>
    </p:spTree>
    <p:extLst>
      <p:ext uri="{BB962C8B-B14F-4D97-AF65-F5344CB8AC3E}">
        <p14:creationId xmlns:p14="http://schemas.microsoft.com/office/powerpoint/2010/main" val="311115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descr="Slika na kojoj se prikazuje zid, na zatvorenom, zeleno, stol&#10;&#10;Opis je generiran uz vrlo visoku pouzdanost">
            <a:extLst>
              <a:ext uri="{FF2B5EF4-FFF2-40B4-BE49-F238E27FC236}">
                <a16:creationId xmlns:a16="http://schemas.microsoft.com/office/drawing/2014/main" id="{55EE18DF-0783-4DED-890E-6774198AB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3682" y="2905124"/>
            <a:ext cx="5270498" cy="3952875"/>
          </a:xfrm>
          <a:prstGeom prst="rect">
            <a:avLst/>
          </a:prstGeom>
        </p:spPr>
      </p:pic>
      <p:sp>
        <p:nvSpPr>
          <p:cNvPr id="6" name="Pravokutnik 5">
            <a:extLst>
              <a:ext uri="{FF2B5EF4-FFF2-40B4-BE49-F238E27FC236}">
                <a16:creationId xmlns:a16="http://schemas.microsoft.com/office/drawing/2014/main" id="{8EBA91CA-5B6B-4207-AC27-62CEE574D575}"/>
              </a:ext>
            </a:extLst>
          </p:cNvPr>
          <p:cNvSpPr/>
          <p:nvPr/>
        </p:nvSpPr>
        <p:spPr>
          <a:xfrm>
            <a:off x="250141" y="801858"/>
            <a:ext cx="11404039" cy="707886"/>
          </a:xfrm>
          <a:prstGeom prst="rect">
            <a:avLst/>
          </a:prstGeom>
        </p:spPr>
        <p:txBody>
          <a:bodyPr wrap="square">
            <a:spAutoFit/>
          </a:bodyPr>
          <a:lstStyle/>
          <a:p>
            <a:r>
              <a:rPr lang="hr-HR" sz="4000" dirty="0"/>
              <a:t>PŠENICA RASLA U MRAKU ZALIJEVANA SUBJEKTIVNO</a:t>
            </a:r>
          </a:p>
        </p:txBody>
      </p:sp>
      <p:pic>
        <p:nvPicPr>
          <p:cNvPr id="8" name="Slika 7" descr="Slika na kojoj se prikazuje torta, na zatvorenom, zeleno, košara&#10;&#10;Opis je generiran uz vrlo visoku pouzdanost">
            <a:extLst>
              <a:ext uri="{FF2B5EF4-FFF2-40B4-BE49-F238E27FC236}">
                <a16:creationId xmlns:a16="http://schemas.microsoft.com/office/drawing/2014/main" id="{4A923E57-AD9C-409E-9FC0-619C0D271D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20" y="2905125"/>
            <a:ext cx="5270500" cy="3952875"/>
          </a:xfrm>
          <a:prstGeom prst="rect">
            <a:avLst/>
          </a:prstGeom>
        </p:spPr>
      </p:pic>
      <p:sp>
        <p:nvSpPr>
          <p:cNvPr id="9" name="Pravokutnik 8">
            <a:extLst>
              <a:ext uri="{FF2B5EF4-FFF2-40B4-BE49-F238E27FC236}">
                <a16:creationId xmlns:a16="http://schemas.microsoft.com/office/drawing/2014/main" id="{4E569B1B-3225-4742-91B1-764F87C3B513}"/>
              </a:ext>
            </a:extLst>
          </p:cNvPr>
          <p:cNvSpPr/>
          <p:nvPr/>
        </p:nvSpPr>
        <p:spPr>
          <a:xfrm>
            <a:off x="628650" y="2248408"/>
            <a:ext cx="10737850" cy="461665"/>
          </a:xfrm>
          <a:prstGeom prst="rect">
            <a:avLst/>
          </a:prstGeom>
        </p:spPr>
        <p:txBody>
          <a:bodyPr wrap="square">
            <a:spAutoFit/>
          </a:bodyPr>
          <a:lstStyle/>
          <a:p>
            <a:pPr algn="ctr"/>
            <a:r>
              <a:rPr lang="hr-HR" sz="2400" dirty="0"/>
              <a:t>POČETAK                                                                         KRAJ</a:t>
            </a:r>
          </a:p>
        </p:txBody>
      </p:sp>
    </p:spTree>
    <p:extLst>
      <p:ext uri="{BB962C8B-B14F-4D97-AF65-F5344CB8AC3E}">
        <p14:creationId xmlns:p14="http://schemas.microsoft.com/office/powerpoint/2010/main" val="1488312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A4AFA6-BA62-4072-87D3-F84FEA632CF9}"/>
              </a:ext>
            </a:extLst>
          </p:cNvPr>
          <p:cNvSpPr>
            <a:spLocks noGrp="1"/>
          </p:cNvSpPr>
          <p:nvPr>
            <p:ph type="title"/>
          </p:nvPr>
        </p:nvSpPr>
        <p:spPr>
          <a:xfrm>
            <a:off x="789789" y="-34687"/>
            <a:ext cx="10364451" cy="1596177"/>
          </a:xfrm>
        </p:spPr>
        <p:txBody>
          <a:bodyPr>
            <a:normAutofit/>
          </a:bodyPr>
          <a:lstStyle/>
          <a:p>
            <a:r>
              <a:rPr lang="hr-HR" sz="4800" dirty="0"/>
              <a:t>Usporedba pšenica</a:t>
            </a:r>
          </a:p>
        </p:txBody>
      </p:sp>
      <p:pic>
        <p:nvPicPr>
          <p:cNvPr id="4" name="Slika 3">
            <a:extLst>
              <a:ext uri="{FF2B5EF4-FFF2-40B4-BE49-F238E27FC236}">
                <a16:creationId xmlns:a16="http://schemas.microsoft.com/office/drawing/2014/main" id="{50A21013-045F-4D81-BCD2-564770D552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296" y="1039307"/>
            <a:ext cx="3496188" cy="2235756"/>
          </a:xfrm>
          <a:prstGeom prst="rect">
            <a:avLst/>
          </a:prstGeom>
        </p:spPr>
      </p:pic>
      <p:pic>
        <p:nvPicPr>
          <p:cNvPr id="5" name="Slika 4">
            <a:extLst>
              <a:ext uri="{FF2B5EF4-FFF2-40B4-BE49-F238E27FC236}">
                <a16:creationId xmlns:a16="http://schemas.microsoft.com/office/drawing/2014/main" id="{3312508C-2958-4738-85ED-ABB1DB2125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1805" y="3778409"/>
            <a:ext cx="3703320" cy="2528778"/>
          </a:xfrm>
          <a:prstGeom prst="rect">
            <a:avLst/>
          </a:prstGeom>
        </p:spPr>
      </p:pic>
      <p:pic>
        <p:nvPicPr>
          <p:cNvPr id="6" name="Slika 5">
            <a:extLst>
              <a:ext uri="{FF2B5EF4-FFF2-40B4-BE49-F238E27FC236}">
                <a16:creationId xmlns:a16="http://schemas.microsoft.com/office/drawing/2014/main" id="{5AB4B439-E60B-4890-A4FE-33D4334F4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296" y="3840480"/>
            <a:ext cx="3460746" cy="2404637"/>
          </a:xfrm>
          <a:prstGeom prst="rect">
            <a:avLst/>
          </a:prstGeom>
        </p:spPr>
      </p:pic>
      <p:pic>
        <p:nvPicPr>
          <p:cNvPr id="7" name="Slika 6">
            <a:extLst>
              <a:ext uri="{FF2B5EF4-FFF2-40B4-BE49-F238E27FC236}">
                <a16:creationId xmlns:a16="http://schemas.microsoft.com/office/drawing/2014/main" id="{31E11A19-57FB-41B8-9403-3A38ACBA86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1805" y="1123658"/>
            <a:ext cx="3580406" cy="2305342"/>
          </a:xfrm>
          <a:prstGeom prst="rect">
            <a:avLst/>
          </a:prstGeom>
        </p:spPr>
      </p:pic>
      <p:pic>
        <p:nvPicPr>
          <p:cNvPr id="9" name="Slika 8" descr="Slika na kojoj se prikazuje zid, na zatvorenom, zeleno, stol&#10;&#10;Opis je generiran uz vrlo visoku pouzdanost">
            <a:extLst>
              <a:ext uri="{FF2B5EF4-FFF2-40B4-BE49-F238E27FC236}">
                <a16:creationId xmlns:a16="http://schemas.microsoft.com/office/drawing/2014/main" id="{9512672E-6D97-40AC-B31D-3FE144405A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82828" y="1870384"/>
            <a:ext cx="3802632" cy="3378914"/>
          </a:xfrm>
          <a:prstGeom prst="rect">
            <a:avLst/>
          </a:prstGeom>
        </p:spPr>
      </p:pic>
    </p:spTree>
    <p:extLst>
      <p:ext uri="{BB962C8B-B14F-4D97-AF65-F5344CB8AC3E}">
        <p14:creationId xmlns:p14="http://schemas.microsoft.com/office/powerpoint/2010/main" val="312794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1006FA-1726-4986-BA14-7C9CB21C9929}"/>
              </a:ext>
            </a:extLst>
          </p:cNvPr>
          <p:cNvSpPr>
            <a:spLocks noGrp="1"/>
          </p:cNvSpPr>
          <p:nvPr>
            <p:ph type="title"/>
          </p:nvPr>
        </p:nvSpPr>
        <p:spPr>
          <a:xfrm>
            <a:off x="913775" y="212652"/>
            <a:ext cx="10364451" cy="854150"/>
          </a:xfrm>
        </p:spPr>
        <p:txBody>
          <a:bodyPr/>
          <a:lstStyle/>
          <a:p>
            <a:r>
              <a:rPr lang="hr-HR" dirty="0"/>
              <a:t>Analiza podataka dobivenih mjerenjem</a:t>
            </a:r>
          </a:p>
        </p:txBody>
      </p:sp>
      <p:sp>
        <p:nvSpPr>
          <p:cNvPr id="3" name="Rezervirano mjesto sadržaja 2">
            <a:extLst>
              <a:ext uri="{FF2B5EF4-FFF2-40B4-BE49-F238E27FC236}">
                <a16:creationId xmlns:a16="http://schemas.microsoft.com/office/drawing/2014/main" id="{856FA4C0-F7BD-45B1-9EE7-A6EAE50D5A27}"/>
              </a:ext>
            </a:extLst>
          </p:cNvPr>
          <p:cNvSpPr>
            <a:spLocks noGrp="1"/>
          </p:cNvSpPr>
          <p:nvPr>
            <p:ph sz="quarter" idx="13"/>
          </p:nvPr>
        </p:nvSpPr>
        <p:spPr>
          <a:xfrm>
            <a:off x="913774" y="1414130"/>
            <a:ext cx="10363826" cy="4377069"/>
          </a:xfrm>
        </p:spPr>
        <p:txBody>
          <a:bodyPr/>
          <a:lstStyle/>
          <a:p>
            <a:pPr marL="0" indent="0">
              <a:buNone/>
            </a:pPr>
            <a:endParaRPr lang="hr-HR" dirty="0"/>
          </a:p>
          <a:p>
            <a:pPr marL="0" indent="0">
              <a:buNone/>
            </a:pPr>
            <a:r>
              <a:rPr lang="hr-HR" dirty="0"/>
              <a:t>Podatke dobivene mjerenjem smo </a:t>
            </a:r>
          </a:p>
          <a:p>
            <a:pPr marL="0" indent="0">
              <a:buNone/>
            </a:pPr>
            <a:r>
              <a:rPr lang="hr-HR" dirty="0"/>
              <a:t>zapisali u tablicu.  </a:t>
            </a:r>
          </a:p>
          <a:p>
            <a:pPr marL="0" indent="0">
              <a:buNone/>
            </a:pPr>
            <a:r>
              <a:rPr lang="hr-HR" dirty="0"/>
              <a:t>Nakon toga smo ih grafički </a:t>
            </a:r>
          </a:p>
          <a:p>
            <a:pPr marL="0" indent="0">
              <a:buNone/>
            </a:pPr>
            <a:r>
              <a:rPr lang="hr-HR" dirty="0"/>
              <a:t>Prikazali i analizirali.</a:t>
            </a:r>
          </a:p>
          <a:p>
            <a:pPr marL="0" indent="0">
              <a:buNone/>
            </a:pPr>
            <a:endParaRPr lang="hr-HR" dirty="0"/>
          </a:p>
        </p:txBody>
      </p:sp>
      <p:pic>
        <p:nvPicPr>
          <p:cNvPr id="5" name="Slika 4">
            <a:extLst>
              <a:ext uri="{FF2B5EF4-FFF2-40B4-BE49-F238E27FC236}">
                <a16:creationId xmlns:a16="http://schemas.microsoft.com/office/drawing/2014/main" id="{A8D3E09E-7588-4CBD-9D23-9B877AB5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995" y="1225390"/>
            <a:ext cx="6386311" cy="4789733"/>
          </a:xfrm>
          <a:prstGeom prst="rect">
            <a:avLst/>
          </a:prstGeom>
        </p:spPr>
      </p:pic>
    </p:spTree>
    <p:extLst>
      <p:ext uri="{BB962C8B-B14F-4D97-AF65-F5344CB8AC3E}">
        <p14:creationId xmlns:p14="http://schemas.microsoft.com/office/powerpoint/2010/main" val="159528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899551-17A9-4F3E-9861-63571C6D7EBA}"/>
              </a:ext>
            </a:extLst>
          </p:cNvPr>
          <p:cNvSpPr>
            <a:spLocks noGrp="1"/>
          </p:cNvSpPr>
          <p:nvPr>
            <p:ph type="title"/>
          </p:nvPr>
        </p:nvSpPr>
        <p:spPr>
          <a:xfrm>
            <a:off x="913774" y="186135"/>
            <a:ext cx="10364451" cy="1178839"/>
          </a:xfrm>
        </p:spPr>
        <p:txBody>
          <a:bodyPr/>
          <a:lstStyle/>
          <a:p>
            <a:r>
              <a:rPr lang="hr-HR" dirty="0"/>
              <a:t>Programiranje i tehnikalije</a:t>
            </a:r>
          </a:p>
        </p:txBody>
      </p:sp>
      <p:pic>
        <p:nvPicPr>
          <p:cNvPr id="5" name="Rezervirano mjesto sadržaja 4">
            <a:extLst>
              <a:ext uri="{FF2B5EF4-FFF2-40B4-BE49-F238E27FC236}">
                <a16:creationId xmlns:a16="http://schemas.microsoft.com/office/drawing/2014/main" id="{E1532E71-D5D0-424A-8B10-7AD7F1459B9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489717" y="1463573"/>
            <a:ext cx="4565188" cy="3424237"/>
          </a:xfrm>
        </p:spPr>
      </p:pic>
      <p:pic>
        <p:nvPicPr>
          <p:cNvPr id="9" name="Slika 8">
            <a:extLst>
              <a:ext uri="{FF2B5EF4-FFF2-40B4-BE49-F238E27FC236}">
                <a16:creationId xmlns:a16="http://schemas.microsoft.com/office/drawing/2014/main" id="{8D53A4FC-30B8-4B2A-B5B8-6E780241C3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0826" y="3890937"/>
            <a:ext cx="3707904" cy="2780928"/>
          </a:xfrm>
          <a:prstGeom prst="rect">
            <a:avLst/>
          </a:prstGeom>
        </p:spPr>
      </p:pic>
      <p:sp>
        <p:nvSpPr>
          <p:cNvPr id="10" name="Oblačić za govor: pravokutnik sa zaobljenim kutovima 9">
            <a:extLst>
              <a:ext uri="{FF2B5EF4-FFF2-40B4-BE49-F238E27FC236}">
                <a16:creationId xmlns:a16="http://schemas.microsoft.com/office/drawing/2014/main" id="{E22E59E6-45CF-42E4-9389-3289AFD108E0}"/>
              </a:ext>
            </a:extLst>
          </p:cNvPr>
          <p:cNvSpPr/>
          <p:nvPr/>
        </p:nvSpPr>
        <p:spPr>
          <a:xfrm>
            <a:off x="6429806" y="4995466"/>
            <a:ext cx="2685009" cy="1676399"/>
          </a:xfrm>
          <a:prstGeom prst="wedgeRoundRectCallout">
            <a:avLst>
              <a:gd name="adj1" fmla="val -125629"/>
              <a:gd name="adj2" fmla="val -83685"/>
              <a:gd name="adj3" fmla="val 16667"/>
            </a:avLst>
          </a:prstGeom>
          <a:solidFill>
            <a:schemeClr val="bg1">
              <a:lumMod val="50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Točno, </a:t>
            </a:r>
            <a:r>
              <a:rPr lang="hr-HR" dirty="0" err="1">
                <a:solidFill>
                  <a:schemeClr val="tx1"/>
                </a:solidFill>
              </a:rPr>
              <a:t>microbit</a:t>
            </a:r>
            <a:r>
              <a:rPr lang="hr-HR" dirty="0">
                <a:solidFill>
                  <a:schemeClr val="tx1"/>
                </a:solidFill>
              </a:rPr>
              <a:t> ispituje vlažnost zemlje svakih 12h te ako je zemlja suha uključuje se pumpa.</a:t>
            </a:r>
          </a:p>
        </p:txBody>
      </p:sp>
      <p:sp>
        <p:nvSpPr>
          <p:cNvPr id="11" name="Oblačić za govor: pravokutnik sa zaobljenim kutovima 10">
            <a:extLst>
              <a:ext uri="{FF2B5EF4-FFF2-40B4-BE49-F238E27FC236}">
                <a16:creationId xmlns:a16="http://schemas.microsoft.com/office/drawing/2014/main" id="{A03461C4-60C5-4320-A039-AA7D766FBBA9}"/>
              </a:ext>
            </a:extLst>
          </p:cNvPr>
          <p:cNvSpPr/>
          <p:nvPr/>
        </p:nvSpPr>
        <p:spPr>
          <a:xfrm>
            <a:off x="2425132" y="1021235"/>
            <a:ext cx="2232248" cy="2311519"/>
          </a:xfrm>
          <a:prstGeom prst="wedgeRoundRectCallout">
            <a:avLst>
              <a:gd name="adj1" fmla="val 196659"/>
              <a:gd name="adj2" fmla="val -10706"/>
              <a:gd name="adj3" fmla="val 16667"/>
            </a:avLst>
          </a:prstGeom>
          <a:solidFill>
            <a:schemeClr val="bg1">
              <a:lumMod val="50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Znači ako je zemlja suha između katode i anode (dva čavla) ne teče struja.  Kada to </a:t>
            </a:r>
            <a:r>
              <a:rPr lang="hr-HR" dirty="0" err="1">
                <a:solidFill>
                  <a:schemeClr val="tx1"/>
                </a:solidFill>
              </a:rPr>
              <a:t>microbit</a:t>
            </a:r>
            <a:r>
              <a:rPr lang="hr-HR" dirty="0">
                <a:solidFill>
                  <a:schemeClr val="tx1"/>
                </a:solidFill>
              </a:rPr>
              <a:t> očita šalje signal pumpi da se uključi.</a:t>
            </a:r>
          </a:p>
        </p:txBody>
      </p:sp>
    </p:spTree>
    <p:extLst>
      <p:ext uri="{BB962C8B-B14F-4D97-AF65-F5344CB8AC3E}">
        <p14:creationId xmlns:p14="http://schemas.microsoft.com/office/powerpoint/2010/main" val="26683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ica 1">
            <a:extLst>
              <a:ext uri="{FF2B5EF4-FFF2-40B4-BE49-F238E27FC236}">
                <a16:creationId xmlns:a16="http://schemas.microsoft.com/office/drawing/2014/main" id="{D292E010-4805-4B0D-B6A2-2058F4A9F800}"/>
              </a:ext>
            </a:extLst>
          </p:cNvPr>
          <p:cNvGraphicFramePr>
            <a:graphicFrameLocks noGrp="1"/>
          </p:cNvGraphicFramePr>
          <p:nvPr>
            <p:extLst>
              <p:ext uri="{D42A27DB-BD31-4B8C-83A1-F6EECF244321}">
                <p14:modId xmlns:p14="http://schemas.microsoft.com/office/powerpoint/2010/main" val="3738884543"/>
              </p:ext>
            </p:extLst>
          </p:nvPr>
        </p:nvGraphicFramePr>
        <p:xfrm>
          <a:off x="1021078" y="1449454"/>
          <a:ext cx="10149839" cy="3498453"/>
        </p:xfrm>
        <a:graphic>
          <a:graphicData uri="http://schemas.openxmlformats.org/drawingml/2006/table">
            <a:tbl>
              <a:tblPr firstRow="1" firstCol="1" bandRow="1"/>
              <a:tblGrid>
                <a:gridCol w="2007131">
                  <a:extLst>
                    <a:ext uri="{9D8B030D-6E8A-4147-A177-3AD203B41FA5}">
                      <a16:colId xmlns:a16="http://schemas.microsoft.com/office/drawing/2014/main" val="3970176651"/>
                    </a:ext>
                  </a:extLst>
                </a:gridCol>
                <a:gridCol w="1260762">
                  <a:extLst>
                    <a:ext uri="{9D8B030D-6E8A-4147-A177-3AD203B41FA5}">
                      <a16:colId xmlns:a16="http://schemas.microsoft.com/office/drawing/2014/main" val="2805107104"/>
                    </a:ext>
                  </a:extLst>
                </a:gridCol>
                <a:gridCol w="869986">
                  <a:extLst>
                    <a:ext uri="{9D8B030D-6E8A-4147-A177-3AD203B41FA5}">
                      <a16:colId xmlns:a16="http://schemas.microsoft.com/office/drawing/2014/main" val="2063898177"/>
                    </a:ext>
                  </a:extLst>
                </a:gridCol>
                <a:gridCol w="920054">
                  <a:extLst>
                    <a:ext uri="{9D8B030D-6E8A-4147-A177-3AD203B41FA5}">
                      <a16:colId xmlns:a16="http://schemas.microsoft.com/office/drawing/2014/main" val="1665675159"/>
                    </a:ext>
                  </a:extLst>
                </a:gridCol>
                <a:gridCol w="683199">
                  <a:extLst>
                    <a:ext uri="{9D8B030D-6E8A-4147-A177-3AD203B41FA5}">
                      <a16:colId xmlns:a16="http://schemas.microsoft.com/office/drawing/2014/main" val="1841394866"/>
                    </a:ext>
                  </a:extLst>
                </a:gridCol>
                <a:gridCol w="683199">
                  <a:extLst>
                    <a:ext uri="{9D8B030D-6E8A-4147-A177-3AD203B41FA5}">
                      <a16:colId xmlns:a16="http://schemas.microsoft.com/office/drawing/2014/main" val="237316739"/>
                    </a:ext>
                  </a:extLst>
                </a:gridCol>
                <a:gridCol w="928545">
                  <a:extLst>
                    <a:ext uri="{9D8B030D-6E8A-4147-A177-3AD203B41FA5}">
                      <a16:colId xmlns:a16="http://schemas.microsoft.com/office/drawing/2014/main" val="1236329423"/>
                    </a:ext>
                  </a:extLst>
                </a:gridCol>
                <a:gridCol w="932321">
                  <a:extLst>
                    <a:ext uri="{9D8B030D-6E8A-4147-A177-3AD203B41FA5}">
                      <a16:colId xmlns:a16="http://schemas.microsoft.com/office/drawing/2014/main" val="1958047783"/>
                    </a:ext>
                  </a:extLst>
                </a:gridCol>
                <a:gridCol w="932321">
                  <a:extLst>
                    <a:ext uri="{9D8B030D-6E8A-4147-A177-3AD203B41FA5}">
                      <a16:colId xmlns:a16="http://schemas.microsoft.com/office/drawing/2014/main" val="2035742654"/>
                    </a:ext>
                  </a:extLst>
                </a:gridCol>
                <a:gridCol w="932321">
                  <a:extLst>
                    <a:ext uri="{9D8B030D-6E8A-4147-A177-3AD203B41FA5}">
                      <a16:colId xmlns:a16="http://schemas.microsoft.com/office/drawing/2014/main" val="1835540053"/>
                    </a:ext>
                  </a:extLst>
                </a:gridCol>
              </a:tblGrid>
              <a:tr h="368529">
                <a:tc rowSpan="2">
                  <a:txBody>
                    <a:bodyPr/>
                    <a:lstStyle/>
                    <a:p>
                      <a:pPr algn="ctr">
                        <a:lnSpc>
                          <a:spcPct val="107000"/>
                        </a:lnSpc>
                        <a:spcAft>
                          <a:spcPts val="0"/>
                        </a:spcAft>
                      </a:pPr>
                      <a:r>
                        <a:rPr lang="hr-HR" sz="1800" b="1" dirty="0">
                          <a:effectLst/>
                          <a:latin typeface="Calibri" panose="020F0502020204030204" pitchFamily="34" charset="0"/>
                          <a:ea typeface="Calibri" panose="020F0502020204030204" pitchFamily="34" charset="0"/>
                          <a:cs typeface="Times New Roman" panose="02020603050405020304" pitchFamily="18" charset="0"/>
                        </a:rPr>
                        <a:t>UVJETI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BROJ PROKLIJALIH SJEMENKI od 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07000"/>
                        </a:lnSpc>
                        <a:spcAft>
                          <a:spcPts val="0"/>
                        </a:spcAft>
                      </a:pPr>
                      <a:r>
                        <a:rPr lang="hr-HR" sz="1600" b="1" dirty="0">
                          <a:effectLst/>
                          <a:latin typeface="Calibri" panose="020F0502020204030204" pitchFamily="34" charset="0"/>
                          <a:ea typeface="Calibri" panose="020F0502020204030204" pitchFamily="34" charset="0"/>
                          <a:cs typeface="Times New Roman" panose="02020603050405020304" pitchFamily="18" charset="0"/>
                        </a:rPr>
                        <a:t>RAST SJEMENKI PŠENICE PO DATUMIMA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tc hMerge="1">
                  <a:txBody>
                    <a:bodyPr/>
                    <a:lstStyle/>
                    <a:p>
                      <a:endParaRPr lang="hr-HR"/>
                    </a:p>
                  </a:txBody>
                  <a:tcPr/>
                </a:tc>
                <a:extLst>
                  <a:ext uri="{0D108BD9-81ED-4DB2-BD59-A6C34878D82A}">
                    <a16:rowId xmlns:a16="http://schemas.microsoft.com/office/drawing/2014/main" val="1558543845"/>
                  </a:ext>
                </a:extLst>
              </a:tr>
              <a:tr h="608464">
                <a:tc vMerge="1">
                  <a:txBody>
                    <a:bodyPr/>
                    <a:lstStyle/>
                    <a:p>
                      <a:endParaRPr lang="hr-HR"/>
                    </a:p>
                  </a:txBody>
                  <a:tcPr/>
                </a:tc>
                <a:tc vMerge="1">
                  <a:txBody>
                    <a:bodyPr/>
                    <a:lstStyle/>
                    <a:p>
                      <a:endParaRPr lang="hr-HR"/>
                    </a:p>
                  </a:txBody>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21. 3.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22. 3.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23. 3.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24. 3.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25. 3.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26. 3.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27. 3.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28. 3.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59092"/>
                  </a:ext>
                </a:extLst>
              </a:tr>
              <a:tr h="504292">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svjetlost, zalijevanje pumpom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proklijalo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0,8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2,5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7,7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10,1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11,6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15,1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19,4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675101"/>
                  </a:ext>
                </a:extLst>
              </a:tr>
              <a:tr h="504292">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svjetlost, 1 dl vode svaka 2 dana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proklijalo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4,9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9,2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10,6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12,5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9796"/>
                  </a:ext>
                </a:extLst>
              </a:tr>
              <a:tr h="504292">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svjetlost, 0,5 dl vode svaka 2 dana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proklijalo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0,6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2,1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5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8,6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10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14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17,5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462707"/>
                  </a:ext>
                </a:extLst>
              </a:tr>
              <a:tr h="504292">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svjetlost, subjektivno zalijevanje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proklijalo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1,5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7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10,2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17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5076"/>
                  </a:ext>
                </a:extLst>
              </a:tr>
              <a:tr h="504292">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tama, subjektivno zalijevanje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proklijalo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6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9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12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a:effectLst/>
                          <a:latin typeface="Calibri" panose="020F0502020204030204" pitchFamily="34" charset="0"/>
                          <a:ea typeface="Calibri" panose="020F0502020204030204" pitchFamily="34" charset="0"/>
                          <a:cs typeface="Times New Roman" panose="02020603050405020304" pitchFamily="18" charset="0"/>
                        </a:rPr>
                        <a:t>17,4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19,3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hr-HR" sz="1400" dirty="0">
                          <a:effectLst/>
                          <a:latin typeface="Calibri" panose="020F0502020204030204" pitchFamily="34" charset="0"/>
                          <a:ea typeface="Calibri" panose="020F0502020204030204" pitchFamily="34" charset="0"/>
                          <a:cs typeface="Times New Roman" panose="02020603050405020304" pitchFamily="18" charset="0"/>
                        </a:rPr>
                        <a:t>22,5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554396"/>
                  </a:ext>
                </a:extLst>
              </a:tr>
            </a:tbl>
          </a:graphicData>
        </a:graphic>
      </p:graphicFrame>
      <p:sp>
        <p:nvSpPr>
          <p:cNvPr id="4" name="TekstniOkvir 3">
            <a:extLst>
              <a:ext uri="{FF2B5EF4-FFF2-40B4-BE49-F238E27FC236}">
                <a16:creationId xmlns:a16="http://schemas.microsoft.com/office/drawing/2014/main" id="{16FCDE99-618A-46A7-92B2-0D0A2D73608B}"/>
              </a:ext>
            </a:extLst>
          </p:cNvPr>
          <p:cNvSpPr txBox="1"/>
          <p:nvPr/>
        </p:nvSpPr>
        <p:spPr>
          <a:xfrm>
            <a:off x="4354286" y="598714"/>
            <a:ext cx="2632723" cy="369332"/>
          </a:xfrm>
          <a:prstGeom prst="rect">
            <a:avLst/>
          </a:prstGeom>
          <a:noFill/>
        </p:spPr>
        <p:txBody>
          <a:bodyPr wrap="square" rtlCol="0">
            <a:spAutoFit/>
          </a:bodyPr>
          <a:lstStyle/>
          <a:p>
            <a:r>
              <a:rPr lang="hr-HR" dirty="0"/>
              <a:t>Podaci dobiveni mjerenjem</a:t>
            </a:r>
          </a:p>
        </p:txBody>
      </p:sp>
    </p:spTree>
    <p:extLst>
      <p:ext uri="{BB962C8B-B14F-4D97-AF65-F5344CB8AC3E}">
        <p14:creationId xmlns:p14="http://schemas.microsoft.com/office/powerpoint/2010/main" val="2102331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afikon 3">
            <a:extLst>
              <a:ext uri="{FF2B5EF4-FFF2-40B4-BE49-F238E27FC236}">
                <a16:creationId xmlns:a16="http://schemas.microsoft.com/office/drawing/2014/main" id="{B74BE57B-2C10-46F8-8C2C-AEA750B47402}"/>
              </a:ext>
            </a:extLst>
          </p:cNvPr>
          <p:cNvGraphicFramePr/>
          <p:nvPr>
            <p:extLst>
              <p:ext uri="{D42A27DB-BD31-4B8C-83A1-F6EECF244321}">
                <p14:modId xmlns:p14="http://schemas.microsoft.com/office/powerpoint/2010/main" val="253658325"/>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8467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afikon 3">
            <a:extLst>
              <a:ext uri="{FF2B5EF4-FFF2-40B4-BE49-F238E27FC236}">
                <a16:creationId xmlns:a16="http://schemas.microsoft.com/office/drawing/2014/main" id="{B74BE57B-2C10-46F8-8C2C-AEA750B47402}"/>
              </a:ext>
            </a:extLst>
          </p:cNvPr>
          <p:cNvGraphicFramePr/>
          <p:nvPr>
            <p:extLst>
              <p:ext uri="{D42A27DB-BD31-4B8C-83A1-F6EECF244321}">
                <p14:modId xmlns:p14="http://schemas.microsoft.com/office/powerpoint/2010/main" val="3916410959"/>
              </p:ext>
            </p:extLst>
          </p:nvPr>
        </p:nvGraphicFramePr>
        <p:xfrm>
          <a:off x="851771" y="112734"/>
          <a:ext cx="10208712" cy="64634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9225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A1102620-E294-4E80-ABE2-8335ECD8BD81}"/>
              </a:ext>
            </a:extLst>
          </p:cNvPr>
          <p:cNvSpPr txBox="1"/>
          <p:nvPr/>
        </p:nvSpPr>
        <p:spPr>
          <a:xfrm>
            <a:off x="760283" y="160334"/>
            <a:ext cx="10734261" cy="707886"/>
          </a:xfrm>
          <a:prstGeom prst="rect">
            <a:avLst/>
          </a:prstGeom>
          <a:noFill/>
        </p:spPr>
        <p:txBody>
          <a:bodyPr wrap="square" rtlCol="0">
            <a:spAutoFit/>
          </a:bodyPr>
          <a:lstStyle/>
          <a:p>
            <a:r>
              <a:rPr lang="hr-HR" sz="4000" dirty="0"/>
              <a:t>ZAKLJUČAK</a:t>
            </a:r>
          </a:p>
        </p:txBody>
      </p:sp>
      <p:sp>
        <p:nvSpPr>
          <p:cNvPr id="3" name="TekstniOkvir 2">
            <a:extLst>
              <a:ext uri="{FF2B5EF4-FFF2-40B4-BE49-F238E27FC236}">
                <a16:creationId xmlns:a16="http://schemas.microsoft.com/office/drawing/2014/main" id="{ED18AF54-A016-423D-B0E7-534C2E94068E}"/>
              </a:ext>
            </a:extLst>
          </p:cNvPr>
          <p:cNvSpPr txBox="1"/>
          <p:nvPr/>
        </p:nvSpPr>
        <p:spPr>
          <a:xfrm>
            <a:off x="498183" y="717130"/>
            <a:ext cx="11195633" cy="1938992"/>
          </a:xfrm>
          <a:prstGeom prst="rect">
            <a:avLst/>
          </a:prstGeom>
          <a:noFill/>
        </p:spPr>
        <p:txBody>
          <a:bodyPr wrap="square" rtlCol="0">
            <a:spAutoFit/>
          </a:bodyPr>
          <a:lstStyle/>
          <a:p>
            <a:pPr marL="285750" indent="-285750">
              <a:buFont typeface="Wingdings" panose="05000000000000000000" pitchFamily="2" charset="2"/>
              <a:buChar char="v"/>
            </a:pPr>
            <a:r>
              <a:rPr lang="hr-HR" sz="2400" dirty="0"/>
              <a:t>Pšenica koja je rasla u mraku:</a:t>
            </a:r>
          </a:p>
          <a:p>
            <a:pPr marL="342900" indent="-342900">
              <a:buFont typeface="Arial" panose="020B0604020202020204" pitchFamily="34" charset="0"/>
              <a:buChar char="•"/>
            </a:pPr>
            <a:r>
              <a:rPr lang="hr-HR" sz="2400" dirty="0"/>
              <a:t>Najbrže je rasla.</a:t>
            </a:r>
          </a:p>
          <a:p>
            <a:pPr marL="342900" indent="-342900">
              <a:buFont typeface="Arial" panose="020B0604020202020204" pitchFamily="34" charset="0"/>
              <a:buChar char="•"/>
            </a:pPr>
            <a:r>
              <a:rPr lang="hr-HR" sz="2400" dirty="0"/>
              <a:t>Za razliku od ostale pšenica koja je bila lijepe zelene boje, ona je bila žuta, što se i očekivalo s obzirom da je rasla u mraku pa nije imala svjetla koji je potreban za stvaranje klorofila</a:t>
            </a:r>
          </a:p>
        </p:txBody>
      </p:sp>
      <p:sp>
        <p:nvSpPr>
          <p:cNvPr id="4" name="TekstniOkvir 3">
            <a:extLst>
              <a:ext uri="{FF2B5EF4-FFF2-40B4-BE49-F238E27FC236}">
                <a16:creationId xmlns:a16="http://schemas.microsoft.com/office/drawing/2014/main" id="{84370634-9B50-4E3B-BC19-16044A6CB263}"/>
              </a:ext>
            </a:extLst>
          </p:cNvPr>
          <p:cNvSpPr txBox="1"/>
          <p:nvPr/>
        </p:nvSpPr>
        <p:spPr>
          <a:xfrm>
            <a:off x="498185" y="2656122"/>
            <a:ext cx="11195632" cy="3046988"/>
          </a:xfrm>
          <a:prstGeom prst="rect">
            <a:avLst/>
          </a:prstGeom>
          <a:noFill/>
        </p:spPr>
        <p:txBody>
          <a:bodyPr wrap="square" rtlCol="0">
            <a:spAutoFit/>
          </a:bodyPr>
          <a:lstStyle/>
          <a:p>
            <a:pPr marL="285750" indent="-285750">
              <a:buFont typeface="Wingdings" panose="05000000000000000000" pitchFamily="2" charset="2"/>
              <a:buChar char="v"/>
            </a:pPr>
            <a:r>
              <a:rPr lang="hr-HR" sz="2400" dirty="0"/>
              <a:t>Pšenice koje su rasle na svjetlosti:</a:t>
            </a:r>
          </a:p>
          <a:p>
            <a:pPr marL="342900" indent="-342900">
              <a:buFont typeface="Arial" panose="020B0604020202020204" pitchFamily="34" charset="0"/>
              <a:buChar char="•"/>
            </a:pPr>
            <a:r>
              <a:rPr lang="hr-HR" sz="2400" dirty="0"/>
              <a:t>Najbolje je rasla pšenica koja je zalijevana pumpom koja je spojena na senzor vlažnosti. To je i bilo za očekivati, jer je pšenica dobila vodu kad joj je bila potrebna.</a:t>
            </a:r>
          </a:p>
          <a:p>
            <a:pPr marL="342900" indent="-342900">
              <a:buFont typeface="Arial" panose="020B0604020202020204" pitchFamily="34" charset="0"/>
              <a:buChar char="•"/>
            </a:pPr>
            <a:r>
              <a:rPr lang="hr-HR" sz="2400" dirty="0"/>
              <a:t>Pšenica koja je zalijevana s 1 dl vode bolje je rasla nego ona što je bila zalijevana s 0,5 dl vode. Dokazali smo da klijanju pšenice odgovara veća vlažnost tla.</a:t>
            </a:r>
          </a:p>
          <a:p>
            <a:pPr marL="342900" indent="-342900">
              <a:buFont typeface="Arial" panose="020B0604020202020204" pitchFamily="34" charset="0"/>
              <a:buChar char="•"/>
            </a:pPr>
            <a:r>
              <a:rPr lang="hr-HR" sz="2400" dirty="0"/>
              <a:t>Pšenica koja je zalijevana subjektivno tj. kad je učenica procijenila da je zemlja suha rasla je najsporije. Taj rezultat nismo očekivali što je samo dokaz da subjektivna procjena nije uvijek najbolje rješenje.</a:t>
            </a:r>
            <a:endParaRPr lang="hr-HR" dirty="0"/>
          </a:p>
        </p:txBody>
      </p:sp>
      <p:sp>
        <p:nvSpPr>
          <p:cNvPr id="6" name="Pravokutnik 5">
            <a:extLst>
              <a:ext uri="{FF2B5EF4-FFF2-40B4-BE49-F238E27FC236}">
                <a16:creationId xmlns:a16="http://schemas.microsoft.com/office/drawing/2014/main" id="{90E7C1CE-C418-4FE2-B562-00BFAE629735}"/>
              </a:ext>
            </a:extLst>
          </p:cNvPr>
          <p:cNvSpPr/>
          <p:nvPr/>
        </p:nvSpPr>
        <p:spPr>
          <a:xfrm>
            <a:off x="498183" y="5725371"/>
            <a:ext cx="10933533" cy="830997"/>
          </a:xfrm>
          <a:prstGeom prst="rect">
            <a:avLst/>
          </a:prstGeom>
        </p:spPr>
        <p:txBody>
          <a:bodyPr wrap="square">
            <a:spAutoFit/>
          </a:bodyPr>
          <a:lstStyle/>
          <a:p>
            <a:pPr marL="342900" indent="-342900">
              <a:buFont typeface="Wingdings" panose="05000000000000000000" pitchFamily="2" charset="2"/>
              <a:buChar char="v"/>
            </a:pPr>
            <a:r>
              <a:rPr lang="hr-HR" sz="2400" dirty="0"/>
              <a:t>KLIJAVOST</a:t>
            </a:r>
          </a:p>
          <a:p>
            <a:pPr marL="342900" indent="-342900">
              <a:buFont typeface="Arial" panose="020B0604020202020204" pitchFamily="34" charset="0"/>
              <a:buChar char="•"/>
            </a:pPr>
            <a:r>
              <a:rPr lang="hr-HR" sz="2400" dirty="0"/>
              <a:t>Nismo uspjeli povezati dobivene rezultate klijavosti s određenom količinom vode.</a:t>
            </a:r>
          </a:p>
        </p:txBody>
      </p:sp>
    </p:spTree>
    <p:extLst>
      <p:ext uri="{BB962C8B-B14F-4D97-AF65-F5344CB8AC3E}">
        <p14:creationId xmlns:p14="http://schemas.microsoft.com/office/powerpoint/2010/main" val="1371580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8342C1DE-241C-4BF1-ACFC-5AE411F5FE3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
            <a:ext cx="12244479" cy="6858002"/>
          </a:xfrm>
          <a:prstGeom prst="rect">
            <a:avLst/>
          </a:prstGeom>
        </p:spPr>
      </p:pic>
      <p:sp>
        <p:nvSpPr>
          <p:cNvPr id="6" name="TekstniOkvir 5">
            <a:extLst>
              <a:ext uri="{FF2B5EF4-FFF2-40B4-BE49-F238E27FC236}">
                <a16:creationId xmlns:a16="http://schemas.microsoft.com/office/drawing/2014/main" id="{0AD3F586-E33F-4E0C-82EB-FAD462578E3D}"/>
              </a:ext>
            </a:extLst>
          </p:cNvPr>
          <p:cNvSpPr txBox="1"/>
          <p:nvPr/>
        </p:nvSpPr>
        <p:spPr>
          <a:xfrm>
            <a:off x="1743740" y="4327451"/>
            <a:ext cx="9186529" cy="1446550"/>
          </a:xfrm>
          <a:prstGeom prst="rect">
            <a:avLst/>
          </a:prstGeom>
          <a:noFill/>
        </p:spPr>
        <p:txBody>
          <a:bodyPr wrap="square" rtlCol="0">
            <a:spAutoFit/>
          </a:bodyPr>
          <a:lstStyle/>
          <a:p>
            <a:pPr algn="ctr"/>
            <a:r>
              <a:rPr lang="hr-HR" sz="8800" b="1" dirty="0">
                <a:solidFill>
                  <a:srgbClr val="92D050"/>
                </a:solidFill>
                <a:effectLst>
                  <a:innerShdw blurRad="63500" dist="50800" dir="13500000">
                    <a:prstClr val="black">
                      <a:alpha val="50000"/>
                    </a:prstClr>
                  </a:innerShdw>
                </a:effectLst>
              </a:rPr>
              <a:t>Pozdrav iz Matoša!</a:t>
            </a:r>
          </a:p>
        </p:txBody>
      </p:sp>
      <p:sp>
        <p:nvSpPr>
          <p:cNvPr id="7" name="TekstniOkvir 6">
            <a:extLst>
              <a:ext uri="{FF2B5EF4-FFF2-40B4-BE49-F238E27FC236}">
                <a16:creationId xmlns:a16="http://schemas.microsoft.com/office/drawing/2014/main" id="{CFEA637D-A8B8-449A-83C4-EE0002137890}"/>
              </a:ext>
            </a:extLst>
          </p:cNvPr>
          <p:cNvSpPr txBox="1"/>
          <p:nvPr/>
        </p:nvSpPr>
        <p:spPr>
          <a:xfrm>
            <a:off x="0" y="-2"/>
            <a:ext cx="4805916" cy="1508105"/>
          </a:xfrm>
          <a:prstGeom prst="rect">
            <a:avLst/>
          </a:prstGeom>
          <a:noFill/>
        </p:spPr>
        <p:txBody>
          <a:bodyPr wrap="square" rtlCol="0">
            <a:spAutoFit/>
          </a:bodyPr>
          <a:lstStyle/>
          <a:p>
            <a:r>
              <a:rPr lang="hr-HR" sz="2300" dirty="0"/>
              <a:t>Na projektu su sudjelovali učenici petih i sedmih razreda OŠ Antuna Gustava Matoša te učitelji Siniša </a:t>
            </a:r>
            <a:r>
              <a:rPr lang="hr-HR" sz="2300" dirty="0" err="1"/>
              <a:t>Jovčić</a:t>
            </a:r>
            <a:r>
              <a:rPr lang="hr-HR" sz="2300" dirty="0"/>
              <a:t>, Jelena Vranić </a:t>
            </a:r>
            <a:r>
              <a:rPr lang="hr-HR" sz="2300" dirty="0" err="1"/>
              <a:t>Horvatiček</a:t>
            </a:r>
            <a:r>
              <a:rPr lang="hr-HR" sz="2300" dirty="0"/>
              <a:t> i Sanja Šicel.</a:t>
            </a:r>
          </a:p>
        </p:txBody>
      </p:sp>
    </p:spTree>
    <p:extLst>
      <p:ext uri="{BB962C8B-B14F-4D97-AF65-F5344CB8AC3E}">
        <p14:creationId xmlns:p14="http://schemas.microsoft.com/office/powerpoint/2010/main" val="54269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313C1C8-F08E-49C2-974B-2E61E0F2BE6C}"/>
              </a:ext>
            </a:extLst>
          </p:cNvPr>
          <p:cNvSpPr>
            <a:spLocks noGrp="1"/>
          </p:cNvSpPr>
          <p:nvPr>
            <p:ph type="title"/>
          </p:nvPr>
        </p:nvSpPr>
        <p:spPr/>
        <p:txBody>
          <a:bodyPr/>
          <a:lstStyle/>
          <a:p>
            <a:r>
              <a:rPr lang="hr-HR" dirty="0"/>
              <a:t>KOD</a:t>
            </a:r>
          </a:p>
        </p:txBody>
      </p:sp>
      <p:sp>
        <p:nvSpPr>
          <p:cNvPr id="4" name="Rectangle 1">
            <a:extLst>
              <a:ext uri="{FF2B5EF4-FFF2-40B4-BE49-F238E27FC236}">
                <a16:creationId xmlns:a16="http://schemas.microsoft.com/office/drawing/2014/main" id="{571EA18E-80B0-45B2-A4FC-CC6CB999F4A3}"/>
              </a:ext>
            </a:extLst>
          </p:cNvPr>
          <p:cNvSpPr>
            <a:spLocks noGrp="1" noChangeArrowheads="1"/>
          </p:cNvSpPr>
          <p:nvPr>
            <p:ph sz="quarter" idx="13"/>
          </p:nvPr>
        </p:nvSpPr>
        <p:spPr bwMode="auto">
          <a:xfrm>
            <a:off x="3127511" y="2363611"/>
            <a:ext cx="5704287" cy="333168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from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microbit</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import *</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while</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True</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endParaRPr lang="sr-Latn-RS" altLang="sr-Latn-RS" sz="2800" cap="none"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pin1.write_digital(1)#uključi uređaj</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sleep</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(2000)#pričekati da očita normalno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if</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pin1.read_analog()&lt;600:#sve manje od 600 smo proglasiti vlažnim</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display.show</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("m")#m simbol za mokro</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else</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display.show</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("s")“s simbol za suho</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sleep</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(3000)</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pin2.write_digital(1) #uključujemo pumpu</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sleep</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(2000)#</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vrijeme</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koje pumpa radi</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pin2.write_digital(0)#isključujemo pumpu</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pin1.write_digital(0)#isključujemo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mjerenje</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vlažnosti </a:t>
            </a:r>
            <a:endParaRPr kumimoji="0" lang="sr-Latn-RS" altLang="sr-Latn-R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sleep</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(300000)#</a:t>
            </a:r>
            <a:r>
              <a:rPr kumimoji="0" lang="sr-Latn-RS" altLang="sr-Latn-RS" sz="105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vrijednost</a:t>
            </a:r>
            <a:r>
              <a:rPr kumimoji="0" lang="sr-Latn-RS" altLang="sr-Latn-RS" sz="105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čekanja do novog uključivanja</a:t>
            </a:r>
            <a:endParaRPr kumimoji="0" lang="sr-Latn-RS" altLang="sr-Latn-RS" sz="2400" b="0" i="0" u="none" strike="noStrike" cap="none" normalizeH="0" baseline="0" dirty="0">
              <a:ln>
                <a:noFill/>
              </a:ln>
              <a:solidFill>
                <a:schemeClr val="tx1"/>
              </a:solidFill>
              <a:effectLst/>
              <a:latin typeface="Arial" panose="020B0604020202020204" pitchFamily="34" charset="0"/>
            </a:endParaRPr>
          </a:p>
        </p:txBody>
      </p:sp>
      <p:sp>
        <p:nvSpPr>
          <p:cNvPr id="3" name="Pravokutnik: zaobljeni kutovi 2">
            <a:extLst>
              <a:ext uri="{FF2B5EF4-FFF2-40B4-BE49-F238E27FC236}">
                <a16:creationId xmlns:a16="http://schemas.microsoft.com/office/drawing/2014/main" id="{39F80138-E7CB-4F55-9EEF-A196FF8CDB85}"/>
              </a:ext>
            </a:extLst>
          </p:cNvPr>
          <p:cNvSpPr/>
          <p:nvPr/>
        </p:nvSpPr>
        <p:spPr>
          <a:xfrm>
            <a:off x="2729948" y="2214694"/>
            <a:ext cx="5897217" cy="4024789"/>
          </a:xfrm>
          <a:prstGeom prst="roundRect">
            <a:avLst/>
          </a:prstGeom>
          <a:solidFill>
            <a:schemeClr val="bg1">
              <a:lumMod val="50000"/>
              <a:alpha val="2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Tree>
    <p:extLst>
      <p:ext uri="{BB962C8B-B14F-4D97-AF65-F5344CB8AC3E}">
        <p14:creationId xmlns:p14="http://schemas.microsoft.com/office/powerpoint/2010/main" val="111801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9F5AE8C0-A3B2-44FD-ABA6-047D4A9F9E47}"/>
              </a:ext>
            </a:extLst>
          </p:cNvPr>
          <p:cNvSpPr/>
          <p:nvPr/>
        </p:nvSpPr>
        <p:spPr>
          <a:xfrm>
            <a:off x="1028966" y="0"/>
            <a:ext cx="10429461" cy="769441"/>
          </a:xfrm>
          <a:prstGeom prst="rect">
            <a:avLst/>
          </a:prstGeom>
        </p:spPr>
        <p:txBody>
          <a:bodyPr wrap="square">
            <a:spAutoFit/>
          </a:bodyPr>
          <a:lstStyle/>
          <a:p>
            <a:r>
              <a:rPr lang="hr-HR" sz="4400" b="1" dirty="0">
                <a:solidFill>
                  <a:srgbClr val="92D050"/>
                </a:solidFill>
              </a:rPr>
              <a:t>Izrada posudica za sadnju</a:t>
            </a:r>
            <a:endParaRPr lang="hr-HR" sz="4400" dirty="0">
              <a:solidFill>
                <a:srgbClr val="92D050"/>
              </a:solidFill>
            </a:endParaRPr>
          </a:p>
        </p:txBody>
      </p:sp>
      <p:sp>
        <p:nvSpPr>
          <p:cNvPr id="3" name="Pravokutnik 2">
            <a:extLst>
              <a:ext uri="{FF2B5EF4-FFF2-40B4-BE49-F238E27FC236}">
                <a16:creationId xmlns:a16="http://schemas.microsoft.com/office/drawing/2014/main" id="{CCDEBB36-7C2E-4C1E-B67F-63D11F48A45B}"/>
              </a:ext>
            </a:extLst>
          </p:cNvPr>
          <p:cNvSpPr/>
          <p:nvPr/>
        </p:nvSpPr>
        <p:spPr>
          <a:xfrm>
            <a:off x="907658" y="649752"/>
            <a:ext cx="10550769" cy="1569660"/>
          </a:xfrm>
          <a:prstGeom prst="rect">
            <a:avLst/>
          </a:prstGeom>
        </p:spPr>
        <p:txBody>
          <a:bodyPr wrap="square">
            <a:spAutoFit/>
          </a:bodyPr>
          <a:lstStyle/>
          <a:p>
            <a:r>
              <a:rPr lang="hr-HR" sz="2400" dirty="0"/>
              <a:t>Nakon izrade sheme trebalo je osmisliti posudice za sadnju.</a:t>
            </a:r>
          </a:p>
          <a:p>
            <a:r>
              <a:rPr lang="hr-HR" sz="2400" dirty="0"/>
              <a:t>Odlučili smo se upotrijebiti stare boce od Coca Cole</a:t>
            </a:r>
          </a:p>
          <a:p>
            <a:r>
              <a:rPr lang="hr-HR" sz="2400" dirty="0"/>
              <a:t>Ozbiljno smo se prihvatili zadatka. </a:t>
            </a:r>
          </a:p>
          <a:p>
            <a:r>
              <a:rPr lang="hr-HR" sz="2400" dirty="0"/>
              <a:t>Nailazimo na svakojake teškoće, ali se ništa ne prepušta slučaju.</a:t>
            </a:r>
          </a:p>
        </p:txBody>
      </p:sp>
      <p:pic>
        <p:nvPicPr>
          <p:cNvPr id="4" name="Slika 3">
            <a:extLst>
              <a:ext uri="{FF2B5EF4-FFF2-40B4-BE49-F238E27FC236}">
                <a16:creationId xmlns:a16="http://schemas.microsoft.com/office/drawing/2014/main" id="{222776D9-5C68-4FCD-AFB9-52823343AF5A}"/>
              </a:ext>
            </a:extLst>
          </p:cNvPr>
          <p:cNvPicPr>
            <a:picLocks noChangeAspect="1"/>
          </p:cNvPicPr>
          <p:nvPr/>
        </p:nvPicPr>
        <p:blipFill>
          <a:blip r:embed="rId2"/>
          <a:stretch>
            <a:fillRect/>
          </a:stretch>
        </p:blipFill>
        <p:spPr>
          <a:xfrm>
            <a:off x="3768106" y="2721979"/>
            <a:ext cx="3694496" cy="2773920"/>
          </a:xfrm>
          <a:prstGeom prst="rect">
            <a:avLst/>
          </a:prstGeom>
        </p:spPr>
      </p:pic>
      <p:sp>
        <p:nvSpPr>
          <p:cNvPr id="7" name="Oblačić za govor: ovalni 6">
            <a:extLst>
              <a:ext uri="{FF2B5EF4-FFF2-40B4-BE49-F238E27FC236}">
                <a16:creationId xmlns:a16="http://schemas.microsoft.com/office/drawing/2014/main" id="{07A8AD90-EC5E-4209-8098-F07364B525B5}"/>
              </a:ext>
            </a:extLst>
          </p:cNvPr>
          <p:cNvSpPr/>
          <p:nvPr/>
        </p:nvSpPr>
        <p:spPr>
          <a:xfrm rot="402618">
            <a:off x="7032580" y="2612964"/>
            <a:ext cx="3138333" cy="1359740"/>
          </a:xfrm>
          <a:prstGeom prst="wedgeEllipseCallout">
            <a:avLst>
              <a:gd name="adj1" fmla="val -65908"/>
              <a:gd name="adj2" fmla="val 38107"/>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t>Kako izbušiti rupe na ovoj polovici da bi višak vode mogao izaći</a:t>
            </a:r>
          </a:p>
        </p:txBody>
      </p:sp>
      <p:sp>
        <p:nvSpPr>
          <p:cNvPr id="8" name="Oblačić za govor: ovalni 7">
            <a:extLst>
              <a:ext uri="{FF2B5EF4-FFF2-40B4-BE49-F238E27FC236}">
                <a16:creationId xmlns:a16="http://schemas.microsoft.com/office/drawing/2014/main" id="{5EA96010-EC1C-4F73-A080-AA6A34848894}"/>
              </a:ext>
            </a:extLst>
          </p:cNvPr>
          <p:cNvSpPr/>
          <p:nvPr/>
        </p:nvSpPr>
        <p:spPr>
          <a:xfrm>
            <a:off x="105146" y="2219412"/>
            <a:ext cx="3694496" cy="1136526"/>
          </a:xfrm>
          <a:prstGeom prst="wedgeEllipseCallout">
            <a:avLst>
              <a:gd name="adj1" fmla="val 76265"/>
              <a:gd name="adj2" fmla="val 70710"/>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hr-HR" sz="2400" dirty="0"/>
              <a:t>Kako prerezati ovu bocu na pola</a:t>
            </a:r>
          </a:p>
        </p:txBody>
      </p:sp>
      <p:sp>
        <p:nvSpPr>
          <p:cNvPr id="10" name="Oblačić za govor: ovalni 9">
            <a:extLst>
              <a:ext uri="{FF2B5EF4-FFF2-40B4-BE49-F238E27FC236}">
                <a16:creationId xmlns:a16="http://schemas.microsoft.com/office/drawing/2014/main" id="{38EE78E4-8956-442E-A379-EA6944D1DFD7}"/>
              </a:ext>
            </a:extLst>
          </p:cNvPr>
          <p:cNvSpPr/>
          <p:nvPr/>
        </p:nvSpPr>
        <p:spPr>
          <a:xfrm>
            <a:off x="52573" y="3355938"/>
            <a:ext cx="3694496" cy="3243291"/>
          </a:xfrm>
          <a:prstGeom prst="wedgeEllipseCallout">
            <a:avLst>
              <a:gd name="adj1" fmla="val 73136"/>
              <a:gd name="adj2" fmla="val -27631"/>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hr-HR" dirty="0"/>
              <a:t>Faze izrade: </a:t>
            </a:r>
          </a:p>
          <a:p>
            <a:r>
              <a:rPr lang="hr-HR" dirty="0"/>
              <a:t>- prenošenje mjera sa tehničkog crteža na materijal</a:t>
            </a:r>
          </a:p>
          <a:p>
            <a:r>
              <a:rPr lang="hr-HR" dirty="0"/>
              <a:t>- mjerenje i zacrtavanje na materijalu</a:t>
            </a:r>
          </a:p>
          <a:p>
            <a:r>
              <a:rPr lang="hr-HR" dirty="0"/>
              <a:t>- bušenje provrta</a:t>
            </a:r>
          </a:p>
          <a:p>
            <a:r>
              <a:rPr lang="hr-HR" dirty="0"/>
              <a:t>- rezanje </a:t>
            </a:r>
          </a:p>
          <a:p>
            <a:r>
              <a:rPr lang="hr-HR" dirty="0"/>
              <a:t>- fina obrada</a:t>
            </a:r>
          </a:p>
        </p:txBody>
      </p:sp>
      <p:sp>
        <p:nvSpPr>
          <p:cNvPr id="11" name="Oblačić za govor: ovalni 10">
            <a:extLst>
              <a:ext uri="{FF2B5EF4-FFF2-40B4-BE49-F238E27FC236}">
                <a16:creationId xmlns:a16="http://schemas.microsoft.com/office/drawing/2014/main" id="{C12E8BE5-EC04-4ED2-8A86-03283997C07D}"/>
              </a:ext>
            </a:extLst>
          </p:cNvPr>
          <p:cNvSpPr/>
          <p:nvPr/>
        </p:nvSpPr>
        <p:spPr>
          <a:xfrm>
            <a:off x="8182708" y="4084080"/>
            <a:ext cx="3275719" cy="2773920"/>
          </a:xfrm>
          <a:prstGeom prst="wedgeEllipseCallout">
            <a:avLst>
              <a:gd name="adj1" fmla="val -105292"/>
              <a:gd name="adj2" fmla="val -54317"/>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hr-HR" dirty="0"/>
              <a:t>Potreban </a:t>
            </a:r>
            <a:r>
              <a:rPr lang="hr-HR" dirty="0" err="1"/>
              <a:t>materijalpribor</a:t>
            </a:r>
            <a:r>
              <a:rPr lang="hr-HR" dirty="0"/>
              <a:t> i alat: </a:t>
            </a:r>
          </a:p>
          <a:p>
            <a:r>
              <a:rPr lang="hr-HR" dirty="0"/>
              <a:t>- plastika </a:t>
            </a:r>
          </a:p>
          <a:p>
            <a:r>
              <a:rPr lang="hr-HR" dirty="0"/>
              <a:t>- pribor za TC - e, flomaster </a:t>
            </a:r>
          </a:p>
          <a:p>
            <a:r>
              <a:rPr lang="hr-HR" dirty="0"/>
              <a:t>- šilo </a:t>
            </a:r>
          </a:p>
          <a:p>
            <a:r>
              <a:rPr lang="hr-HR" dirty="0"/>
              <a:t>- nožić i škare</a:t>
            </a:r>
          </a:p>
        </p:txBody>
      </p:sp>
    </p:spTree>
    <p:extLst>
      <p:ext uri="{BB962C8B-B14F-4D97-AF65-F5344CB8AC3E}">
        <p14:creationId xmlns:p14="http://schemas.microsoft.com/office/powerpoint/2010/main" val="3854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1FB71372-701E-4047-9948-290E24BAD1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008" y="763019"/>
            <a:ext cx="4292881" cy="3373290"/>
          </a:xfrm>
          <a:prstGeom prst="rect">
            <a:avLst/>
          </a:prstGeom>
        </p:spPr>
      </p:pic>
      <p:pic>
        <p:nvPicPr>
          <p:cNvPr id="3" name="Slika 2">
            <a:extLst>
              <a:ext uri="{FF2B5EF4-FFF2-40B4-BE49-F238E27FC236}">
                <a16:creationId xmlns:a16="http://schemas.microsoft.com/office/drawing/2014/main" id="{3DE7B4C8-CBB7-4136-ACB9-2419C217A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763019"/>
            <a:ext cx="4497720" cy="3373290"/>
          </a:xfrm>
          <a:prstGeom prst="rect">
            <a:avLst/>
          </a:prstGeom>
        </p:spPr>
      </p:pic>
      <p:sp>
        <p:nvSpPr>
          <p:cNvPr id="6" name="Pravokutnik 5">
            <a:extLst>
              <a:ext uri="{FF2B5EF4-FFF2-40B4-BE49-F238E27FC236}">
                <a16:creationId xmlns:a16="http://schemas.microsoft.com/office/drawing/2014/main" id="{103C2B22-7396-4517-A1D9-FD7381312DD6}"/>
              </a:ext>
            </a:extLst>
          </p:cNvPr>
          <p:cNvSpPr/>
          <p:nvPr/>
        </p:nvSpPr>
        <p:spPr>
          <a:xfrm>
            <a:off x="1338470" y="4532244"/>
            <a:ext cx="7898295" cy="523220"/>
          </a:xfrm>
          <a:prstGeom prst="rect">
            <a:avLst/>
          </a:prstGeom>
        </p:spPr>
        <p:txBody>
          <a:bodyPr wrap="square">
            <a:spAutoFit/>
          </a:bodyPr>
          <a:lstStyle/>
          <a:p>
            <a:r>
              <a:rPr lang="hr-HR" sz="2800" dirty="0"/>
              <a:t>Mjerenje, crtanje, ocrtavanje, rezanje, bušenje…</a:t>
            </a:r>
          </a:p>
        </p:txBody>
      </p:sp>
    </p:spTree>
    <p:extLst>
      <p:ext uri="{BB962C8B-B14F-4D97-AF65-F5344CB8AC3E}">
        <p14:creationId xmlns:p14="http://schemas.microsoft.com/office/powerpoint/2010/main" val="1238813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AD758A-3DC2-4F4F-AB3C-A59C0EB16E86}"/>
              </a:ext>
            </a:extLst>
          </p:cNvPr>
          <p:cNvSpPr>
            <a:spLocks noGrp="1"/>
          </p:cNvSpPr>
          <p:nvPr>
            <p:ph type="title"/>
          </p:nvPr>
        </p:nvSpPr>
        <p:spPr>
          <a:xfrm>
            <a:off x="913775" y="618518"/>
            <a:ext cx="10364451" cy="1116498"/>
          </a:xfrm>
        </p:spPr>
        <p:txBody>
          <a:bodyPr/>
          <a:lstStyle/>
          <a:p>
            <a:r>
              <a:rPr lang="sr-Latn-RS" altLang="sr-Latn-RS" dirty="0"/>
              <a:t>Uljepšavanje vaza</a:t>
            </a:r>
            <a:endParaRPr lang="hr-HR" dirty="0"/>
          </a:p>
        </p:txBody>
      </p:sp>
      <p:sp>
        <p:nvSpPr>
          <p:cNvPr id="3" name="Pravokutnik 2">
            <a:extLst>
              <a:ext uri="{FF2B5EF4-FFF2-40B4-BE49-F238E27FC236}">
                <a16:creationId xmlns:a16="http://schemas.microsoft.com/office/drawing/2014/main" id="{8D621B50-1A73-4E8A-8EF5-C6436BC6A734}"/>
              </a:ext>
            </a:extLst>
          </p:cNvPr>
          <p:cNvSpPr/>
          <p:nvPr/>
        </p:nvSpPr>
        <p:spPr>
          <a:xfrm>
            <a:off x="539263" y="1735016"/>
            <a:ext cx="10199076" cy="461665"/>
          </a:xfrm>
          <a:prstGeom prst="rect">
            <a:avLst/>
          </a:prstGeom>
        </p:spPr>
        <p:txBody>
          <a:bodyPr wrap="square">
            <a:spAutoFit/>
          </a:bodyPr>
          <a:lstStyle/>
          <a:p>
            <a:r>
              <a:rPr lang="sr-Latn-RS" altLang="sr-Latn-RS" sz="2400" dirty="0"/>
              <a:t>Nadareni učenici iz 7.a razreda su se ponudili </a:t>
            </a:r>
            <a:r>
              <a:rPr lang="sr-Latn-RS" altLang="sr-Latn-RS" sz="2400" dirty="0" err="1"/>
              <a:t>obojati</a:t>
            </a:r>
            <a:r>
              <a:rPr lang="sr-Latn-RS" altLang="sr-Latn-RS" sz="2400" dirty="0"/>
              <a:t> vaze u prirodnim bojama</a:t>
            </a:r>
          </a:p>
        </p:txBody>
      </p:sp>
      <p:pic>
        <p:nvPicPr>
          <p:cNvPr id="4" name="Slika 3">
            <a:extLst>
              <a:ext uri="{FF2B5EF4-FFF2-40B4-BE49-F238E27FC236}">
                <a16:creationId xmlns:a16="http://schemas.microsoft.com/office/drawing/2014/main" id="{7E5CD24D-4603-49A2-9BA7-7302DB674A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1520" y="2851514"/>
            <a:ext cx="3954561" cy="2965921"/>
          </a:xfrm>
          <a:prstGeom prst="rect">
            <a:avLst/>
          </a:prstGeom>
        </p:spPr>
      </p:pic>
    </p:spTree>
    <p:extLst>
      <p:ext uri="{BB962C8B-B14F-4D97-AF65-F5344CB8AC3E}">
        <p14:creationId xmlns:p14="http://schemas.microsoft.com/office/powerpoint/2010/main" val="3798703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8B80E1E-6CAE-48DC-85D9-F3AE8AD5E2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3426779" cy="3428988"/>
          </a:xfrm>
          <a:prstGeom prst="rect">
            <a:avLst/>
          </a:prstGeom>
        </p:spPr>
      </p:pic>
      <p:pic>
        <p:nvPicPr>
          <p:cNvPr id="6" name="Rezervirano mjesto sadržaja 4">
            <a:extLst>
              <a:ext uri="{FF2B5EF4-FFF2-40B4-BE49-F238E27FC236}">
                <a16:creationId xmlns:a16="http://schemas.microsoft.com/office/drawing/2014/main" id="{4FC32324-9E1B-49B3-BEBA-72A867BB4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3" y="3549549"/>
            <a:ext cx="6882934" cy="3383281"/>
          </a:xfrm>
          <a:prstGeom prst="rect">
            <a:avLst/>
          </a:prstGeom>
        </p:spPr>
      </p:pic>
      <p:sp>
        <p:nvSpPr>
          <p:cNvPr id="2" name="Naslov 1">
            <a:extLst>
              <a:ext uri="{FF2B5EF4-FFF2-40B4-BE49-F238E27FC236}">
                <a16:creationId xmlns:a16="http://schemas.microsoft.com/office/drawing/2014/main" id="{C14169AC-1773-4B99-BA5F-E17CDA4981F4}"/>
              </a:ext>
            </a:extLst>
          </p:cNvPr>
          <p:cNvSpPr>
            <a:spLocks noGrp="1"/>
          </p:cNvSpPr>
          <p:nvPr>
            <p:ph type="title"/>
          </p:nvPr>
        </p:nvSpPr>
        <p:spPr>
          <a:xfrm>
            <a:off x="8016737" y="1239158"/>
            <a:ext cx="3172899" cy="2730498"/>
          </a:xfrm>
        </p:spPr>
        <p:txBody>
          <a:bodyPr vert="horz" lIns="91440" tIns="45720" rIns="91440" bIns="45720" rtlCol="0" anchor="b">
            <a:normAutofit/>
          </a:bodyPr>
          <a:lstStyle/>
          <a:p>
            <a:r>
              <a:rPr lang="en-US" sz="4800" dirty="0" err="1"/>
              <a:t>Likovna</a:t>
            </a:r>
            <a:r>
              <a:rPr lang="en-US" sz="4800" dirty="0"/>
              <a:t> </a:t>
            </a:r>
            <a:r>
              <a:rPr lang="en-US" sz="4800" dirty="0" err="1"/>
              <a:t>radionica</a:t>
            </a:r>
            <a:endParaRPr lang="en-US" sz="4800" dirty="0"/>
          </a:p>
        </p:txBody>
      </p:sp>
      <p:pic>
        <p:nvPicPr>
          <p:cNvPr id="4" name="Rezervirano mjesto sadržaja 3">
            <a:extLst>
              <a:ext uri="{FF2B5EF4-FFF2-40B4-BE49-F238E27FC236}">
                <a16:creationId xmlns:a16="http://schemas.microsoft.com/office/drawing/2014/main" id="{83C9FE47-318B-458C-B53D-DE0D9010EE6E}"/>
              </a:ext>
            </a:extLst>
          </p:cNvPr>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3396940" y="10"/>
            <a:ext cx="3484798" cy="3428988"/>
          </a:xfrm>
          <a:prstGeom prst="rect">
            <a:avLst/>
          </a:prstGeom>
        </p:spPr>
      </p:pic>
      <p:sp>
        <p:nvSpPr>
          <p:cNvPr id="7" name="Oblačić za govor: pravokutnik sa zaobljenim kutovima 6">
            <a:extLst>
              <a:ext uri="{FF2B5EF4-FFF2-40B4-BE49-F238E27FC236}">
                <a16:creationId xmlns:a16="http://schemas.microsoft.com/office/drawing/2014/main" id="{877C3E3F-C9F1-432E-8FE4-DC56C7275B85}"/>
              </a:ext>
            </a:extLst>
          </p:cNvPr>
          <p:cNvSpPr/>
          <p:nvPr/>
        </p:nvSpPr>
        <p:spPr>
          <a:xfrm>
            <a:off x="1376053" y="2724150"/>
            <a:ext cx="2734411" cy="868662"/>
          </a:xfrm>
          <a:prstGeom prst="wedgeRoundRectCallout">
            <a:avLst>
              <a:gd name="adj1" fmla="val 68342"/>
              <a:gd name="adj2" fmla="val 68603"/>
              <a:gd name="adj3" fmla="val 16667"/>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t>I Van Gogh nije bio priznat za života</a:t>
            </a:r>
          </a:p>
        </p:txBody>
      </p:sp>
      <p:sp>
        <p:nvSpPr>
          <p:cNvPr id="3" name="Pravokutnik 2">
            <a:extLst>
              <a:ext uri="{FF2B5EF4-FFF2-40B4-BE49-F238E27FC236}">
                <a16:creationId xmlns:a16="http://schemas.microsoft.com/office/drawing/2014/main" id="{40CAE0F6-A34A-4757-B6CC-B040FAA54F95}"/>
              </a:ext>
            </a:extLst>
          </p:cNvPr>
          <p:cNvSpPr/>
          <p:nvPr/>
        </p:nvSpPr>
        <p:spPr>
          <a:xfrm>
            <a:off x="5978019" y="3244334"/>
            <a:ext cx="235962" cy="369332"/>
          </a:xfrm>
          <a:prstGeom prst="rect">
            <a:avLst/>
          </a:prstGeom>
        </p:spPr>
        <p:txBody>
          <a:bodyPr wrap="none">
            <a:spAutoFit/>
          </a:bodyPr>
          <a:lstStyle/>
          <a:p>
            <a:pPr algn="ctr"/>
            <a:r>
              <a:rPr lang="hr-HR" dirty="0"/>
              <a:t>.</a:t>
            </a:r>
          </a:p>
        </p:txBody>
      </p:sp>
      <p:sp>
        <p:nvSpPr>
          <p:cNvPr id="16" name="Oblačić za govor: pravokutnik sa zaobljenim kutovima 15">
            <a:extLst>
              <a:ext uri="{FF2B5EF4-FFF2-40B4-BE49-F238E27FC236}">
                <a16:creationId xmlns:a16="http://schemas.microsoft.com/office/drawing/2014/main" id="{AE9EF753-8ED9-4158-BC28-9BC5AEBE34EB}"/>
              </a:ext>
            </a:extLst>
          </p:cNvPr>
          <p:cNvSpPr/>
          <p:nvPr/>
        </p:nvSpPr>
        <p:spPr>
          <a:xfrm flipH="1">
            <a:off x="4509548" y="374984"/>
            <a:ext cx="2504825" cy="369332"/>
          </a:xfrm>
          <a:prstGeom prst="wedgeRoundRectCallout">
            <a:avLst>
              <a:gd name="adj1" fmla="val 68342"/>
              <a:gd name="adj2" fmla="val 68603"/>
              <a:gd name="adj3" fmla="val 16667"/>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r-HR" dirty="0">
                <a:solidFill>
                  <a:prstClr val="black"/>
                </a:solidFill>
              </a:rPr>
              <a:t>Ja bi danas išao van</a:t>
            </a:r>
            <a:endParaRPr lang="hr-HR" dirty="0"/>
          </a:p>
        </p:txBody>
      </p:sp>
    </p:spTree>
    <p:extLst>
      <p:ext uri="{BB962C8B-B14F-4D97-AF65-F5344CB8AC3E}">
        <p14:creationId xmlns:p14="http://schemas.microsoft.com/office/powerpoint/2010/main" val="6145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6" grpId="0" animBg="1"/>
    </p:bldLst>
  </p:timing>
</p:sld>
</file>

<file path=ppt/theme/theme1.xml><?xml version="1.0" encoding="utf-8"?>
<a:theme xmlns:a="http://schemas.openxmlformats.org/drawingml/2006/main" name="Kapljica">
  <a:themeElements>
    <a:clrScheme name="Zelen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Kapljic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pljic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TotalTime>
  <Words>1376</Words>
  <Application>Microsoft Office PowerPoint</Application>
  <PresentationFormat>Široki zaslon</PresentationFormat>
  <Paragraphs>223</Paragraphs>
  <Slides>44</Slides>
  <Notes>1</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44</vt:i4>
      </vt:variant>
    </vt:vector>
  </HeadingPairs>
  <TitlesOfParts>
    <vt:vector size="52" baseType="lpstr">
      <vt:lpstr>-apple-system</vt:lpstr>
      <vt:lpstr>Arial</vt:lpstr>
      <vt:lpstr>Calibri</vt:lpstr>
      <vt:lpstr>Comic Sans MS</vt:lpstr>
      <vt:lpstr>Times New Roman</vt:lpstr>
      <vt:lpstr>Tw Cen MT</vt:lpstr>
      <vt:lpstr>Wingdings</vt:lpstr>
      <vt:lpstr>Kapljica</vt:lpstr>
      <vt:lpstr>ŽELIM STABLO</vt:lpstr>
      <vt:lpstr>PowerPoint prezentacija</vt:lpstr>
      <vt:lpstr>Veliki Umovi razmišljaju kako riješiti problem navodnjavanja </vt:lpstr>
      <vt:lpstr>Programiranje i tehnikalije</vt:lpstr>
      <vt:lpstr>KOD</vt:lpstr>
      <vt:lpstr>PowerPoint prezentacija</vt:lpstr>
      <vt:lpstr>PowerPoint prezentacija</vt:lpstr>
      <vt:lpstr>Uljepšavanje vaza</vt:lpstr>
      <vt:lpstr>Likovna radionica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Pšenica zalijevana pumpom</vt:lpstr>
      <vt:lpstr>Pšenica zalijevana svaka 2 dana s 0,5 dl</vt:lpstr>
      <vt:lpstr>PŠENICA ZALIJEVANA SUBJEKTIVNO</vt:lpstr>
      <vt:lpstr>PŠENICA ZALIJEVANA SVAKA 2 DANA S 1 DL</vt:lpstr>
      <vt:lpstr>PowerPoint prezentacija</vt:lpstr>
      <vt:lpstr>Usporedba pšenica</vt:lpstr>
      <vt:lpstr>Analiza podataka dobivenih mjerenjem</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Napredak pšenice</dc:title>
  <dc:creator>Lorena</dc:creator>
  <cp:lastModifiedBy>Siniša Jovčić</cp:lastModifiedBy>
  <cp:revision>75</cp:revision>
  <dcterms:created xsi:type="dcterms:W3CDTF">2018-04-07T14:27:56Z</dcterms:created>
  <dcterms:modified xsi:type="dcterms:W3CDTF">2018-05-02T16:35:26Z</dcterms:modified>
</cp:coreProperties>
</file>