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9" r:id="rId5"/>
    <p:sldId id="259" r:id="rId6"/>
    <p:sldId id="261" r:id="rId7"/>
    <p:sldId id="260" r:id="rId8"/>
    <p:sldId id="273" r:id="rId9"/>
    <p:sldId id="272" r:id="rId10"/>
    <p:sldId id="264" r:id="rId11"/>
    <p:sldId id="271" r:id="rId12"/>
    <p:sldId id="275" r:id="rId13"/>
    <p:sldId id="276" r:id="rId14"/>
    <p:sldId id="274" r:id="rId15"/>
    <p:sldId id="277" r:id="rId16"/>
    <p:sldId id="278" r:id="rId17"/>
    <p:sldId id="265" r:id="rId18"/>
    <p:sldId id="266" r:id="rId19"/>
    <p:sldId id="267" r:id="rId20"/>
    <p:sldId id="268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52DD-D220-41CF-89F7-C589CDE782C1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5654-D3DF-49CB-986D-C114D11210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044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52DD-D220-41CF-89F7-C589CDE782C1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5654-D3DF-49CB-986D-C114D11210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98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52DD-D220-41CF-89F7-C589CDE782C1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5654-D3DF-49CB-986D-C114D11210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308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52DD-D220-41CF-89F7-C589CDE782C1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5654-D3DF-49CB-986D-C114D11210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668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52DD-D220-41CF-89F7-C589CDE782C1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5654-D3DF-49CB-986D-C114D11210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260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52DD-D220-41CF-89F7-C589CDE782C1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5654-D3DF-49CB-986D-C114D11210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945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52DD-D220-41CF-89F7-C589CDE782C1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5654-D3DF-49CB-986D-C114D11210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465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52DD-D220-41CF-89F7-C589CDE782C1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5654-D3DF-49CB-986D-C114D11210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21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52DD-D220-41CF-89F7-C589CDE782C1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5654-D3DF-49CB-986D-C114D11210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37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52DD-D220-41CF-89F7-C589CDE782C1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5654-D3DF-49CB-986D-C114D11210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098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52DD-D220-41CF-89F7-C589CDE782C1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5654-D3DF-49CB-986D-C114D11210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427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652DD-D220-41CF-89F7-C589CDE782C1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85654-D3DF-49CB-986D-C114D11210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354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ivazdravlje.hr/centar/prehrana/namirnica/90/Paprika.html" TargetMode="External"/><Relationship Id="rId7" Type="http://schemas.openxmlformats.org/officeDocument/2006/relationships/hyperlink" Target="http://alternativa-za-vas.com/index.php/clanak/article/paprika" TargetMode="External"/><Relationship Id="rId2" Type="http://schemas.openxmlformats.org/officeDocument/2006/relationships/hyperlink" Target="http://pinova.hr/hr_HR/baza-znanja/povrcarstvo/paprika/morfoloska-svojstva-papri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hr/search?q=paprika+uzgoj&amp;source=lnms&amp;tbm=isch&amp;sa=X&amp;ved=0ahUKEwjaocXR4OzaAhVLhSwKHfVmDAgQ_AUICigB&amp;biw=1366&amp;bih=662" TargetMode="External"/><Relationship Id="rId5" Type="http://schemas.openxmlformats.org/officeDocument/2006/relationships/hyperlink" Target="https://www.savjetnica.com/kako-posaditi-paprike/" TargetMode="External"/><Relationship Id="rId4" Type="http://schemas.openxmlformats.org/officeDocument/2006/relationships/hyperlink" Target="http://www.gospodarski.hr/Publication/2016/9/prilog-broja-paprika-od-sjetve-do-berbe/846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72491" y="2042319"/>
            <a:ext cx="9144000" cy="2387600"/>
          </a:xfrm>
        </p:spPr>
        <p:txBody>
          <a:bodyPr>
            <a:normAutofit/>
          </a:bodyPr>
          <a:lstStyle/>
          <a:p>
            <a:r>
              <a:rPr lang="hr-HR" b="1" dirty="0" smtClean="0"/>
              <a:t>Putem paprike </a:t>
            </a:r>
            <a:br>
              <a:rPr lang="hr-HR" b="1" dirty="0" smtClean="0"/>
            </a:br>
            <a:r>
              <a:rPr lang="hr-HR" b="1" dirty="0" smtClean="0"/>
              <a:t>- od </a:t>
            </a:r>
            <a:r>
              <a:rPr lang="hr-HR" b="1" dirty="0" smtClean="0"/>
              <a:t>presadnice do ajvara</a:t>
            </a:r>
            <a:endParaRPr lang="hr-HR" b="1" dirty="0"/>
          </a:p>
        </p:txBody>
      </p:sp>
      <p:sp>
        <p:nvSpPr>
          <p:cNvPr id="4" name="Pravokutnik 3"/>
          <p:cNvSpPr/>
          <p:nvPr/>
        </p:nvSpPr>
        <p:spPr>
          <a:xfrm>
            <a:off x="4024746" y="6147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 smtClean="0"/>
              <a:t>OŠ Vladimir Nazor Virovitica</a:t>
            </a:r>
          </a:p>
          <a:p>
            <a:r>
              <a:rPr lang="hr-HR" sz="2400" dirty="0" smtClean="0"/>
              <a:t>T. </a:t>
            </a:r>
            <a:r>
              <a:rPr lang="hr-HR" sz="2400" dirty="0" err="1" smtClean="0"/>
              <a:t>Masaryka</a:t>
            </a:r>
            <a:r>
              <a:rPr lang="hr-HR" sz="2400" dirty="0" smtClean="0"/>
              <a:t> 21, Virovitica</a:t>
            </a:r>
            <a:endParaRPr lang="hr-HR" sz="2400" dirty="0"/>
          </a:p>
        </p:txBody>
      </p:sp>
      <p:sp>
        <p:nvSpPr>
          <p:cNvPr id="5" name="Naslov 3"/>
          <p:cNvSpPr>
            <a:spLocks noGrp="1"/>
          </p:cNvSpPr>
          <p:nvPr/>
        </p:nvSpPr>
        <p:spPr>
          <a:xfrm>
            <a:off x="1066800" y="4657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dirty="0"/>
          </a:p>
        </p:txBody>
      </p:sp>
      <p:sp>
        <p:nvSpPr>
          <p:cNvPr id="6" name="Naslov 3"/>
          <p:cNvSpPr>
            <a:spLocks noGrp="1"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4090852" y="5556064"/>
            <a:ext cx="4107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Učenici 3. i 6. razreda</a:t>
            </a:r>
          </a:p>
          <a:p>
            <a:r>
              <a:rPr lang="hr-HR" sz="2400" dirty="0" smtClean="0"/>
              <a:t>Učiteljice D. </a:t>
            </a:r>
            <a:r>
              <a:rPr lang="hr-HR" sz="2400" dirty="0" err="1" smtClean="0"/>
              <a:t>Vernik</a:t>
            </a:r>
            <a:r>
              <a:rPr lang="hr-HR" sz="2400" dirty="0" smtClean="0"/>
              <a:t> i </a:t>
            </a:r>
            <a:r>
              <a:rPr lang="hr-HR" sz="2400" dirty="0" err="1" smtClean="0"/>
              <a:t>Lj</a:t>
            </a:r>
            <a:r>
              <a:rPr lang="hr-HR" sz="2400" dirty="0" smtClean="0"/>
              <a:t>. </a:t>
            </a:r>
            <a:r>
              <a:rPr lang="hr-HR" sz="2400" dirty="0" err="1" smtClean="0"/>
              <a:t>Matulec</a:t>
            </a:r>
            <a:endParaRPr lang="hr-HR" sz="2400" dirty="0"/>
          </a:p>
        </p:txBody>
      </p:sp>
      <p:pic>
        <p:nvPicPr>
          <p:cNvPr id="3076" name="Picture 4" descr="Slikovni rezultat za paprika za ajv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" y="4228625"/>
            <a:ext cx="3539836" cy="265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avidra.hr/wp-content/uploads/2013/09/VP%C5%BD_kart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10" y="404940"/>
            <a:ext cx="3584365" cy="257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likovni rezultat za ajv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183" y="4864404"/>
            <a:ext cx="3440702" cy="19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Slikovni rezultat za presadnica papr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88" name="Picture 16" descr="Povezana sli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85" y="16041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Materijal i metode </a:t>
            </a:r>
            <a:r>
              <a:rPr lang="hr-HR" dirty="0" smtClean="0"/>
              <a:t>rada: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b="1" u="sng" dirty="0" smtClean="0"/>
              <a:t>Metode rada:</a:t>
            </a:r>
          </a:p>
          <a:p>
            <a:pPr>
              <a:buFontTx/>
              <a:buChar char="-"/>
            </a:pPr>
            <a:r>
              <a:rPr lang="hr-HR" dirty="0" smtClean="0"/>
              <a:t>Početkom ožujka 2018. godine učenici su sa svojim učiteljicama od proizvođača paprike nabavili dvije presadnice (Sl. 5.)</a:t>
            </a:r>
          </a:p>
          <a:p>
            <a:pPr>
              <a:buFontTx/>
              <a:buChar char="-"/>
            </a:pPr>
            <a:r>
              <a:rPr lang="hr-HR" dirty="0" smtClean="0"/>
              <a:t>Presadnice paprike su presađene, svaka u jednu veću posudu (Sl. 6.)</a:t>
            </a:r>
          </a:p>
          <a:p>
            <a:pPr>
              <a:buFontTx/>
              <a:buChar char="-"/>
            </a:pPr>
            <a:r>
              <a:rPr lang="hr-HR" dirty="0" smtClean="0"/>
              <a:t>Pokraj svake presadnice stavljeno je ravnalo da bi se lakše pratio rast (Sl. 7.)</a:t>
            </a:r>
          </a:p>
          <a:p>
            <a:pPr>
              <a:buFontTx/>
              <a:buChar char="-"/>
            </a:pPr>
            <a:r>
              <a:rPr lang="hr-HR" dirty="0" smtClean="0"/>
              <a:t>Jedna presadnica je jednom do dva puta tjedno zalijevana s 60 </a:t>
            </a:r>
            <a:r>
              <a:rPr lang="hr-HR" dirty="0" err="1" smtClean="0"/>
              <a:t>mL</a:t>
            </a:r>
            <a:r>
              <a:rPr lang="hr-HR" dirty="0" smtClean="0"/>
              <a:t> vodovodne vode pomoću obične injekcijske šprice (Sl. 8.)</a:t>
            </a:r>
          </a:p>
          <a:p>
            <a:pPr>
              <a:buFontTx/>
              <a:buChar char="-"/>
            </a:pPr>
            <a:r>
              <a:rPr lang="hr-HR" dirty="0" smtClean="0"/>
              <a:t>Druga presadnica je zalijevana s pomoću </a:t>
            </a:r>
            <a:r>
              <a:rPr lang="hr-HR" b="1" dirty="0" err="1" smtClean="0"/>
              <a:t>micro</a:t>
            </a:r>
            <a:r>
              <a:rPr lang="hr-HR" b="1" dirty="0" smtClean="0"/>
              <a:t> bit seta </a:t>
            </a:r>
            <a:r>
              <a:rPr lang="hr-HR" dirty="0" smtClean="0"/>
              <a:t>za zalijevanje (Sl. 9.)</a:t>
            </a:r>
          </a:p>
          <a:p>
            <a:pPr>
              <a:buFontTx/>
              <a:buChar char="-"/>
            </a:pPr>
            <a:r>
              <a:rPr lang="hr-HR" dirty="0" smtClean="0"/>
              <a:t>Prilikom zalijevanja redovito se je obavljalo praćenje (fotografiranje)</a:t>
            </a:r>
          </a:p>
          <a:p>
            <a:pPr>
              <a:buFontTx/>
              <a:buChar char="-"/>
            </a:pPr>
            <a:r>
              <a:rPr lang="hr-HR" dirty="0" smtClean="0"/>
              <a:t> </a:t>
            </a:r>
            <a:r>
              <a:rPr lang="hr-HR" dirty="0"/>
              <a:t>Istraživanje još traje, ali razlike su već uočljive početkom </a:t>
            </a:r>
            <a:r>
              <a:rPr lang="hr-HR" dirty="0" smtClean="0"/>
              <a:t>svibnja (Sl. 10.)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22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likovni rezultat za paprika uzg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87" y="356731"/>
            <a:ext cx="7146564" cy="535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 rot="10800000" flipV="1">
            <a:off x="4310742" y="5868795"/>
            <a:ext cx="376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Sl. 5. Presadnice paradajz paprike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72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6976405" y="5434149"/>
            <a:ext cx="3397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Sl. 6. Jedna od presadnica paprike </a:t>
            </a:r>
          </a:p>
          <a:p>
            <a:r>
              <a:rPr lang="hr-HR" dirty="0" smtClean="0"/>
              <a:t>nakon presađivanja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32" y="470022"/>
            <a:ext cx="3505063" cy="623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828209" y="5891348"/>
            <a:ext cx="616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Sl. 7. Praćenje rasta presadnica paprike pomoću školskog ravnala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34" y="249409"/>
            <a:ext cx="3659775" cy="65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ttachment.outlook.office.net/owa/ljiljana.matulec@skole.hr/service.svc/s/GetFileAttachment?id=AAMkADc0YzA2ZmNmLTIyNTUtNGI5NC1iYzc4LTRjYjkwMmJjMWI0OABGAAAAAAA%2Bg%2FOduqZoQ7lWaXv0m5BtBwBCZmzY9KxCTrA7CILHEdhiAAAAAAEMAABCZmzY9KxCTrA7CILHEdhiAAE6j66EAAABEgAQADn8rYvpWZ9IsnrFUJyYxt0%3D&amp;X-OWA-CANARY=jG0M5fZaWESzzW3vPlSIN4CkBN73sdUYqkqBkFUiry3QWqHJ-m8EB9wOYoZof8fxQTRdlZBWp5U.&amp;token=eyJ0eXAiOiJKV1QiLCJhbGciOiJSUzI1NiIsIng1dCI6IkJnRDU5blJpQnpmbk5BVGloOFJhZ1l5M3pyZyJ9.eyJ2ZXIiOiJFeGNoYW5nZS5DYWxsYmFjay5WMSIsImFwcGN0eHNlbmRlciI6Ik93YURvd25sb2FkQDliNWFmMjE2LWM2MzQtNGI4MC1hYjAyLTBjOWEzZDAyOTA5MSIsImFwcGN0eCI6IntcIm1zZXhjaHByb3RcIjpcIm93YVwiLFwicHJpbWFyeXNpZFwiOlwiUy0xLTUtMjEtMzY5OTU1MjQwOC0yMTQwNjEwMTMtMjMyNDUwODE3LTgyNDk2NzJcIixcInB1aWRcIjpcIjExNTM4MzYyOTY1OTA1MTkzMjRcIixcIm9pZFwiOlwiNDBjZTk3NjQtODA0Zi00YjA0LTg5N2ItNWNjYmE2N2NkYjZiXCIsXCJzY29wZVwiOlwiT3dhRG93bmxvYWRcIn0iLCJpc3MiOiIwMDAwMDAwMi0wMDAwLTBmZjEtY2UwMC0wMDAwMDAwMDAwMDBAOWI1YWYyMTYtYzYzNC00YjgwLWFiMDItMGM5YTNkMDI5MDkxIiwiYXVkIjoiMDAwMDAwMDItMDAwMC0wZmYxLWNlMDAtMDAwMDAwMDAwMDAwL2F0dGFjaG1lbnQub3V0bG9vay5vZmZpY2UubmV0QDliNWFmMjE2LWM2MzQtNGI4MC1hYjAyLTBjOWEzZDAyOTA5MSIsImV4cCI6MTUyNTQ2MzgxNCwibmJmIjoxNTI1NDYzMjE0fQ.hp-qnHv_mfrGvYUPE4e7a1dJp6GnUdVLGex0XK_NpxFkyVOfttqCgJHk5M4qMdGFhxcF2-0GltBfjrKVIFos0_W4jMonHtYyrePtTz5ePUJ6rDvcKaWcD2vWribI4tyr0jScNfBqE3D0kI68Itz0VSSllTPWhDA6hXHG1PrBMi1oNjKPi9bWeEVoUo5Zxs6k5yUvQU2s159SJJAYo9uq7dS94jexiRJP_ReLIbrx1Kjn7dTg1zr-7QgCMkO0fL1K24w3MBYgpilqFpTyV9m9wq6gSqMs2sJ1yAyEQ_d1GI5vGJljvST7yWmBli3umzkp2ETk5p-p4NXd0RGpcBKYYg&amp;owa=outlook.office.com&amp;isImagePreview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73" y="191785"/>
            <a:ext cx="4351101" cy="64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7053943" y="5786846"/>
            <a:ext cx="4564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Sl. 8. Zalijevanje paprike s injekcijskom špricom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27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207623" y="6400800"/>
            <a:ext cx="580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Sl. 9. Zalijevanje presadnice paprike s pomoću </a:t>
            </a:r>
            <a:r>
              <a:rPr lang="hr-HR" dirty="0" err="1" smtClean="0"/>
              <a:t>micro</a:t>
            </a:r>
            <a:r>
              <a:rPr lang="hr-HR" dirty="0" smtClean="0"/>
              <a:t> bit seta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3" y="310243"/>
            <a:ext cx="10525760" cy="592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914401" y="6126480"/>
            <a:ext cx="922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Sl. 10. Rezultati praćenja uzgoja nakon dva mjeseca (bez </a:t>
            </a:r>
            <a:r>
              <a:rPr lang="hr-HR" dirty="0" err="1" smtClean="0"/>
              <a:t>microbita</a:t>
            </a:r>
            <a:r>
              <a:rPr lang="hr-HR" dirty="0" smtClean="0"/>
              <a:t> – lijevo) i s </a:t>
            </a:r>
            <a:r>
              <a:rPr lang="hr-HR" dirty="0" err="1" smtClean="0"/>
              <a:t>microbitom</a:t>
            </a:r>
            <a:r>
              <a:rPr lang="hr-HR" dirty="0" smtClean="0"/>
              <a:t> (desno)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295547"/>
            <a:ext cx="9971314" cy="56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hr-HR" dirty="0" smtClean="0"/>
              <a:t>Svi uvjeti koji su važni za uzgoj paprike bili su isti za obje biljke osim količine vode koja je biljkama bila na raspolaganju.</a:t>
            </a:r>
          </a:p>
          <a:p>
            <a:pPr>
              <a:buFontTx/>
              <a:buChar char="-"/>
            </a:pPr>
            <a:r>
              <a:rPr lang="hr-HR" dirty="0" smtClean="0"/>
              <a:t>Presadnice su pri sadnji bile na </a:t>
            </a:r>
            <a:r>
              <a:rPr lang="hr-HR" dirty="0" err="1" smtClean="0"/>
              <a:t>na</a:t>
            </a:r>
            <a:r>
              <a:rPr lang="hr-HR" dirty="0" smtClean="0"/>
              <a:t> oko jednako razvijene i jednake veličine.</a:t>
            </a:r>
          </a:p>
          <a:p>
            <a:pPr>
              <a:buFontTx/>
              <a:buChar char="-"/>
            </a:pPr>
            <a:r>
              <a:rPr lang="hr-HR" dirty="0" smtClean="0"/>
              <a:t>Nakon 2 mjeseca praćenja, presadnica zalijevana </a:t>
            </a:r>
            <a:r>
              <a:rPr lang="hr-HR" dirty="0" err="1" smtClean="0"/>
              <a:t>micro</a:t>
            </a:r>
            <a:r>
              <a:rPr lang="hr-HR" dirty="0" smtClean="0"/>
              <a:t> bit setom bila je viša od presadnice zalijevane prema vlastitoj procjeni vlažnosti tla od strane učenika</a:t>
            </a:r>
          </a:p>
          <a:p>
            <a:pPr>
              <a:buFontTx/>
              <a:buChar char="-"/>
            </a:pPr>
            <a:r>
              <a:rPr lang="hr-HR" dirty="0" smtClean="0"/>
              <a:t>Razlika u visini je bila oko 2 cm u korist biljke uzgajane </a:t>
            </a:r>
            <a:r>
              <a:rPr lang="hr-HR" dirty="0" err="1" smtClean="0"/>
              <a:t>micro</a:t>
            </a:r>
            <a:r>
              <a:rPr lang="hr-HR" dirty="0" smtClean="0"/>
              <a:t> bit setom</a:t>
            </a:r>
          </a:p>
          <a:p>
            <a:pPr>
              <a:buFontTx/>
              <a:buChar char="-"/>
            </a:pPr>
            <a:r>
              <a:rPr lang="hr-HR" dirty="0" smtClean="0"/>
              <a:t>Istraživanje mogućnosti uporabe paprike i proizvodnja proizvoda od nje još uvijek traje (učenici pretražuju literaturu i druge izvore)</a:t>
            </a:r>
          </a:p>
        </p:txBody>
      </p:sp>
    </p:spTree>
    <p:extLst>
      <p:ext uri="{BB962C8B-B14F-4D97-AF65-F5344CB8AC3E}">
        <p14:creationId xmlns:p14="http://schemas.microsoft.com/office/powerpoint/2010/main" val="19530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Rasprava i zaključci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 </a:t>
            </a:r>
            <a:r>
              <a:rPr lang="hr-HR" u="sng" dirty="0" smtClean="0"/>
              <a:t>Otežavajući čimbenici uzgoja su bili:</a:t>
            </a:r>
          </a:p>
          <a:p>
            <a:pPr marL="0" indent="0">
              <a:buNone/>
            </a:pPr>
            <a:r>
              <a:rPr lang="hr-HR" dirty="0" smtClean="0"/>
              <a:t>- velika hladnoća u trećem početkom četvrtog mjeseca   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hr-HR" dirty="0" smtClean="0"/>
              <a:t>(kabinet u kojem se uzgajala paprika nije dovoljno grijan), a to ne odgovara uzgoju paprike</a:t>
            </a:r>
          </a:p>
          <a:p>
            <a:pPr>
              <a:buFontTx/>
              <a:buChar char="-"/>
            </a:pPr>
            <a:r>
              <a:rPr lang="hr-HR" dirty="0" smtClean="0"/>
              <a:t>lisne uši koje su napale papriku (nije bilo dovoljno mehaničko uklanjanje već i tretiranje ekološki prihvatljivim insekticidom)</a:t>
            </a:r>
          </a:p>
          <a:p>
            <a:pPr>
              <a:buFontTx/>
              <a:buChar char="-"/>
            </a:pPr>
            <a:r>
              <a:rPr lang="hr-HR" dirty="0" smtClean="0"/>
              <a:t>baterije </a:t>
            </a:r>
            <a:r>
              <a:rPr lang="hr-HR" dirty="0" err="1" smtClean="0"/>
              <a:t>micro</a:t>
            </a:r>
            <a:r>
              <a:rPr lang="hr-HR" dirty="0" smtClean="0"/>
              <a:t> bit seta su se znale istrošiti preko vikenda</a:t>
            </a:r>
          </a:p>
        </p:txBody>
      </p:sp>
    </p:spTree>
    <p:extLst>
      <p:ext uri="{BB962C8B-B14F-4D97-AF65-F5344CB8AC3E}">
        <p14:creationId xmlns:p14="http://schemas.microsoft.com/office/powerpoint/2010/main" val="30958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Rasprava i zaključci: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 </a:t>
            </a:r>
            <a:r>
              <a:rPr lang="hr-HR" b="1" u="sng" dirty="0" smtClean="0"/>
              <a:t>Zaključci:</a:t>
            </a:r>
          </a:p>
          <a:p>
            <a:pPr>
              <a:buFontTx/>
              <a:buChar char="-"/>
            </a:pPr>
            <a:r>
              <a:rPr lang="hr-HR" dirty="0" smtClean="0"/>
              <a:t>Za uzgoj paprike presudno je puno čimbenika (znanje i iskustvo uzgajivača, otpornost i </a:t>
            </a:r>
            <a:r>
              <a:rPr lang="hr-HR" dirty="0" err="1" smtClean="0"/>
              <a:t>kultivar</a:t>
            </a:r>
            <a:r>
              <a:rPr lang="hr-HR" dirty="0" smtClean="0"/>
              <a:t> </a:t>
            </a:r>
            <a:r>
              <a:rPr lang="hr-HR" dirty="0" smtClean="0"/>
              <a:t>presadnica, toplina, svjetlost, vlaga zraka i tla….)</a:t>
            </a:r>
          </a:p>
          <a:p>
            <a:pPr>
              <a:buFontTx/>
              <a:buChar char="-"/>
            </a:pPr>
            <a:r>
              <a:rPr lang="hr-HR" dirty="0" smtClean="0"/>
              <a:t>Potvrđena je istraživačka pretpostavka</a:t>
            </a:r>
          </a:p>
          <a:p>
            <a:pPr>
              <a:buFontTx/>
              <a:buChar char="-"/>
            </a:pPr>
            <a:r>
              <a:rPr lang="hr-HR" b="1" dirty="0" smtClean="0"/>
              <a:t>Suvremene tehnologije, računalno navođenje doziranja vode (</a:t>
            </a:r>
            <a:r>
              <a:rPr lang="hr-HR" b="1" dirty="0" err="1" smtClean="0"/>
              <a:t>micro</a:t>
            </a:r>
            <a:r>
              <a:rPr lang="hr-HR" b="1" dirty="0" smtClean="0"/>
              <a:t> bit) presudno je za uzgoj i kvalitetu paprike te ju je nužno primijeniti u uzgoju na većim površinama.</a:t>
            </a:r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737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3253" y="640081"/>
            <a:ext cx="10920547" cy="84908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Uvod: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3253" y="191706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b="1" u="sng" dirty="0" smtClean="0"/>
              <a:t>Obilježja paprike: </a:t>
            </a:r>
          </a:p>
          <a:p>
            <a:pPr marL="0" indent="0">
              <a:buNone/>
            </a:pPr>
            <a:endParaRPr lang="hr-HR" b="1" u="sng" dirty="0" smtClean="0"/>
          </a:p>
          <a:p>
            <a:pPr marL="0" indent="0">
              <a:buNone/>
            </a:pPr>
            <a:r>
              <a:rPr lang="hr-HR" dirty="0" smtClean="0"/>
              <a:t>- Jednogodišnja </a:t>
            </a:r>
            <a:r>
              <a:rPr lang="hr-HR" dirty="0" smtClean="0"/>
              <a:t>biljka</a:t>
            </a:r>
          </a:p>
          <a:p>
            <a:pPr marL="0" indent="0">
              <a:buNone/>
            </a:pPr>
            <a:r>
              <a:rPr lang="hr-HR" dirty="0" smtClean="0"/>
              <a:t>- Visoka </a:t>
            </a:r>
            <a:r>
              <a:rPr lang="hr-HR" dirty="0" smtClean="0"/>
              <a:t>do 1 metar (ovisno o sorti)</a:t>
            </a:r>
          </a:p>
          <a:p>
            <a:pPr>
              <a:buFontTx/>
              <a:buChar char="-"/>
            </a:pPr>
            <a:r>
              <a:rPr lang="hr-HR" dirty="0" smtClean="0"/>
              <a:t>Uzgaja </a:t>
            </a:r>
            <a:r>
              <a:rPr lang="hr-HR" dirty="0" smtClean="0"/>
              <a:t>se nekoliko </a:t>
            </a:r>
            <a:r>
              <a:rPr lang="hr-HR" dirty="0" err="1" smtClean="0"/>
              <a:t>kultivara</a:t>
            </a:r>
            <a:r>
              <a:rPr lang="hr-HR" dirty="0" smtClean="0"/>
              <a:t> i oblika (Paradajz paprika, Slonovo uho, </a:t>
            </a:r>
            <a:r>
              <a:rPr lang="hr-HR" dirty="0" smtClean="0"/>
              <a:t> 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hr-HR" dirty="0" smtClean="0"/>
              <a:t>Začinska </a:t>
            </a:r>
            <a:r>
              <a:rPr lang="hr-HR" dirty="0" smtClean="0"/>
              <a:t>paprika, </a:t>
            </a:r>
            <a:r>
              <a:rPr lang="hr-HR" dirty="0" smtClean="0"/>
              <a:t>Babura, Feferoni…) (Sl. 1.)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- bogata </a:t>
            </a:r>
            <a:r>
              <a:rPr lang="hr-HR" dirty="0" smtClean="0"/>
              <a:t>vitaminima: C, A, B2, B3, B5, B6, B9, K </a:t>
            </a:r>
          </a:p>
          <a:p>
            <a:pPr marL="0" indent="0">
              <a:buNone/>
            </a:pPr>
            <a:r>
              <a:rPr lang="hr-HR" dirty="0" smtClean="0"/>
              <a:t>- Bogata </a:t>
            </a:r>
            <a:r>
              <a:rPr lang="hr-HR" dirty="0" smtClean="0"/>
              <a:t>mineralima: Mn, Mg, Na, K</a:t>
            </a:r>
          </a:p>
          <a:p>
            <a:pPr marL="0" indent="0">
              <a:buNone/>
            </a:pPr>
            <a:r>
              <a:rPr lang="hr-HR" dirty="0" smtClean="0"/>
              <a:t>- Sadrži </a:t>
            </a:r>
            <a:r>
              <a:rPr lang="hr-HR" dirty="0" err="1" smtClean="0"/>
              <a:t>kapsicin</a:t>
            </a:r>
            <a:r>
              <a:rPr lang="hr-HR" dirty="0" smtClean="0"/>
              <a:t> (liječenje </a:t>
            </a:r>
            <a:r>
              <a:rPr lang="hr-HR" dirty="0" smtClean="0"/>
              <a:t>reume i oštećenje živaca)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- </a:t>
            </a:r>
            <a:r>
              <a:rPr lang="hr-HR" dirty="0" err="1" smtClean="0"/>
              <a:t>Antioksidativna</a:t>
            </a:r>
            <a:r>
              <a:rPr lang="hr-HR" dirty="0" smtClean="0"/>
              <a:t> </a:t>
            </a:r>
            <a:r>
              <a:rPr lang="hr-HR" dirty="0" smtClean="0"/>
              <a:t>moć (Vitamini C, A i </a:t>
            </a:r>
            <a:r>
              <a:rPr lang="hr-HR" dirty="0" err="1" smtClean="0"/>
              <a:t>likopen</a:t>
            </a:r>
            <a:r>
              <a:rPr lang="hr-HR" dirty="0" smtClean="0"/>
              <a:t>)  - </a:t>
            </a:r>
            <a:r>
              <a:rPr lang="hr-HR" dirty="0" err="1" smtClean="0"/>
              <a:t>supernamirnica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- Koristi </a:t>
            </a:r>
            <a:r>
              <a:rPr lang="hr-HR" dirty="0" smtClean="0"/>
              <a:t>se u prehrani (svježa i prerađena – AJVAR)</a:t>
            </a:r>
            <a:endParaRPr lang="hr-HR" dirty="0"/>
          </a:p>
        </p:txBody>
      </p:sp>
      <p:pic>
        <p:nvPicPr>
          <p:cNvPr id="4100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298" y="75202"/>
            <a:ext cx="3129552" cy="234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8987246" y="2480932"/>
            <a:ext cx="2221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Sl. 1. Paradajz paprika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21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 podataka: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z="1800" dirty="0">
                <a:hlinkClick r:id="rId2"/>
              </a:rPr>
              <a:t>http://</a:t>
            </a:r>
            <a:r>
              <a:rPr lang="hr-HR" sz="1800" dirty="0" smtClean="0">
                <a:hlinkClick r:id="rId2"/>
              </a:rPr>
              <a:t>pinova.hr/hr_HR/baza-znanja/povrcarstvo/paprika/morfoloska-svojstva-paprike</a:t>
            </a:r>
            <a:endParaRPr lang="hr-HR" sz="1800" dirty="0" smtClean="0"/>
          </a:p>
          <a:p>
            <a:pPr marL="0" indent="0">
              <a:buNone/>
            </a:pPr>
            <a:r>
              <a:rPr lang="hr-HR" sz="1800" dirty="0">
                <a:hlinkClick r:id="rId3"/>
              </a:rPr>
              <a:t>http://</a:t>
            </a:r>
            <a:r>
              <a:rPr lang="hr-HR" sz="1800" dirty="0" smtClean="0">
                <a:hlinkClick r:id="rId3"/>
              </a:rPr>
              <a:t>www.plivazdravlje.hr/centar/prehrana/namirnica/90/Paprika.html</a:t>
            </a:r>
            <a:endParaRPr lang="hr-HR" sz="1800" dirty="0" smtClean="0"/>
          </a:p>
          <a:p>
            <a:pPr marL="0" indent="0">
              <a:buNone/>
            </a:pPr>
            <a:r>
              <a:rPr lang="hr-HR" sz="1800" dirty="0">
                <a:hlinkClick r:id="rId4"/>
              </a:rPr>
              <a:t>http://</a:t>
            </a:r>
            <a:r>
              <a:rPr lang="hr-HR" sz="1800" dirty="0" smtClean="0">
                <a:hlinkClick r:id="rId4"/>
              </a:rPr>
              <a:t>www.gospodarski.hr/Publication/2016/9/prilog-broja-paprika-od-sjetve-do-berbe/8463</a:t>
            </a:r>
            <a:endParaRPr lang="hr-HR" sz="1800" dirty="0" smtClean="0"/>
          </a:p>
          <a:p>
            <a:pPr marL="0" indent="0">
              <a:buNone/>
            </a:pPr>
            <a:r>
              <a:rPr lang="hr-HR" sz="1800" dirty="0">
                <a:hlinkClick r:id="rId5"/>
              </a:rPr>
              <a:t>https://www.savjetnica.com/kako-posaditi-paprike</a:t>
            </a:r>
            <a:r>
              <a:rPr lang="hr-HR" sz="1800" dirty="0" smtClean="0">
                <a:hlinkClick r:id="rId5"/>
              </a:rPr>
              <a:t>/</a:t>
            </a:r>
            <a:endParaRPr lang="hr-HR" sz="1800" dirty="0" smtClean="0"/>
          </a:p>
          <a:p>
            <a:pPr marL="0" indent="0">
              <a:buNone/>
            </a:pPr>
            <a:r>
              <a:rPr lang="hr-HR" sz="1800" dirty="0">
                <a:hlinkClick r:id="rId6"/>
              </a:rPr>
              <a:t>https://</a:t>
            </a:r>
            <a:r>
              <a:rPr lang="hr-HR" sz="1800" dirty="0" smtClean="0">
                <a:hlinkClick r:id="rId6"/>
              </a:rPr>
              <a:t>www.google.hr/search?q=paprika+uzgoj&amp;source=lnms&amp;tbm=isch&amp;sa=X&amp;ved=0ahUKEwjaocXR4OzaAhVLhSwKHfVmDAgQ_AUICigB&amp;biw=1366&amp;bih=662</a:t>
            </a:r>
            <a:endParaRPr lang="hr-HR" sz="1800" dirty="0" smtClean="0"/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 smtClean="0"/>
          </a:p>
        </p:txBody>
      </p:sp>
      <p:sp>
        <p:nvSpPr>
          <p:cNvPr id="4" name="Pravokutnik 3"/>
          <p:cNvSpPr/>
          <p:nvPr/>
        </p:nvSpPr>
        <p:spPr>
          <a:xfrm>
            <a:off x="838200" y="1924985"/>
            <a:ext cx="6497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7"/>
              </a:rPr>
              <a:t>http://</a:t>
            </a:r>
            <a:r>
              <a:rPr lang="hr-HR" dirty="0" smtClean="0">
                <a:hlinkClick r:id="rId7"/>
              </a:rPr>
              <a:t>alternativa-za-vas.com/index.php/clanak/article/paprika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17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9764" y="724188"/>
            <a:ext cx="10515600" cy="54687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b="1" u="sng" dirty="0" smtClean="0"/>
              <a:t>Podrijetlo paprike:</a:t>
            </a:r>
          </a:p>
          <a:p>
            <a:pPr marL="0" indent="0">
              <a:buNone/>
            </a:pP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Jednogodišnja biljka podrijetlom iz Središnje Amerike</a:t>
            </a:r>
          </a:p>
          <a:p>
            <a:pPr>
              <a:buFontTx/>
              <a:buChar char="-"/>
            </a:pPr>
            <a:r>
              <a:rPr lang="hr-HR" dirty="0" smtClean="0"/>
              <a:t>Lat. ime </a:t>
            </a:r>
            <a:r>
              <a:rPr lang="hr-HR" i="1" dirty="0" err="1" smtClean="0"/>
              <a:t>Capsicum</a:t>
            </a:r>
            <a:r>
              <a:rPr lang="hr-HR" i="1" dirty="0" smtClean="0"/>
              <a:t> </a:t>
            </a:r>
            <a:r>
              <a:rPr lang="hr-HR" i="1" dirty="0" err="1" smtClean="0"/>
              <a:t>annuum</a:t>
            </a:r>
            <a:endParaRPr lang="hr-HR" i="1" dirty="0" smtClean="0"/>
          </a:p>
          <a:p>
            <a:pPr>
              <a:buFontTx/>
              <a:buChar char="-"/>
            </a:pPr>
            <a:r>
              <a:rPr lang="hr-HR" dirty="0" smtClean="0"/>
              <a:t>Prvi zapisi: Peru 9600 godina</a:t>
            </a:r>
          </a:p>
          <a:p>
            <a:pPr>
              <a:buFontTx/>
              <a:buChar char="-"/>
            </a:pPr>
            <a:r>
              <a:rPr lang="hr-HR" dirty="0" smtClean="0"/>
              <a:t>Dobro poznata oko 4000 godina</a:t>
            </a:r>
          </a:p>
          <a:p>
            <a:pPr>
              <a:buFontTx/>
              <a:buChar char="-"/>
            </a:pPr>
            <a:r>
              <a:rPr lang="hr-HR" dirty="0" smtClean="0"/>
              <a:t>U Europu je donesena kao začin 1493. godine (Kolumbo)</a:t>
            </a:r>
          </a:p>
          <a:p>
            <a:pPr>
              <a:buFontTx/>
              <a:buChar char="-"/>
            </a:pPr>
            <a:r>
              <a:rPr lang="hr-HR" dirty="0" smtClean="0"/>
              <a:t>Široko je rasprostranjena,</a:t>
            </a:r>
          </a:p>
          <a:p>
            <a:pPr>
              <a:buFontTx/>
              <a:buChar char="-"/>
            </a:pPr>
            <a:r>
              <a:rPr lang="hr-HR" dirty="0" smtClean="0"/>
              <a:t>U Hrvatskoj se naveliko uzgaja u virovitičkom </a:t>
            </a:r>
            <a:r>
              <a:rPr lang="hr-HR" dirty="0" smtClean="0"/>
              <a:t>kraju – pogodna klima, tlo i geografski položaj</a:t>
            </a:r>
          </a:p>
          <a:p>
            <a:pPr>
              <a:buFontTx/>
              <a:buChar char="-"/>
            </a:pPr>
            <a:r>
              <a:rPr lang="hr-HR" dirty="0" smtClean="0"/>
              <a:t>Uzgoj u plastenicima i otvorenim poljima ili u malim obiteljskim vrtovima za osobne potrebe (sl. 2.)</a:t>
            </a:r>
          </a:p>
          <a:p>
            <a:pPr>
              <a:buFontTx/>
              <a:buChar char="-"/>
            </a:pPr>
            <a:r>
              <a:rPr lang="hr-HR" dirty="0" smtClean="0"/>
              <a:t>Uporaba svježe kao namirnice i prerađene, npr. začinska paprika, ajvar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16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paprika uzg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83" y="1531937"/>
            <a:ext cx="26098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Slikovni rezultat za paprika uzgoj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2" name="Picture 8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133" y="1531937"/>
            <a:ext cx="471517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08" y="1536473"/>
            <a:ext cx="283374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2116183" y="5185954"/>
            <a:ext cx="7458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Sl. 2. Uzgoj paprike na otvorenom polju, u plasteniku i obiteljskom vrtu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28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Istraživačka </a:t>
            </a:r>
            <a:r>
              <a:rPr lang="hr-HR" dirty="0" smtClean="0"/>
              <a:t>pretpostavka: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U virovitičkom kraju u uzgoju paprike upotrebljavaju se suvremene tehnologije. Jedna od tehnologij</a:t>
            </a:r>
            <a:r>
              <a:rPr lang="hr-HR" dirty="0" smtClean="0"/>
              <a:t>a je i navodnjavanje po sustavu kap po kap. To omogućava proizvodnju velikih količina visokokvalitetnih plodova paprike. Navodnjavanje nije računalno navođeno nego se uzgajivači oslanjaju na vlastito znanje i iskustvo. </a:t>
            </a:r>
          </a:p>
          <a:p>
            <a:pPr marL="0" indent="0">
              <a:buNone/>
            </a:pPr>
            <a:r>
              <a:rPr lang="hr-HR" b="1" dirty="0" smtClean="0"/>
              <a:t>Pretpostavka ovog istraživanja je da računalno navođeno zalijevanje (zalijevanje pomoću </a:t>
            </a:r>
            <a:r>
              <a:rPr lang="hr-HR" b="1" dirty="0" err="1" smtClean="0"/>
              <a:t>micro</a:t>
            </a:r>
            <a:r>
              <a:rPr lang="hr-HR" b="1" dirty="0" smtClean="0"/>
              <a:t> bit set za navodnjavanje) omogućava biljkama paprike optimalnu količinu vode koja je potrebna za rast i razvoj presadnica i da će tako zalijevane biljke pokazati veći rast i stvoriti više kvalitetnih plodova nego one koje se zalijevaju po procjeni vlažnosti tla od strane uzgajivača.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6501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Zadaci: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Pribaviti 2 presadnice paprike </a:t>
            </a:r>
            <a:r>
              <a:rPr lang="hr-HR" dirty="0" err="1" smtClean="0"/>
              <a:t>kultivar</a:t>
            </a:r>
            <a:r>
              <a:rPr lang="hr-HR" dirty="0" smtClean="0"/>
              <a:t> oblika paradajz paprika</a:t>
            </a:r>
          </a:p>
          <a:p>
            <a:pPr>
              <a:buFontTx/>
              <a:buChar char="-"/>
            </a:pPr>
            <a:r>
              <a:rPr lang="hr-HR" dirty="0" smtClean="0"/>
              <a:t>Zasaditi po jednu presadnicu u zasebne posude i kontrolirano dodavati količinu vode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- </a:t>
            </a:r>
            <a:r>
              <a:rPr lang="hr-HR" dirty="0" smtClean="0"/>
              <a:t>po osobnoj procjeni u jednoj tegli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- </a:t>
            </a:r>
            <a:r>
              <a:rPr lang="hr-HR" dirty="0" err="1" smtClean="0"/>
              <a:t>micro</a:t>
            </a:r>
            <a:r>
              <a:rPr lang="hr-HR" dirty="0" smtClean="0"/>
              <a:t> bit pumpicom u drugoj tegli </a:t>
            </a:r>
          </a:p>
          <a:p>
            <a:pPr>
              <a:buFontTx/>
              <a:buChar char="-"/>
            </a:pPr>
            <a:r>
              <a:rPr lang="hr-HR" dirty="0" smtClean="0"/>
              <a:t>Pratiti rast i razvoj paprike i bilježiti podatke</a:t>
            </a:r>
          </a:p>
          <a:p>
            <a:pPr>
              <a:buFontTx/>
              <a:buChar char="-"/>
            </a:pPr>
            <a:r>
              <a:rPr lang="hr-HR" dirty="0" smtClean="0"/>
              <a:t>Prikupiti što više podataka o paprici i njenom uzgoju u zavičaju te načinima uporabe</a:t>
            </a:r>
          </a:p>
          <a:p>
            <a:pPr>
              <a:buFontTx/>
              <a:buChar char="-"/>
            </a:pPr>
            <a:r>
              <a:rPr lang="hr-HR" dirty="0" smtClean="0"/>
              <a:t>Analiza prikupljenih rezultata i donošenje zaključaka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16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Materijal i metode </a:t>
            </a:r>
            <a:r>
              <a:rPr lang="hr-HR" dirty="0" smtClean="0"/>
              <a:t>rada: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Istraživanje je provedeno od početka ožujka do kraja svibnja 2018. godine (nastavlja se i dalje)</a:t>
            </a:r>
          </a:p>
          <a:p>
            <a:r>
              <a:rPr lang="hr-HR" dirty="0" smtClean="0"/>
              <a:t>Istraživanje se provodi u učionici, odnosno u kabinetu biologije</a:t>
            </a:r>
            <a:endParaRPr lang="hr-HR" dirty="0" smtClean="0"/>
          </a:p>
          <a:p>
            <a:r>
              <a:rPr lang="hr-HR" dirty="0" smtClean="0"/>
              <a:t>U istraživanju su sudjelovali učenici 3. i 6. razreda sa svojim učiteljicama (D. </a:t>
            </a:r>
            <a:r>
              <a:rPr lang="hr-HR" dirty="0" err="1" smtClean="0"/>
              <a:t>Vernik</a:t>
            </a:r>
            <a:r>
              <a:rPr lang="hr-HR" dirty="0" smtClean="0"/>
              <a:t> i </a:t>
            </a:r>
            <a:r>
              <a:rPr lang="hr-HR" dirty="0" err="1" smtClean="0"/>
              <a:t>Lj</a:t>
            </a:r>
            <a:r>
              <a:rPr lang="hr-HR" dirty="0" smtClean="0"/>
              <a:t>. </a:t>
            </a:r>
            <a:r>
              <a:rPr lang="hr-HR" dirty="0" err="1" smtClean="0"/>
              <a:t>Matulec</a:t>
            </a:r>
            <a:r>
              <a:rPr lang="hr-HR" dirty="0" smtClean="0"/>
              <a:t>) (Sl. 3.)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u="sng" dirty="0" smtClean="0"/>
              <a:t>Materijal istraživanja:</a:t>
            </a:r>
          </a:p>
          <a:p>
            <a:pPr>
              <a:buFontTx/>
              <a:buChar char="-"/>
            </a:pPr>
            <a:r>
              <a:rPr lang="hr-HR" dirty="0" smtClean="0"/>
              <a:t>Dvije presadnice paprike </a:t>
            </a:r>
            <a:r>
              <a:rPr lang="hr-HR" dirty="0" err="1" smtClean="0"/>
              <a:t>kultivar</a:t>
            </a:r>
            <a:r>
              <a:rPr lang="hr-HR" dirty="0" smtClean="0"/>
              <a:t> oblika paradajz paprika</a:t>
            </a:r>
          </a:p>
          <a:p>
            <a:pPr>
              <a:buFontTx/>
              <a:buChar char="-"/>
            </a:pPr>
            <a:r>
              <a:rPr lang="hr-HR" dirty="0" smtClean="0"/>
              <a:t>Pribor i materijal potreban za sadnju i uzgoj (dvije veće posude, vrtna zemlja za uzgoj presadnica, ravnalo za mjerenje rasta, injekcijska šprica za doziranje vode, </a:t>
            </a:r>
            <a:r>
              <a:rPr lang="hr-HR" b="1" dirty="0" err="1" smtClean="0"/>
              <a:t>micro</a:t>
            </a:r>
            <a:r>
              <a:rPr lang="hr-HR" b="1" dirty="0" smtClean="0"/>
              <a:t> bit set za navodnjavanje (sl. 4.)</a:t>
            </a:r>
            <a:r>
              <a:rPr lang="hr-HR" dirty="0" smtClean="0"/>
              <a:t>)</a:t>
            </a:r>
          </a:p>
          <a:p>
            <a:pPr>
              <a:buFontTx/>
              <a:buChar char="-"/>
            </a:pPr>
            <a:r>
              <a:rPr lang="hr-HR" dirty="0" smtClean="0"/>
              <a:t>Fotoaparat za bilježenje rasta</a:t>
            </a:r>
            <a:r>
              <a:rPr lang="hr-HR" dirty="0"/>
              <a:t> </a:t>
            </a:r>
            <a:r>
              <a:rPr lang="hr-HR" dirty="0" smtClean="0"/>
              <a:t>paprike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36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886891" y="6257109"/>
            <a:ext cx="544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Sl. 3. Učenici trećeg razreda koji su provodili ovaj projekt</a:t>
            </a:r>
            <a:endParaRPr lang="hr-HR" dirty="0"/>
          </a:p>
        </p:txBody>
      </p:sp>
      <p:pic>
        <p:nvPicPr>
          <p:cNvPr id="7170" name="Picture 2" descr="https://attachment.outlook.office.net/owa/ljiljana.matulec@skole.hr/service.svc/s/GetFileAttachment?id=AAMkADc0YzA2ZmNmLTIyNTUtNGI5NC1iYzc4LTRjYjkwMmJjMWI0OABGAAAAAAA%2Bg%2FOduqZoQ7lWaXv0m5BtBwBCZmzY9KxCTrA7CILHEdhiAAAAAAEMAABCZmzY9KxCTrA7CILHEdhiAAE6j66FAAABEgAQAEKxBpjpNUZIg80xYlL7X2A%3D&amp;X-OWA-CANARY=U_KWUJLGlkOhcwlT75Z2j0DKOgz4sdUYJX0jh0cli8NGvK38mKB8ut7ZPu3gVRx3jsMHhR82dqo.&amp;token=eyJ0eXAiOiJKV1QiLCJhbGciOiJSUzI1NiIsIng1dCI6IkJnRDU5blJpQnpmbk5BVGloOFJhZ1l5M3pyZyJ9.eyJ2ZXIiOiJFeGNoYW5nZS5DYWxsYmFjay5WMSIsImFwcGN0eHNlbmRlciI6Ik93YURvd25sb2FkQDliNWFmMjE2LWM2MzQtNGI4MC1hYjAyLTBjOWEzZDAyOTA5MSIsImFwcGN0eCI6IntcIm1zZXhjaHByb3RcIjpcIm93YVwiLFwicHJpbWFyeXNpZFwiOlwiUy0xLTUtMjEtMzY5OTU1MjQwOC0yMTQwNjEwMTMtMjMyNDUwODE3LTgyNDk2NzJcIixcInB1aWRcIjpcIjExNTM4MzYyOTY1OTA1MTkzMjRcIixcIm9pZFwiOlwiNDBjZTk3NjQtODA0Zi00YjA0LTg5N2ItNWNjYmE2N2NkYjZiXCIsXCJzY29wZVwiOlwiT3dhRG93bmxvYWRcIn0iLCJpc3MiOiIwMDAwMDAwMi0wMDAwLTBmZjEtY2UwMC0wMDAwMDAwMDAwMDBAOWI1YWYyMTYtYzYzNC00YjgwLWFiMDItMGM5YTNkMDI5MDkxIiwiYXVkIjoiMDAwMDAwMDItMDAwMC0wZmYxLWNlMDAtMDAwMDAwMDAwMDAwL2F0dGFjaG1lbnQub3V0bG9vay5vZmZpY2UubmV0QDliNWFmMjE2LWM2MzQtNGI4MC1hYjAyLTBjOWEzZDAyOTA5MSIsImV4cCI6MTUyNTQ2Mzg1MiwibmJmIjoxNTI1NDYzMjUyfQ.czpHV4xCVSWODfnBAyekk-eYpBQO35flvbJPtBZcGxm8GK3VtbXfwc362yWeNACW1lU3NoESZ5AOaI5w-N2hLvHRkJ3nPT6Dg-0xI6bvD4t2iW-nT8wpBb-jvyz6GcP5odPh4DVEcpe_TAl3iT5y3WSg-UzhWX_ght-t26K9loHTZhCWHwOPfa1zERhfBKuOZkc0ERjO_oy7K4cXHYAMqMeGY0VBEieJb6Lwk5GFBr1p8chqvch8QTpcIGfUc4nKGnEEUJWhH59MzDpscbGPtwgbFo1F25jelVwaypQkbXdb7gVz7xlP6YCds9JxdQTa2RI26mX4JC7RQcnnmKUnWw&amp;owa=outlook.office.com&amp;isImagePreview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51" y="178184"/>
            <a:ext cx="8105232" cy="607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5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ikovni rezultat za micro bit set za zalijeva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770708"/>
            <a:ext cx="7746728" cy="463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3043646" y="5891349"/>
            <a:ext cx="3637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Sl. 4. Micro bit set za zalijevanje biljki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86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1008</Words>
  <Application>Microsoft Office PowerPoint</Application>
  <PresentationFormat>Široki zaslon</PresentationFormat>
  <Paragraphs>93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sustava Office</vt:lpstr>
      <vt:lpstr>Putem paprike  - od presadnice do ajvara</vt:lpstr>
      <vt:lpstr>Uvod: </vt:lpstr>
      <vt:lpstr>PowerPoint prezentacija</vt:lpstr>
      <vt:lpstr>PowerPoint prezentacija</vt:lpstr>
      <vt:lpstr>Istraživačka pretpostavka:</vt:lpstr>
      <vt:lpstr>Zadaci:</vt:lpstr>
      <vt:lpstr>Materijal i metode rada:</vt:lpstr>
      <vt:lpstr>PowerPoint prezentacija</vt:lpstr>
      <vt:lpstr>PowerPoint prezentacija</vt:lpstr>
      <vt:lpstr>Materijal i metode rada: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Rezultati:</vt:lpstr>
      <vt:lpstr>Rasprava i zaključci</vt:lpstr>
      <vt:lpstr>Rasprava i zaključci:</vt:lpstr>
      <vt:lpstr>Izvori podataka: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Putem paprike  od presadnice do ajvara</dc:title>
  <dc:creator>Korisnik</dc:creator>
  <cp:lastModifiedBy>Korisnik</cp:lastModifiedBy>
  <cp:revision>24</cp:revision>
  <dcterms:created xsi:type="dcterms:W3CDTF">2018-05-04T09:56:16Z</dcterms:created>
  <dcterms:modified xsi:type="dcterms:W3CDTF">2018-05-04T20:34:54Z</dcterms:modified>
</cp:coreProperties>
</file>