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78" r:id="rId6"/>
    <p:sldId id="281" r:id="rId7"/>
    <p:sldId id="279" r:id="rId8"/>
    <p:sldId id="280" r:id="rId9"/>
    <p:sldId id="257" r:id="rId10"/>
    <p:sldId id="270" r:id="rId11"/>
    <p:sldId id="271" r:id="rId12"/>
    <p:sldId id="258" r:id="rId13"/>
    <p:sldId id="269" r:id="rId14"/>
    <p:sldId id="259" r:id="rId15"/>
    <p:sldId id="260" r:id="rId16"/>
    <p:sldId id="261" r:id="rId17"/>
    <p:sldId id="262" r:id="rId18"/>
    <p:sldId id="263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38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35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75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905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00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09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36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12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6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2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4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18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64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8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1D3D-1117-42A0-9A47-705CD2731B20}" type="datetimeFigureOut">
              <a:rPr lang="hr-HR" smtClean="0"/>
              <a:t>01.05.2018.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B2A00A-AC2D-40D0-A09E-8D7231F94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2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8800" b="1" dirty="0"/>
              <a:t>Želim stablo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>
                <a:solidFill>
                  <a:schemeClr val="accent2">
                    <a:lumMod val="75000"/>
                  </a:schemeClr>
                </a:solidFill>
              </a:rPr>
              <a:t>edukativno – ekološki projekt</a:t>
            </a:r>
          </a:p>
        </p:txBody>
      </p:sp>
    </p:spTree>
    <p:extLst>
      <p:ext uri="{BB962C8B-B14F-4D97-AF65-F5344CB8AC3E}">
        <p14:creationId xmlns:p14="http://schemas.microsoft.com/office/powerpoint/2010/main" val="269444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ovezana sli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386366"/>
            <a:ext cx="4833322" cy="3517766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  <p:pic>
        <p:nvPicPr>
          <p:cNvPr id="5" name="Slika 4" descr="Slikovni rezultat za zeleni paradaj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54" y="3719155"/>
            <a:ext cx="390525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Povezana sli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12" y="2058775"/>
            <a:ext cx="3907006" cy="2825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19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- postoji puno različitih sorti</a:t>
            </a:r>
          </a:p>
        </p:txBody>
      </p:sp>
      <p:pic>
        <p:nvPicPr>
          <p:cNvPr id="4" name="Rezervirano mjesto sadržaja 3" descr="Slikovni rezultat za rajči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1738648"/>
            <a:ext cx="7147775" cy="4790941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4243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Rajčica je zapravo voće!?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5267458"/>
          </a:xfrm>
        </p:spPr>
        <p:txBody>
          <a:bodyPr>
            <a:normAutofit/>
          </a:bodyPr>
          <a:lstStyle/>
          <a:p>
            <a:r>
              <a:rPr lang="hr-HR" sz="2000" b="1" dirty="0"/>
              <a:t>Razlog pomutnje kod određivanja što je što je taj što se voće i povrće drukčije shvaćaju u botanici, a drukčije u kulinarstvu </a:t>
            </a:r>
            <a:endParaRPr lang="hr-HR" sz="2000" dirty="0"/>
          </a:p>
          <a:p>
            <a:r>
              <a:rPr lang="hr-HR" sz="2000" dirty="0"/>
              <a:t>Paradajz ili rajčica zapravo je voće, iako je slan i najčešće se jede u kombinaciji s drugim povrćem</a:t>
            </a:r>
          </a:p>
          <a:p>
            <a:r>
              <a:rPr lang="hr-HR" sz="2000" dirty="0"/>
              <a:t>Prema botanici, voće su sve one biljke, odnosno strukture koje imaju sjemenke i koje se razvijaju iz oplođenog cvijeta. Voće je, prema tome, ono što naraste kao plod biljke i sadrži puno više šećera nego povrće. S druge strane, povrće je svaka struktura koja nastaje iz drugih dijelova biljke. Prema tome, kad se kaže da se jede povrće, onda se misli na lišće biljaka, njihove stabljike, korijenje i gomolje. 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Slika 3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4" y="4829577"/>
            <a:ext cx="3464417" cy="1931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91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rgbClr val="92D050"/>
                </a:solidFill>
              </a:rPr>
              <a:t>Povijest i rasprostranjenost</a:t>
            </a:r>
          </a:p>
        </p:txBody>
      </p:sp>
      <p:pic>
        <p:nvPicPr>
          <p:cNvPr id="4" name="Rezervirano mjesto sadržaja 3" descr="https://scontent-b-fra.xx.fbcdn.net/hphotos-ash4/t1.0-9/1982181_10201489641183441_1121949757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43" y="1365161"/>
            <a:ext cx="7277049" cy="5215943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5333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Povijest i rasprostranjenost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potječe iz Južne i Srednje Amerike i tamo se uzgaja kao višegodišnja biljka dok je kod nas jednogodišnja</a:t>
            </a:r>
          </a:p>
          <a:p>
            <a:r>
              <a:rPr lang="hr-HR" sz="2000" dirty="0"/>
              <a:t>u Europu je donesena prvi puta 1498. godine za vrijeme Kolumbovih putovanja </a:t>
            </a:r>
          </a:p>
          <a:p>
            <a:r>
              <a:rPr lang="hr-HR" sz="2000" dirty="0"/>
              <a:t>prvi zapisi u kojima se spominje nazivaju paradajz (rajčicu) - </a:t>
            </a:r>
            <a:r>
              <a:rPr lang="hr-HR" sz="2000" dirty="0" err="1"/>
              <a:t>pomi</a:t>
            </a:r>
            <a:r>
              <a:rPr lang="hr-HR" sz="2000" dirty="0"/>
              <a:t> </a:t>
            </a:r>
            <a:r>
              <a:rPr lang="hr-HR" sz="2000" dirty="0" err="1"/>
              <a:t>doro</a:t>
            </a:r>
            <a:r>
              <a:rPr lang="hr-HR" sz="2000" dirty="0"/>
              <a:t> - što znači zlatna jabuka; još su ga nazivali peruanskom jabukom ili jabukom ljubavi</a:t>
            </a:r>
          </a:p>
          <a:p>
            <a:r>
              <a:rPr lang="hr-HR" sz="2000" dirty="0"/>
              <a:t>u Hrvatskoj se još naziva pomidor, </a:t>
            </a:r>
            <a:r>
              <a:rPr lang="hr-HR" sz="2000" dirty="0" err="1"/>
              <a:t>paradižnik</a:t>
            </a:r>
            <a:r>
              <a:rPr lang="hr-HR" sz="2000" dirty="0"/>
              <a:t>, zlatna jabuka, </a:t>
            </a:r>
            <a:r>
              <a:rPr lang="hr-HR" sz="2000" dirty="0" err="1"/>
              <a:t>tomat</a:t>
            </a:r>
            <a:r>
              <a:rPr lang="hr-HR" sz="2000" dirty="0"/>
              <a:t>, jabučica</a:t>
            </a:r>
          </a:p>
          <a:p>
            <a:r>
              <a:rPr lang="hr-HR" sz="2000" dirty="0"/>
              <a:t>uzgaja se u svim zemljama i na svim geografskim širinama, a svjetska proizvodnja prelazi 70 milijuna tona godišnje</a:t>
            </a:r>
          </a:p>
          <a:p>
            <a:r>
              <a:rPr lang="hr-HR" sz="2000" b="1" dirty="0"/>
              <a:t>danas je rajčica jedna od najraširenijih povrtlarskih kultura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864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Agroekološki uvjeti proizvodnje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93949"/>
            <a:ext cx="8596668" cy="47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Temperatura</a:t>
            </a:r>
            <a:endParaRPr lang="hr-HR" sz="2000" dirty="0"/>
          </a:p>
          <a:p>
            <a:r>
              <a:rPr lang="hr-HR" sz="2000" dirty="0"/>
              <a:t>Minimalna temperatura za klijanje sjemena je 10 ºC, a klijanje traje 8-23 dana. Optimalna temperatura za klijanje je 22-25 ºC, a za rast i razvoj sve do donošenja ploda potrebna je temperatura od 18-22 ºC. Najpovoljnija relativna vlaga zraka je između 55-65 %.</a:t>
            </a:r>
          </a:p>
          <a:p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Svjetlost</a:t>
            </a:r>
            <a:endParaRPr lang="hr-HR" sz="2000" dirty="0"/>
          </a:p>
          <a:p>
            <a:r>
              <a:rPr lang="hr-HR" sz="2000" dirty="0"/>
              <a:t>Rajčica za rast i razvoj traži dosta svjetlosti. Tijekom jeseni i zime imamo nepovoljne uvjete za uzgoj rajčice u zaštićenim prostorima. Dužina dana za cvjetanje i zametanje plodova iznosi 8-10 sati, što se u kontinentalnim uvjetima postiže već u veljači i traje sve do listopada.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6" name="Slika 5" descr="Slikovni rezultat za paradaj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14" y="2814749"/>
            <a:ext cx="2654523" cy="2259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97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Agroekološki uvjeti proizvodnje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4521655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/>
              <a:t>Voda</a:t>
            </a:r>
            <a:endParaRPr lang="hr-HR" sz="2000" dirty="0"/>
          </a:p>
          <a:p>
            <a:r>
              <a:rPr lang="hr-HR" sz="2000" dirty="0"/>
              <a:t>Rajčica se svrstava u usjeve sa srednjim zahtjevima za vodom. Kritično je razdoblje za vlagu vrijeme cvatnje i zametanja plodova, što traje 1-2 mjeseca. Za normalan rast i razvoj rajčica traži umjerenu vlažnost zemljišta i zraka (60-70 % PVK i 50-60 % relativne vlažnosti zraka). (PVK – Poljski vodni kapacitet)</a:t>
            </a:r>
          </a:p>
          <a:p>
            <a:pPr marL="0" indent="0">
              <a:buNone/>
            </a:pPr>
            <a:r>
              <a:rPr lang="hr-HR" sz="2000" b="1" dirty="0"/>
              <a:t>Tlo</a:t>
            </a:r>
            <a:endParaRPr lang="hr-HR" sz="2000" dirty="0"/>
          </a:p>
          <a:p>
            <a:r>
              <a:rPr lang="hr-HR" sz="2000" dirty="0"/>
              <a:t>Tlo za uzgoj rajčice mora biti rahlo, dobre strukture, plodno, neutralno ili slabo kisele reakcije pH 6,0-6,5. Treba izbjegavati tla koja sadržavaju puno gline jer u tim uvjetima ne može se dobro razvijati </a:t>
            </a:r>
            <a:r>
              <a:rPr lang="hr-HR" sz="2000" dirty="0" err="1"/>
              <a:t>korjenov</a:t>
            </a:r>
            <a:r>
              <a:rPr lang="hr-HR" sz="2000" dirty="0"/>
              <a:t> sistem. Isto tako je važno da tlo na kojem se uzgaja rajčica ne smije imati visoki nivo podzemnih voda.</a:t>
            </a:r>
          </a:p>
          <a:p>
            <a:endParaRPr lang="hr-HR" dirty="0"/>
          </a:p>
        </p:txBody>
      </p:sp>
      <p:pic>
        <p:nvPicPr>
          <p:cNvPr id="4" name="Slika 3" descr="Slikovni rezultat za paradaj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076615"/>
            <a:ext cx="2809875" cy="2585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9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/>
              <a:t>Blagodati rajčice / paradajza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846231"/>
            <a:ext cx="8596668" cy="319513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sz="2000" b="1" dirty="0">
                <a:solidFill>
                  <a:srgbClr val="92D050"/>
                </a:solidFill>
              </a:rPr>
              <a:t>1. Prepuna je vitamina C </a:t>
            </a:r>
            <a:r>
              <a:rPr lang="hr-HR" sz="2000" b="1" dirty="0"/>
              <a:t>-</a:t>
            </a:r>
            <a:r>
              <a:rPr lang="hr-HR" sz="2000" dirty="0"/>
              <a:t> ključnog vitamina koji jača imunitet. Sadrži i znatne količine vitamina B te vitamin E i K. Bogata je kalijem, natrijem, magnezijem, kalcijem, a posebno željezom.</a:t>
            </a:r>
          </a:p>
          <a:p>
            <a:pPr marL="0" lvl="0" indent="0">
              <a:buNone/>
            </a:pPr>
            <a:r>
              <a:rPr lang="hr-HR" sz="2000" b="1" dirty="0">
                <a:solidFill>
                  <a:srgbClr val="92D050"/>
                </a:solidFill>
              </a:rPr>
              <a:t>2. Sadrži vrlo važan </a:t>
            </a:r>
            <a:r>
              <a:rPr lang="hr-HR" sz="2000" b="1" dirty="0" err="1">
                <a:solidFill>
                  <a:srgbClr val="92D050"/>
                </a:solidFill>
              </a:rPr>
              <a:t>fitonutrijent</a:t>
            </a:r>
            <a:r>
              <a:rPr lang="hr-HR" sz="2000" b="1" dirty="0">
                <a:solidFill>
                  <a:srgbClr val="92D050"/>
                </a:solidFill>
              </a:rPr>
              <a:t> </a:t>
            </a:r>
            <a:r>
              <a:rPr lang="hr-HR" sz="2000" dirty="0"/>
              <a:t>zvani </a:t>
            </a:r>
            <a:r>
              <a:rPr lang="hr-HR" sz="2000" dirty="0" err="1"/>
              <a:t>likopen</a:t>
            </a:r>
            <a:r>
              <a:rPr lang="hr-HR" sz="2000" dirty="0"/>
              <a:t> koji usporava starenje, ima snažno antikancerogeno djelovanje i smanjuje rizik od srčanih bolesti. Regulira probavu i sprječavaju negativno djelovanje bakterija.</a:t>
            </a:r>
          </a:p>
          <a:p>
            <a:pPr marL="0" lvl="0" indent="0">
              <a:buNone/>
            </a:pPr>
            <a:r>
              <a:rPr lang="hr-HR" sz="2000" b="1" dirty="0">
                <a:solidFill>
                  <a:srgbClr val="92D050"/>
                </a:solidFill>
              </a:rPr>
              <a:t>3. Potiče stvaranje </a:t>
            </a:r>
            <a:r>
              <a:rPr lang="hr-HR" sz="2000" b="1" dirty="0" err="1">
                <a:solidFill>
                  <a:srgbClr val="92D050"/>
                </a:solidFill>
              </a:rPr>
              <a:t>karnitina</a:t>
            </a:r>
            <a:r>
              <a:rPr lang="hr-HR" sz="2000" b="1" dirty="0">
                <a:solidFill>
                  <a:srgbClr val="92D050"/>
                </a:solidFill>
              </a:rPr>
              <a:t>- </a:t>
            </a:r>
            <a:r>
              <a:rPr lang="hr-HR" sz="2000" dirty="0"/>
              <a:t>tvari slične aminokiselinama</a:t>
            </a:r>
            <a:r>
              <a:rPr lang="hr-HR" sz="2000" b="1" dirty="0"/>
              <a:t> </a:t>
            </a:r>
            <a:r>
              <a:rPr lang="hr-HR" sz="2000" dirty="0"/>
              <a:t>koja razgrađuje i sagorijeva masnoću i pretvara je u energiju.</a:t>
            </a:r>
          </a:p>
          <a:p>
            <a:pPr marL="0" lvl="0" indent="0">
              <a:buNone/>
            </a:pPr>
            <a:r>
              <a:rPr lang="hr-HR" sz="2000" b="1" dirty="0">
                <a:solidFill>
                  <a:srgbClr val="92D050"/>
                </a:solidFill>
              </a:rPr>
              <a:t>4. Istraživanja su pokazala </a:t>
            </a:r>
            <a:r>
              <a:rPr lang="hr-HR" sz="2000" dirty="0"/>
              <a:t>kako konzumiranje rajčice ili njezinih prerađevina smanjuje razinu kolesterola i </a:t>
            </a:r>
            <a:r>
              <a:rPr lang="hr-HR" sz="2000" dirty="0" err="1"/>
              <a:t>triglicerida</a:t>
            </a:r>
            <a:r>
              <a:rPr lang="hr-HR" sz="2000" dirty="0"/>
              <a:t>.</a:t>
            </a:r>
          </a:p>
          <a:p>
            <a:endParaRPr lang="hr-HR" dirty="0"/>
          </a:p>
        </p:txBody>
      </p:sp>
      <p:pic>
        <p:nvPicPr>
          <p:cNvPr id="4" name="Slika 3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4" y="452080"/>
            <a:ext cx="2409758" cy="2096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1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Blagodati rajčice / paradajza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000" b="1" dirty="0">
                <a:solidFill>
                  <a:srgbClr val="92D050"/>
                </a:solidFill>
              </a:rPr>
              <a:t>5. Rajčica je prepuna i drugih hranjivih tvari </a:t>
            </a:r>
            <a:r>
              <a:rPr lang="hr-HR" sz="2000" dirty="0"/>
              <a:t>poput beta </a:t>
            </a:r>
            <a:r>
              <a:rPr lang="hr-HR" sz="2000" dirty="0" err="1"/>
              <a:t>karotena</a:t>
            </a:r>
            <a:r>
              <a:rPr lang="hr-HR" sz="2000" dirty="0"/>
              <a:t> te </a:t>
            </a:r>
            <a:r>
              <a:rPr lang="hr-HR" sz="2000" dirty="0" err="1"/>
              <a:t>luteina</a:t>
            </a:r>
            <a:r>
              <a:rPr lang="hr-HR" sz="2000" dirty="0"/>
              <a:t> i </a:t>
            </a:r>
            <a:r>
              <a:rPr lang="hr-HR" sz="2000" dirty="0" err="1"/>
              <a:t>zeaksantina</a:t>
            </a:r>
            <a:r>
              <a:rPr lang="hr-HR" sz="2000" dirty="0"/>
              <a:t> koji se često nazivaju 'vitaminima za oči'.</a:t>
            </a:r>
          </a:p>
          <a:p>
            <a:pPr marL="0" lvl="0" indent="0">
              <a:buNone/>
            </a:pPr>
            <a:r>
              <a:rPr lang="hr-HR" sz="2000" b="1" dirty="0">
                <a:solidFill>
                  <a:srgbClr val="92D050"/>
                </a:solidFill>
              </a:rPr>
              <a:t>6. Ova namirnica je jedna od rijetkih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hr-HR" sz="2000" dirty="0"/>
              <a:t>koja prerađivanjem (sušenjem, kuhanjem i pasiranjem i sl.) ne gubi nutritivne vrijednosti.</a:t>
            </a:r>
          </a:p>
          <a:p>
            <a:pPr marL="0" lvl="0" indent="0">
              <a:buNone/>
            </a:pPr>
            <a:r>
              <a:rPr lang="hr-HR" sz="2000" b="1" dirty="0">
                <a:solidFill>
                  <a:srgbClr val="92D050"/>
                </a:solidFill>
              </a:rPr>
              <a:t>7. Plodovi rajčica savršeni su u pripremi </a:t>
            </a:r>
            <a:r>
              <a:rPr lang="hr-HR" sz="2000" dirty="0"/>
              <a:t>salata, umaka ili priloga. Možete ih peći na roštilju ili u pećnici, pržiti, kuhati, puniti i pirjati, a njihov slatko kiselkasti okus je nezamjenjiv.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Slika 3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3" y="4508925"/>
            <a:ext cx="2409758" cy="2096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6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4792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92D050"/>
                </a:solidFill>
              </a:rPr>
              <a:t>„Otkriće rajčice je za povijest gastronomije ono što je francuska revolucija za povijest društvene svijesti", riječi su pisca </a:t>
            </a:r>
            <a:r>
              <a:rPr lang="hr-HR" sz="2400" b="1" dirty="0" err="1">
                <a:solidFill>
                  <a:srgbClr val="92D050"/>
                </a:solidFill>
              </a:rPr>
              <a:t>Luciana</a:t>
            </a:r>
            <a:r>
              <a:rPr lang="hr-HR" sz="2400" b="1" dirty="0">
                <a:solidFill>
                  <a:srgbClr val="92D050"/>
                </a:solidFill>
              </a:rPr>
              <a:t> De </a:t>
            </a:r>
            <a:r>
              <a:rPr lang="hr-HR" sz="2400" b="1" dirty="0" err="1">
                <a:solidFill>
                  <a:srgbClr val="92D050"/>
                </a:solidFill>
              </a:rPr>
              <a:t>Crescienza</a:t>
            </a:r>
            <a:r>
              <a:rPr lang="hr-HR" sz="2400" b="1" dirty="0">
                <a:solidFill>
                  <a:srgbClr val="92D050"/>
                </a:solidFill>
              </a:rPr>
              <a:t>, pripadnika još jednog naroda koji bez rajčica ne bi znao živjeti – Talijana.</a:t>
            </a:r>
            <a:endParaRPr lang="hr-HR" sz="2400" dirty="0">
              <a:solidFill>
                <a:srgbClr val="92D050"/>
              </a:solidFill>
            </a:endParaRPr>
          </a:p>
          <a:p>
            <a:endParaRPr lang="hr-HR" sz="2400" dirty="0">
              <a:solidFill>
                <a:srgbClr val="92D050"/>
              </a:solidFill>
            </a:endParaRPr>
          </a:p>
        </p:txBody>
      </p:sp>
      <p:pic>
        <p:nvPicPr>
          <p:cNvPr id="4" name="Slika 3" descr="Slikovni rezultat za jela od rajči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05" y="3100118"/>
            <a:ext cx="5412687" cy="3580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61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9107934" cy="3880773"/>
          </a:xfrm>
        </p:spPr>
        <p:txBody>
          <a:bodyPr>
            <a:normAutofit/>
          </a:bodyPr>
          <a:lstStyle/>
          <a:p>
            <a:r>
              <a:rPr lang="hr-HR" sz="2800" dirty="0"/>
              <a:t>OŠ </a:t>
            </a:r>
            <a:r>
              <a:rPr lang="hr-HR" sz="2800" dirty="0" err="1"/>
              <a:t>Tomaša</a:t>
            </a:r>
            <a:r>
              <a:rPr lang="hr-HR" sz="2800" dirty="0"/>
              <a:t> </a:t>
            </a:r>
            <a:r>
              <a:rPr lang="hr-HR" sz="2800" dirty="0" err="1"/>
              <a:t>Goričanca</a:t>
            </a:r>
            <a:r>
              <a:rPr lang="hr-HR" sz="2800" dirty="0"/>
              <a:t> Mala Subotica</a:t>
            </a:r>
          </a:p>
          <a:p>
            <a:pPr lvl="1"/>
            <a:r>
              <a:rPr lang="hr-HR" sz="2800" dirty="0"/>
              <a:t>Učiteljice: Iva </a:t>
            </a:r>
            <a:r>
              <a:rPr lang="hr-HR" sz="2800" dirty="0" err="1"/>
              <a:t>Mihalic</a:t>
            </a:r>
            <a:r>
              <a:rPr lang="hr-HR" sz="2800" dirty="0"/>
              <a:t> Krčmar i Ana Novak</a:t>
            </a:r>
          </a:p>
          <a:p>
            <a:pPr lvl="1"/>
            <a:r>
              <a:rPr lang="hr-HR" sz="2800" dirty="0"/>
              <a:t>Učenici: </a:t>
            </a:r>
            <a:r>
              <a:rPr lang="hr-HR" sz="2800" dirty="0" err="1"/>
              <a:t>Alex</a:t>
            </a:r>
            <a:r>
              <a:rPr lang="hr-HR" sz="2800" dirty="0"/>
              <a:t> Horvat, Niko </a:t>
            </a:r>
            <a:r>
              <a:rPr lang="hr-HR" sz="2800" dirty="0" err="1"/>
              <a:t>Jančec</a:t>
            </a:r>
            <a:r>
              <a:rPr lang="hr-HR" sz="2800" dirty="0"/>
              <a:t>, </a:t>
            </a:r>
            <a:r>
              <a:rPr lang="hr-HR" sz="2800" dirty="0" err="1"/>
              <a:t>Leonard</a:t>
            </a:r>
            <a:r>
              <a:rPr lang="hr-HR" sz="2800" dirty="0"/>
              <a:t> Horvat, Matej Krčmar, Luka Pintarić, </a:t>
            </a:r>
            <a:r>
              <a:rPr lang="hr-HR" sz="2800" dirty="0" err="1"/>
              <a:t>Fran</a:t>
            </a:r>
            <a:r>
              <a:rPr lang="hr-HR" sz="2800" dirty="0"/>
              <a:t> </a:t>
            </a:r>
            <a:r>
              <a:rPr lang="hr-HR" sz="2800" dirty="0" err="1"/>
              <a:t>Slaviček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94776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272" y="2983929"/>
            <a:ext cx="8596668" cy="3880773"/>
          </a:xfrm>
        </p:spPr>
        <p:txBody>
          <a:bodyPr/>
          <a:lstStyle/>
          <a:p>
            <a:r>
              <a:rPr lang="hr-HR" sz="2000" dirty="0"/>
              <a:t>Kuhani </a:t>
            </a:r>
            <a:r>
              <a:rPr lang="hr-HR" sz="2000" b="1" dirty="0"/>
              <a:t>umak od rajčice</a:t>
            </a:r>
            <a:r>
              <a:rPr lang="hr-HR" sz="2000" dirty="0"/>
              <a:t> sigurno je bolji od bilo koje staklenke ili konzerve s gotovom hranom, a kada jednom svladate osnove, u njega možete ubaciti razne dodatke poput tune ili začina i uvijek imati neko novo, drukčije jelo.</a:t>
            </a:r>
          </a:p>
          <a:p>
            <a:r>
              <a:rPr lang="hr-HR" sz="2000" dirty="0"/>
              <a:t>Trebaju vam rajčice, maslinovo ulje, češnjak, košer ili morska sol, svježi mljeveni papar i začini poput peršina ili bosiljka. Do sezone zrelih i sočnih rajčica mogu se koristiti </a:t>
            </a:r>
            <a:r>
              <a:rPr lang="hr-HR" sz="2000" b="1" dirty="0"/>
              <a:t>konzervirane</a:t>
            </a:r>
            <a:r>
              <a:rPr lang="hr-HR" sz="2000" dirty="0"/>
              <a:t>, ali ne umak, već komadi. Nakon što ste nasjeckali češnjak i popržili ga na maslinovu ulju, dodajte usitnjene rajčice, sol i papar te pustite da krčka. Pred kraj ubacite začine i za 20 minuta imate domaći umak od rajčice.</a:t>
            </a:r>
          </a:p>
          <a:p>
            <a:endParaRPr lang="hr-HR" dirty="0"/>
          </a:p>
        </p:txBody>
      </p:sp>
      <p:pic>
        <p:nvPicPr>
          <p:cNvPr id="4" name="Rezervirano mjesto sadržaja 3" descr="Slikovni rezultat za rajči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56" y="118649"/>
            <a:ext cx="5524500" cy="2762250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0234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0968" y="58936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hr-HR" sz="2000" b="1" dirty="0"/>
              <a:t>Iako su brojne blagodati rajčice otprije poznate, ovo 'voće među povrćem' korisno je i u borbi protiv štetnih ultraljubičastih zraka. Studijom, koju su nedavno proveli britanski znanstvenici, dokazano je da povećan unos jela s rajčicom regenerira kožu. I ne samo to! Rajčica vašoj koži pomaže u prirodnoj borbi protiv bora i opeklina izazvanih sunčevim zrakama. Rajčica sadrži </a:t>
            </a:r>
            <a:r>
              <a:rPr lang="hr-HR" sz="2000" b="1" dirty="0" err="1"/>
              <a:t>antioksidans</a:t>
            </a:r>
            <a:r>
              <a:rPr lang="hr-HR" sz="2000" b="1" dirty="0"/>
              <a:t> </a:t>
            </a:r>
            <a:r>
              <a:rPr lang="hr-HR" sz="2000" b="1" dirty="0" err="1"/>
              <a:t>likopen</a:t>
            </a:r>
            <a:r>
              <a:rPr lang="hr-HR" sz="2000" b="1" dirty="0"/>
              <a:t> čija se razina kuhanjem dodatno povećava. </a:t>
            </a:r>
            <a:r>
              <a:rPr lang="hr-HR" sz="2000" b="1" dirty="0" err="1"/>
              <a:t>Likopen</a:t>
            </a:r>
            <a:r>
              <a:rPr lang="hr-HR" sz="2000" b="1" dirty="0"/>
              <a:t> je već ranije povezan sa smanjenim rizikom od raka prostate. Ako jedete veće količine rajčica, već kroz tri mjeseca povećat ćete razinu prirodne zaštite kože od opeklina.  </a:t>
            </a:r>
            <a:br>
              <a:rPr lang="hr-HR" sz="2000" b="1" dirty="0"/>
            </a:br>
            <a:r>
              <a:rPr lang="hr-HR" sz="2000" b="1" dirty="0"/>
              <a:t>Veće konzumiranje rajčice povećava i razinu </a:t>
            </a:r>
            <a:r>
              <a:rPr lang="hr-HR" sz="2000" b="1" dirty="0" err="1"/>
              <a:t>prokolagena</a:t>
            </a:r>
            <a:r>
              <a:rPr lang="hr-HR" sz="2000" b="1" dirty="0"/>
              <a:t> u organizmu. Radi se o molekuli koja održava strukturu i elasticitet kože.</a:t>
            </a:r>
            <a:endParaRPr lang="hr-HR" sz="2000" dirty="0"/>
          </a:p>
          <a:p>
            <a:endParaRPr lang="hr-HR" dirty="0"/>
          </a:p>
        </p:txBody>
      </p:sp>
      <p:pic>
        <p:nvPicPr>
          <p:cNvPr id="4" name="Slika 3" descr="Slikovni rezultat za Su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2" y="4353060"/>
            <a:ext cx="3201741" cy="229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ovni rezultat za rajčica štiti od sun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26275"/>
            <a:ext cx="5115394" cy="2469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39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107583"/>
            <a:ext cx="8596668" cy="4933780"/>
          </a:xfrm>
        </p:spPr>
        <p:txBody>
          <a:bodyPr>
            <a:normAutofit/>
          </a:bodyPr>
          <a:lstStyle/>
          <a:p>
            <a:r>
              <a:rPr lang="hr-HR" sz="2000" dirty="0"/>
              <a:t>Rajčicu osim u prehrani možemo susresti i u kozmetičkoj industriji</a:t>
            </a:r>
          </a:p>
          <a:p>
            <a:endParaRPr lang="hr-HR" sz="2000" dirty="0"/>
          </a:p>
          <a:p>
            <a:r>
              <a:rPr lang="hr-HR" sz="2000" dirty="0"/>
              <a:t> Rajčica regenerira kožu, održava njenu strukturu i elastičnost i korisna je u borbi protiv štetnih ultraljubičastih zraka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Slika 3" descr="Slikovni rezultat za rajčica u kozmeti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60" y="2756081"/>
            <a:ext cx="6922801" cy="384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Može se jesti sirova, sušena i kuhana, pripremiti na bezbroj načina, savršeno paše uz meso, ribu i ostalo povrće, a možemo je uzgojiti i sami. Riječ je o rajčici koja svojim okusom, ali i sastavom spada u povrće koje bismo trebali jesti svakodnevno.</a:t>
            </a:r>
          </a:p>
        </p:txBody>
      </p:sp>
      <p:pic>
        <p:nvPicPr>
          <p:cNvPr id="4" name="Rezervirano mjesto sadržaja 3" descr="Slikovni rezultat za rajčica u kozmetic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3825025"/>
            <a:ext cx="3710329" cy="276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Slikovni rezultat za paradaj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72" y="3825025"/>
            <a:ext cx="4257392" cy="2471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05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1497-B657-CE4F-99E9-63ECE9438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7"/>
          <a:stretch/>
        </p:blipFill>
        <p:spPr>
          <a:xfrm rot="5400000">
            <a:off x="1735664" y="1367536"/>
            <a:ext cx="6265383" cy="40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posadili smo biljku rajčicu (paradajz) i istražili mnoge zanimljive stvari vezane uz nju</a:t>
            </a:r>
          </a:p>
          <a:p>
            <a:endParaRPr lang="hr-HR" sz="2800" dirty="0"/>
          </a:p>
        </p:txBody>
      </p:sp>
      <p:pic>
        <p:nvPicPr>
          <p:cNvPr id="4" name="Slika 3" descr="Slikovni rezultat za rajč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19" y="3324234"/>
            <a:ext cx="5732894" cy="2947317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581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Micro:Bit</a:t>
            </a:r>
            <a:r>
              <a:rPr lang="hr-HR" dirty="0"/>
              <a:t> i paradajz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ED066-8C0D-F441-9ADF-C82269194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3" y="1413163"/>
            <a:ext cx="9113309" cy="52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87D3-1E28-D142-AA18-9498FB4D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Micro:Bit</a:t>
            </a:r>
            <a:r>
              <a:rPr lang="hr-HR" dirty="0"/>
              <a:t> smo programirali tako da mjeri vlažnost tla i prema potrebi pokreće pumpu koja zalijeva biljku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979BB-7253-0A42-ABA6-AEE2D7E3A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6" y="2125175"/>
            <a:ext cx="8056204" cy="45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B28B8F-6576-DF45-A09F-415637E254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 r="7640" b="21038"/>
          <a:stretch/>
        </p:blipFill>
        <p:spPr>
          <a:xfrm>
            <a:off x="1308908" y="617516"/>
            <a:ext cx="7110698" cy="53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35F7D-360B-824F-96A1-0B4BAE4D6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6" y="285008"/>
            <a:ext cx="4915364" cy="2996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7F8D9-9B3F-D443-B4F5-7D4E85360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1" y="285008"/>
            <a:ext cx="5171232" cy="2996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1B665-C892-C94B-A85D-C02640D7E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1" y="3715327"/>
            <a:ext cx="5171232" cy="285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69EEB-CD92-FD4A-921D-32DF38937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6" y="3715327"/>
            <a:ext cx="4915364" cy="28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9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5E5D75-BAC5-764B-B33A-B022633D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42" y="2777353"/>
            <a:ext cx="6109677" cy="3801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D999A-A1D0-8943-AFC6-215830F93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4" y="249382"/>
            <a:ext cx="5742964" cy="37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Rajčica / paradajz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81070"/>
            <a:ext cx="9909100" cy="5228823"/>
          </a:xfrm>
        </p:spPr>
        <p:txBody>
          <a:bodyPr>
            <a:noAutofit/>
          </a:bodyPr>
          <a:lstStyle/>
          <a:p>
            <a:r>
              <a:rPr lang="hr-HR" sz="2400" dirty="0"/>
              <a:t>jednogodišnja biljka iz </a:t>
            </a:r>
            <a:r>
              <a:rPr lang="hr-HR" sz="2400" dirty="0" err="1"/>
              <a:t>por</a:t>
            </a:r>
            <a:r>
              <a:rPr lang="hr-HR" sz="2400" dirty="0"/>
              <a:t>. pomoćnica (</a:t>
            </a:r>
            <a:r>
              <a:rPr lang="hr-HR" sz="2400" i="1" dirty="0" err="1"/>
              <a:t>Solanaceae</a:t>
            </a:r>
            <a:r>
              <a:rPr lang="hr-HR" sz="2400" dirty="0"/>
              <a:t>)</a:t>
            </a:r>
          </a:p>
          <a:p>
            <a:r>
              <a:rPr lang="hr-HR" sz="2400" dirty="0"/>
              <a:t>potječe iz Južne Amerike</a:t>
            </a:r>
          </a:p>
          <a:p>
            <a:r>
              <a:rPr lang="hr-HR" sz="2400" dirty="0"/>
              <a:t>uzgaja se u toplijim dijelovima svih kontinenata radi jestivih plodova koji se upotrebljavaju svježi, kuhaju, konzerviraju ili prerađuju</a:t>
            </a:r>
          </a:p>
          <a:p>
            <a:r>
              <a:rPr lang="hr-HR" sz="2400" dirty="0"/>
              <a:t>jedna vrsta voća za koju neki smatraju da je povrće</a:t>
            </a:r>
          </a:p>
          <a:p>
            <a:r>
              <a:rPr lang="hr-HR" sz="2400" dirty="0"/>
              <a:t>dlakava i ljepljiva biljka naraste otprilike 1 metar</a:t>
            </a:r>
          </a:p>
          <a:p>
            <a:r>
              <a:rPr lang="hr-HR" sz="2400" dirty="0"/>
              <a:t>žuti cvjetovi skupljeni su u grozdove</a:t>
            </a:r>
          </a:p>
          <a:p>
            <a:r>
              <a:rPr lang="hr-HR" sz="2400" dirty="0"/>
              <a:t>plodovi su u početku zeleni, a sazrijevanjem poprimaju tamnocrvenu boju</a:t>
            </a:r>
          </a:p>
          <a:p>
            <a:r>
              <a:rPr lang="hr-HR" sz="2400" dirty="0"/>
              <a:t>današnjim uzgojem dobilo se sorte rajčica raznih oblika i boja</a:t>
            </a:r>
          </a:p>
        </p:txBody>
      </p:sp>
    </p:spTree>
    <p:extLst>
      <p:ext uri="{BB962C8B-B14F-4D97-AF65-F5344CB8AC3E}">
        <p14:creationId xmlns:p14="http://schemas.microsoft.com/office/powerpoint/2010/main" val="20651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1034</Words>
  <Application>Microsoft Macintosh PowerPoint</Application>
  <PresentationFormat>Widescreen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Faseta</vt:lpstr>
      <vt:lpstr>Želim stablo</vt:lpstr>
      <vt:lpstr>PowerPoint Presentation</vt:lpstr>
      <vt:lpstr>PowerPoint Presentation</vt:lpstr>
      <vt:lpstr>Micro:Bit i paradajz</vt:lpstr>
      <vt:lpstr>Micro:Bit smo programirali tako da mjeri vlažnost tla i prema potrebi pokreće pumpu koja zalijeva biljku</vt:lpstr>
      <vt:lpstr>PowerPoint Presentation</vt:lpstr>
      <vt:lpstr>PowerPoint Presentation</vt:lpstr>
      <vt:lpstr>PowerPoint Presentation</vt:lpstr>
      <vt:lpstr>Rajčica / paradajz</vt:lpstr>
      <vt:lpstr>PowerPoint Presentation</vt:lpstr>
      <vt:lpstr>- postoji puno različitih sorti</vt:lpstr>
      <vt:lpstr>Rajčica je zapravo voće!?</vt:lpstr>
      <vt:lpstr>Povijest i rasprostranjenost</vt:lpstr>
      <vt:lpstr>Povijest i rasprostranjenost</vt:lpstr>
      <vt:lpstr>Agroekološki uvjeti proizvodnje </vt:lpstr>
      <vt:lpstr>Agroekološki uvjeti proizvodnje </vt:lpstr>
      <vt:lpstr>Blagodati rajčice / paradajza</vt:lpstr>
      <vt:lpstr>Blagodati rajčice / paradajza</vt:lpstr>
      <vt:lpstr>PowerPoint Presentation</vt:lpstr>
      <vt:lpstr>PowerPoint Presentation</vt:lpstr>
      <vt:lpstr>PowerPoint Presentation</vt:lpstr>
      <vt:lpstr>PowerPoint Presentation</vt:lpstr>
      <vt:lpstr>Može se jesti sirova, sušena i kuhana, pripremiti na bezbroj načina, savršeno paše uz meso, ribu i ostalo povrće, a možemo je uzgojiti i sami. Riječ je o rajčici koja svojim okusom, ali i sastavom spada u povrće koje bismo trebali jesti svakodnevno.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RAJČICA</dc:title>
  <dc:creator>Racunalo</dc:creator>
  <cp:lastModifiedBy>Microsoft Office User</cp:lastModifiedBy>
  <cp:revision>14</cp:revision>
  <dcterms:created xsi:type="dcterms:W3CDTF">2018-04-29T21:05:16Z</dcterms:created>
  <dcterms:modified xsi:type="dcterms:W3CDTF">2018-05-01T08:03:13Z</dcterms:modified>
</cp:coreProperties>
</file>