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0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39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8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3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0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1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0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7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0E492-2C7E-4608-8C8C-5E0EC9B53461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9223E-DCBD-43A9-947A-28EE41132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forlibraries.org/the-origin-of-tomatoe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bt.com/lifestyle/health/healthy-eating/7-health-boosting-superpowers-of-the-humble-tomato-1136398159421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3975" y="-6203723"/>
            <a:ext cx="21992712" cy="18991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1481" y="1938015"/>
            <a:ext cx="103205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70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RAJČICA</a:t>
            </a:r>
            <a:endParaRPr lang="en-US" sz="170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2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791" y="970545"/>
            <a:ext cx="10745262" cy="4751398"/>
          </a:xfrm>
        </p:spPr>
        <p:txBody>
          <a:bodyPr>
            <a:normAutofit/>
          </a:bodyPr>
          <a:lstStyle/>
          <a:p>
            <a:r>
              <a:rPr lang="hr-HR" sz="3800" dirty="0" smtClean="0">
                <a:latin typeface="Century" panose="02040604050505020304" pitchFamily="18" charset="0"/>
              </a:rPr>
              <a:t>Jeste li znali </a:t>
            </a:r>
            <a:r>
              <a:rPr lang="ta-IN" sz="3800" dirty="0" smtClean="0">
                <a:latin typeface="Century"/>
                <a:cs typeface="Century"/>
              </a:rPr>
              <a:t>ponešto</a:t>
            </a:r>
            <a:r>
              <a:rPr lang="hr-HR" sz="3800" dirty="0" smtClean="0">
                <a:latin typeface="Century" panose="02040604050505020304" pitchFamily="18" charset="0"/>
              </a:rPr>
              <a:t> s ove prezentacije?</a:t>
            </a:r>
            <a:br>
              <a:rPr lang="hr-HR" sz="3800" dirty="0" smtClean="0">
                <a:latin typeface="Century" panose="02040604050505020304" pitchFamily="18" charset="0"/>
              </a:rPr>
            </a:br>
            <a:r>
              <a:rPr lang="ta-IN" sz="3800" dirty="0" smtClean="0">
                <a:latin typeface="Century" panose="02040604050505020304" pitchFamily="18" charset="0"/>
              </a:rPr>
              <a:t/>
            </a:r>
            <a:br>
              <a:rPr lang="ta-IN" sz="3800" dirty="0" smtClean="0">
                <a:latin typeface="Century" panose="02040604050505020304" pitchFamily="18" charset="0"/>
              </a:rPr>
            </a:br>
            <a:r>
              <a:rPr lang="hr-HR" sz="3800" dirty="0" smtClean="0">
                <a:latin typeface="Century" panose="02040604050505020304" pitchFamily="18" charset="0"/>
              </a:rPr>
              <a:t>Ako jeste ponovo se potapšajte po ramenu,</a:t>
            </a:r>
            <a:br>
              <a:rPr lang="hr-HR" sz="3800" dirty="0" smtClean="0">
                <a:latin typeface="Century" panose="02040604050505020304" pitchFamily="18" charset="0"/>
              </a:rPr>
            </a:br>
            <a:r>
              <a:rPr lang="hr-HR" sz="3800" dirty="0" smtClean="0">
                <a:latin typeface="Century" panose="02040604050505020304" pitchFamily="18" charset="0"/>
              </a:rPr>
              <a:t>a</a:t>
            </a:r>
            <a:r>
              <a:rPr lang="ta-IN" sz="3800" dirty="0" smtClean="0">
                <a:latin typeface="Century" panose="02040604050505020304" pitchFamily="18" charset="0"/>
              </a:rPr>
              <a:t>li</a:t>
            </a:r>
            <a:r>
              <a:rPr lang="hr-HR" sz="3800" dirty="0" smtClean="0">
                <a:latin typeface="Century" panose="02040604050505020304" pitchFamily="18" charset="0"/>
              </a:rPr>
              <a:t> ako niste, nema veze</a:t>
            </a:r>
            <a:r>
              <a:rPr lang="ta-IN" sz="3800" dirty="0" smtClean="0">
                <a:latin typeface="Century" panose="02040604050505020304" pitchFamily="18" charset="0"/>
              </a:rPr>
              <a:t>,</a:t>
            </a:r>
            <a:r>
              <a:rPr lang="hr-HR" sz="3800" dirty="0" smtClean="0">
                <a:latin typeface="Century" panose="02040604050505020304" pitchFamily="18" charset="0"/>
              </a:rPr>
              <a:t> zato je i </a:t>
            </a:r>
            <a:r>
              <a:rPr lang="ta-IN" sz="3800" dirty="0" smtClean="0">
                <a:latin typeface="Century" panose="02040604050505020304" pitchFamily="18" charset="0"/>
              </a:rPr>
              <a:t/>
            </a:r>
            <a:br>
              <a:rPr lang="ta-IN" sz="3800" dirty="0" smtClean="0">
                <a:latin typeface="Century" panose="02040604050505020304" pitchFamily="18" charset="0"/>
              </a:rPr>
            </a:br>
            <a:r>
              <a:rPr lang="hr-HR" sz="3800" dirty="0" smtClean="0">
                <a:latin typeface="Century" panose="02040604050505020304" pitchFamily="18" charset="0"/>
              </a:rPr>
              <a:t>napravljena</a:t>
            </a:r>
            <a:r>
              <a:rPr lang="ta-IN" sz="3800" dirty="0" smtClean="0">
                <a:latin typeface="Century" panose="02040604050505020304" pitchFamily="18" charset="0"/>
              </a:rPr>
              <a:t>, </a:t>
            </a:r>
            <a:r>
              <a:rPr lang="ta-IN" sz="3800" dirty="0" smtClean="0">
                <a:latin typeface="Century"/>
                <a:cs typeface="Century"/>
              </a:rPr>
              <a:t>kako bi</a:t>
            </a:r>
            <a:r>
              <a:rPr lang="hr-HR" sz="3800" dirty="0" smtClean="0">
                <a:latin typeface="Century"/>
                <a:cs typeface="Century"/>
              </a:rPr>
              <a:t> </a:t>
            </a:r>
            <a:r>
              <a:rPr lang="hr-HR" sz="3800" dirty="0" smtClean="0">
                <a:latin typeface="Century" panose="02040604050505020304" pitchFamily="18" charset="0"/>
              </a:rPr>
              <a:t>vas nauči</a:t>
            </a:r>
            <a:r>
              <a:rPr lang="ta-IN" sz="3800" dirty="0" smtClean="0">
                <a:latin typeface="Century"/>
                <a:cs typeface="Century"/>
              </a:rPr>
              <a:t>la</a:t>
            </a:r>
            <a:r>
              <a:rPr lang="hr-HR" sz="3800" dirty="0" smtClean="0">
                <a:latin typeface="Century" panose="02040604050505020304" pitchFamily="18" charset="0"/>
              </a:rPr>
              <a:t> nešto novo</a:t>
            </a:r>
            <a:r>
              <a:rPr lang="ta-IN" sz="3800" dirty="0" smtClean="0">
                <a:latin typeface="Century" panose="02040604050505020304" pitchFamily="18" charset="0"/>
              </a:rPr>
              <a:t>!</a:t>
            </a:r>
            <a:r>
              <a:rPr lang="hr-HR" sz="3800" dirty="0" smtClean="0">
                <a:latin typeface="Century" panose="02040604050505020304" pitchFamily="18" charset="0"/>
              </a:rPr>
              <a:t/>
            </a:r>
            <a:br>
              <a:rPr lang="hr-HR" sz="3800" dirty="0" smtClean="0">
                <a:latin typeface="Century" panose="02040604050505020304" pitchFamily="18" charset="0"/>
              </a:rPr>
            </a:br>
            <a:r>
              <a:rPr lang="hr-HR" sz="3800" dirty="0">
                <a:latin typeface="Century" panose="02040604050505020304" pitchFamily="18" charset="0"/>
              </a:rPr>
              <a:t/>
            </a:r>
            <a:br>
              <a:rPr lang="hr-HR" sz="3800" dirty="0">
                <a:latin typeface="Century" panose="02040604050505020304" pitchFamily="18" charset="0"/>
              </a:rPr>
            </a:br>
            <a:r>
              <a:rPr lang="hr-HR" sz="3800" dirty="0" smtClean="0">
                <a:latin typeface="Century" panose="02040604050505020304" pitchFamily="18" charset="0"/>
              </a:rPr>
              <a:t>A mislim da je to i postigla...</a:t>
            </a:r>
            <a:endParaRPr lang="en-US" sz="3800" dirty="0">
              <a:latin typeface="Century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94902">
            <a:off x="10078279" y="-762346"/>
            <a:ext cx="2994949" cy="2586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70674">
            <a:off x="8621445" y="4458445"/>
            <a:ext cx="4244708" cy="3665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740306" y="-2058394"/>
            <a:ext cx="4244708" cy="3665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314">
            <a:off x="-1483757" y="5570062"/>
            <a:ext cx="2967512" cy="256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07866">
            <a:off x="-875335" y="-964300"/>
            <a:ext cx="2589156" cy="2235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90892" y="2283848"/>
            <a:ext cx="2942130" cy="2540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5790">
            <a:off x="3768388" y="6083119"/>
            <a:ext cx="3029916" cy="2616499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11772141">
            <a:off x="8212882" y="515700"/>
            <a:ext cx="2269066" cy="782698"/>
          </a:xfrm>
          <a:prstGeom prst="wedgeEllipseCallout">
            <a:avLst>
              <a:gd name="adj1" fmla="val -53185"/>
              <a:gd name="adj2" fmla="val 690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98538">
            <a:off x="8162829" y="798454"/>
            <a:ext cx="31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Century" panose="02040604050505020304" pitchFamily="18" charset="0"/>
              </a:rPr>
              <a:t>J</a:t>
            </a:r>
            <a:r>
              <a:rPr lang="hr-HR" sz="2400" dirty="0" smtClean="0">
                <a:latin typeface="Century" panose="02040604050505020304" pitchFamily="18" charset="0"/>
              </a:rPr>
              <a:t>a isto mislim!</a:t>
            </a:r>
            <a:endParaRPr lang="en-US" sz="2400" dirty="0">
              <a:latin typeface="Century" panose="02040604050505020304" pitchFamily="18" charset="0"/>
            </a:endParaRPr>
          </a:p>
        </p:txBody>
      </p:sp>
      <p:sp>
        <p:nvSpPr>
          <p:cNvPr id="13" name="Oval Callout 12"/>
          <p:cNvSpPr/>
          <p:nvPr/>
        </p:nvSpPr>
        <p:spPr>
          <a:xfrm rot="934492">
            <a:off x="6433255" y="5902521"/>
            <a:ext cx="1209381" cy="886079"/>
          </a:xfrm>
          <a:prstGeom prst="wedgeEllipseCallout">
            <a:avLst>
              <a:gd name="adj1" fmla="val -70189"/>
              <a:gd name="adj2" fmla="val 675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007874">
            <a:off x="6443792" y="6107514"/>
            <a:ext cx="161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Century" panose="02040604050505020304" pitchFamily="18" charset="0"/>
              </a:rPr>
              <a:t>Ja isto!</a:t>
            </a:r>
            <a:endParaRPr lang="en-US" sz="2400" dirty="0">
              <a:latin typeface="Century" panose="020406040505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 rot="10444002">
            <a:off x="1264246" y="705305"/>
            <a:ext cx="2091206" cy="725502"/>
          </a:xfrm>
          <a:prstGeom prst="wedgeEllipseCallout">
            <a:avLst>
              <a:gd name="adj1" fmla="val 50013"/>
              <a:gd name="adj2" fmla="val 10360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1352098">
            <a:off x="1441925" y="848705"/>
            <a:ext cx="1831716" cy="461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Century" panose="02040604050505020304" pitchFamily="18" charset="0"/>
              </a:rPr>
              <a:t>Slažem se!</a:t>
            </a:r>
            <a:endParaRPr lang="en-US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0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/>
      <p:bldP spid="13" grpId="0" animBg="1"/>
      <p:bldP spid="14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2596" y="-11002517"/>
            <a:ext cx="26349157" cy="22753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1467" y="577196"/>
            <a:ext cx="1026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Nažalost ponestalo nam je vremena.</a:t>
            </a:r>
          </a:p>
          <a:p>
            <a:r>
              <a:rPr lang="hr-HR" sz="2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Nadam se da ste naučili mnogo toga i</a:t>
            </a:r>
          </a:p>
          <a:p>
            <a:r>
              <a:rPr lang="hr-HR" sz="2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bilo je zabavno.</a:t>
            </a:r>
          </a:p>
          <a:p>
            <a:endParaRPr lang="hr-HR" sz="24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sz="2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Ugodan dan vam želim.</a:t>
            </a:r>
          </a:p>
          <a:p>
            <a:endParaRPr lang="hr-HR" sz="2400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sz="2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Publiko preuzmi kormilo</a:t>
            </a:r>
            <a:r>
              <a:rPr lang="hr-HR" sz="2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!    </a:t>
            </a:r>
            <a:r>
              <a:rPr lang="hr-H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Viktor </a:t>
            </a:r>
            <a:r>
              <a:rPr lang="hr-HR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Matišić</a:t>
            </a:r>
            <a:r>
              <a:rPr lang="hr-H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 6.b</a:t>
            </a:r>
            <a:endParaRPr lang="hr-HR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67" y="3569502"/>
            <a:ext cx="3538019" cy="26535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49" y="3569501"/>
            <a:ext cx="3538020" cy="26535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32267" y="3569501"/>
            <a:ext cx="3538019" cy="26535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91250" y="3569501"/>
            <a:ext cx="3538020" cy="26535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Callout 19"/>
          <p:cNvSpPr/>
          <p:nvPr/>
        </p:nvSpPr>
        <p:spPr>
          <a:xfrm rot="401883">
            <a:off x="8673568" y="3014644"/>
            <a:ext cx="1907424" cy="1007845"/>
          </a:xfrm>
          <a:prstGeom prst="wedgeEllipseCallout">
            <a:avLst>
              <a:gd name="adj1" fmla="val -38420"/>
              <a:gd name="adj2" fmla="val 681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Callout 20"/>
          <p:cNvSpPr/>
          <p:nvPr/>
        </p:nvSpPr>
        <p:spPr>
          <a:xfrm rot="801923">
            <a:off x="4830987" y="3449856"/>
            <a:ext cx="1791188" cy="934261"/>
          </a:xfrm>
          <a:prstGeom prst="wedgeEllipseCallout">
            <a:avLst>
              <a:gd name="adj1" fmla="val -33295"/>
              <a:gd name="adj2" fmla="val 774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Callout 21"/>
          <p:cNvSpPr/>
          <p:nvPr/>
        </p:nvSpPr>
        <p:spPr>
          <a:xfrm>
            <a:off x="854826" y="3129322"/>
            <a:ext cx="1853282" cy="1143704"/>
          </a:xfrm>
          <a:prstGeom prst="wedgeEllipseCallout">
            <a:avLst>
              <a:gd name="adj1" fmla="val 26306"/>
              <a:gd name="adj2" fmla="val 699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02531" y="3347231"/>
            <a:ext cx="165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latin typeface="Century" panose="02040604050505020304" pitchFamily="18" charset="0"/>
              </a:rPr>
              <a:t>Bravo!</a:t>
            </a:r>
            <a:endParaRPr lang="en-US" sz="3600" dirty="0">
              <a:latin typeface="Century" panose="020406040505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035859">
            <a:off x="4923595" y="3593820"/>
            <a:ext cx="165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latin typeface="Century" panose="02040604050505020304" pitchFamily="18" charset="0"/>
              </a:rPr>
              <a:t>Bravo!</a:t>
            </a:r>
            <a:endParaRPr lang="en-US" sz="3600" dirty="0">
              <a:latin typeface="Century" panose="020406040505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739469">
            <a:off x="8845526" y="3177574"/>
            <a:ext cx="165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latin typeface="Century" panose="02040604050505020304" pitchFamily="18" charset="0"/>
              </a:rPr>
              <a:t>Bravo!</a:t>
            </a:r>
            <a:endParaRPr lang="en-US" sz="3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>
        <p14:gallery dir="l"/>
      </p:transition>
    </mc:Choice>
    <mc:Fallback xmlns="">
      <p:transition spd="slow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807">
            <a:off x="-346401" y="4857381"/>
            <a:ext cx="2985131" cy="2577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921" y="4739373"/>
            <a:ext cx="2759542" cy="2383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54735">
            <a:off x="9413270" y="3740956"/>
            <a:ext cx="3974443" cy="3432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67025">
            <a:off x="-482888" y="-405880"/>
            <a:ext cx="2687772" cy="2321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110014" y="-743535"/>
            <a:ext cx="3053006" cy="2380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676720">
            <a:off x="9392152" y="-393715"/>
            <a:ext cx="3036438" cy="2215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028295" y="-163723"/>
            <a:ext cx="1747750" cy="15092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0392" y="1598732"/>
            <a:ext cx="11585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Century" panose="02040604050505020304" pitchFamily="18" charset="0"/>
              </a:rPr>
              <a:t>                                                    </a:t>
            </a:r>
            <a:r>
              <a:rPr lang="hr-HR" sz="32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RAJČICA</a:t>
            </a:r>
          </a:p>
          <a:p>
            <a:r>
              <a:rPr lang="hr-HR" sz="28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Jedemo ju često, a neki od nas je ne vole. Znamo dosta toga o njoj jer je prilično uobičajena i često je na našemu jelovniku.</a:t>
            </a:r>
          </a:p>
          <a:p>
            <a:endParaRPr lang="hr-HR" sz="2800" dirty="0" smtClean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endParaRPr lang="hr-HR" sz="2400" dirty="0" smtClean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r>
              <a:rPr lang="hr-HR" sz="24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                                       </a:t>
            </a:r>
            <a:r>
              <a:rPr lang="hr-HR" sz="36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No, je li zaista tako?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453" y="5099538"/>
            <a:ext cx="2036306" cy="17584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-95475" y="3098445"/>
            <a:ext cx="1399465" cy="12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48897">
            <a:off x="6756286" y="4035976"/>
            <a:ext cx="800140" cy="1204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73791">
            <a:off x="83581" y="4840412"/>
            <a:ext cx="1758743" cy="2647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95862">
            <a:off x="4738736" y="12455"/>
            <a:ext cx="953063" cy="143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28266">
            <a:off x="10941211" y="5099451"/>
            <a:ext cx="1261678" cy="1899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2326">
            <a:off x="3545703" y="5294821"/>
            <a:ext cx="1304098" cy="19628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625301"/>
            <a:ext cx="10339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Century" panose="02040604050505020304" pitchFamily="18" charset="0"/>
              </a:rPr>
              <a:t>Otišao sam u najdublj</a:t>
            </a:r>
            <a:r>
              <a:rPr lang="ta-IN" sz="2400" dirty="0" smtClean="0">
                <a:latin typeface="Century"/>
                <a:cs typeface="Century"/>
              </a:rPr>
              <a:t>i dio</a:t>
            </a:r>
            <a:r>
              <a:rPr lang="hr-HR" sz="2400" dirty="0" smtClean="0">
                <a:latin typeface="Century"/>
                <a:cs typeface="Century"/>
              </a:rPr>
              <a:t> </a:t>
            </a:r>
            <a:r>
              <a:rPr lang="hr-HR" sz="2400" dirty="0" smtClean="0">
                <a:latin typeface="Century" panose="02040604050505020304" pitchFamily="18" charset="0"/>
              </a:rPr>
              <a:t>interneta, na </a:t>
            </a:r>
            <a:r>
              <a:rPr lang="hr-HR" sz="2400" i="1" dirty="0" smtClean="0">
                <a:latin typeface="Century" panose="02040604050505020304" pitchFamily="18" charset="0"/>
              </a:rPr>
              <a:t>ilegalne </a:t>
            </a:r>
            <a:r>
              <a:rPr lang="hr-HR" sz="2400" dirty="0" smtClean="0">
                <a:latin typeface="Century" panose="02040604050505020304" pitchFamily="18" charset="0"/>
              </a:rPr>
              <a:t>web stranice</a:t>
            </a:r>
            <a:r>
              <a:rPr lang="ta-IN" sz="2400" dirty="0">
                <a:latin typeface="Century" panose="02040604050505020304" pitchFamily="18" charset="0"/>
              </a:rPr>
              <a:t>,</a:t>
            </a:r>
            <a:r>
              <a:rPr lang="hr-HR" sz="2400" dirty="0" smtClean="0">
                <a:latin typeface="Century" panose="02040604050505020304" pitchFamily="18" charset="0"/>
              </a:rPr>
              <a:t> one koje rade samo u određeno vrijeme,</a:t>
            </a:r>
          </a:p>
          <a:p>
            <a:endParaRPr lang="hr-HR" sz="2400" dirty="0" smtClean="0">
              <a:latin typeface="Century" panose="02040604050505020304" pitchFamily="18" charset="0"/>
            </a:endParaRPr>
          </a:p>
          <a:p>
            <a:r>
              <a:rPr lang="hr-HR" sz="2400" dirty="0" smtClean="0">
                <a:latin typeface="Century" panose="02040604050505020304" pitchFamily="18" charset="0"/>
              </a:rPr>
              <a:t>i prikupio najbolje podatke o tako običnoj voćki/bobici.</a:t>
            </a:r>
          </a:p>
          <a:p>
            <a:endParaRPr lang="hr-HR" sz="2400" dirty="0" smtClean="0">
              <a:latin typeface="Century" panose="02040604050505020304" pitchFamily="18" charset="0"/>
            </a:endParaRPr>
          </a:p>
          <a:p>
            <a:r>
              <a:rPr lang="hr-HR" sz="2400" dirty="0" smtClean="0">
                <a:latin typeface="Century" panose="02040604050505020304" pitchFamily="18" charset="0"/>
              </a:rPr>
              <a:t>Ovo su stvari koje 100% niste znali, a ako jeste potapšajte se po ramenu</a:t>
            </a:r>
          </a:p>
          <a:p>
            <a:r>
              <a:rPr lang="hr-HR" sz="2400" dirty="0" smtClean="0">
                <a:latin typeface="Century" panose="02040604050505020304" pitchFamily="18" charset="0"/>
              </a:rPr>
              <a:t>i pohvalite.</a:t>
            </a:r>
          </a:p>
          <a:p>
            <a:endParaRPr lang="hr-HR" sz="2400" dirty="0" smtClean="0">
              <a:latin typeface="Century" panose="02040604050505020304" pitchFamily="18" charset="0"/>
            </a:endParaRPr>
          </a:p>
          <a:p>
            <a:r>
              <a:rPr lang="hr-HR" sz="2400" dirty="0" smtClean="0">
                <a:latin typeface="Century" panose="02040604050505020304" pitchFamily="18" charset="0"/>
              </a:rPr>
              <a:t>Bez daljnjeg duženja krenimo u...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5464">
            <a:off x="6704674" y="5181533"/>
            <a:ext cx="2237826" cy="1932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87485">
            <a:off x="6448053" y="4457285"/>
            <a:ext cx="370777" cy="1147644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 rot="409599">
            <a:off x="8433229" y="4419540"/>
            <a:ext cx="2023381" cy="1104576"/>
          </a:xfrm>
          <a:prstGeom prst="wedgeEllipseCallout">
            <a:avLst>
              <a:gd name="adj1" fmla="val -36923"/>
              <a:gd name="adj2" fmla="val 620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526278">
            <a:off x="8509331" y="4664798"/>
            <a:ext cx="186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latin typeface="Comic Sans MS" panose="030F0702030302020204" pitchFamily="66" charset="0"/>
              </a:rPr>
              <a:t>Molim?!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397856">
            <a:off x="9700781" y="-130904"/>
            <a:ext cx="2695419" cy="23276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283264">
            <a:off x="10636501" y="2392219"/>
            <a:ext cx="800140" cy="12043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35980">
            <a:off x="10274710" y="2174196"/>
            <a:ext cx="370777" cy="1147644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 rot="12931069">
            <a:off x="7696138" y="484985"/>
            <a:ext cx="2023381" cy="1104576"/>
          </a:xfrm>
          <a:prstGeom prst="wedgeEllipseCallout">
            <a:avLst>
              <a:gd name="adj1" fmla="val -36923"/>
              <a:gd name="adj2" fmla="val 620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2352105">
            <a:off x="7888240" y="873784"/>
            <a:ext cx="19985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 smtClean="0">
                <a:latin typeface="Comic Sans MS" panose="030F0702030302020204" pitchFamily="66" charset="0"/>
              </a:rPr>
              <a:t>Nemoguće</a:t>
            </a:r>
            <a:r>
              <a:rPr lang="hr-HR" sz="2700" dirty="0" smtClean="0">
                <a:latin typeface="Comic Sans MS" panose="030F0702030302020204" pitchFamily="66" charset="0"/>
              </a:rPr>
              <a:t>!</a:t>
            </a:r>
            <a:endParaRPr lang="en-US" sz="2700" dirty="0">
              <a:latin typeface="Comic Sans MS" panose="030F0702030302020204" pitchFamily="66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79103">
            <a:off x="-370171" y="-197795"/>
            <a:ext cx="1657302" cy="1431171"/>
          </a:xfrm>
          <a:prstGeom prst="rect">
            <a:avLst/>
          </a:prstGeom>
        </p:spPr>
      </p:pic>
      <p:sp>
        <p:nvSpPr>
          <p:cNvPr id="29" name="Oval Callout 28"/>
          <p:cNvSpPr/>
          <p:nvPr/>
        </p:nvSpPr>
        <p:spPr>
          <a:xfrm rot="20996776">
            <a:off x="1066443" y="606549"/>
            <a:ext cx="2023381" cy="1104576"/>
          </a:xfrm>
          <a:prstGeom prst="wedgeEllipseCallout">
            <a:avLst>
              <a:gd name="adj1" fmla="val -46123"/>
              <a:gd name="adj2" fmla="val -4452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20736286">
            <a:off x="1337724" y="701318"/>
            <a:ext cx="1556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err="1" smtClean="0">
                <a:latin typeface="Comic Sans MS" panose="030F0702030302020204" pitchFamily="66" charset="0"/>
              </a:rPr>
              <a:t>Cool</a:t>
            </a:r>
            <a:r>
              <a:rPr lang="hr-HR" sz="4400" dirty="0" smtClean="0">
                <a:latin typeface="Comic Sans MS" panose="030F0702030302020204" pitchFamily="66" charset="0"/>
              </a:rPr>
              <a:t>!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642709">
            <a:off x="1605153" y="-335261"/>
            <a:ext cx="548688" cy="11949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36326" y="1498656"/>
            <a:ext cx="1272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(šala mala</a:t>
            </a:r>
            <a:r>
              <a:rPr lang="ta-IN" sz="12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ta-IN" sz="1200" dirty="0" smtClean="0">
                <a:solidFill>
                  <a:srgbClr val="FF0000"/>
                </a:solidFill>
                <a:latin typeface="Century" panose="02040604050505020304" pitchFamily="18" charset="0"/>
                <a:sym typeface="Wingdings"/>
              </a:rPr>
              <a:t></a:t>
            </a:r>
            <a:r>
              <a:rPr lang="hr-HR" sz="1200" dirty="0" smtClean="0">
                <a:solidFill>
                  <a:srgbClr val="FF0000"/>
                </a:solidFill>
                <a:latin typeface="Century" panose="02040604050505020304" pitchFamily="18" charset="0"/>
              </a:rPr>
              <a:t>)</a:t>
            </a:r>
            <a:endParaRPr lang="en-US" sz="1200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9" grpId="0"/>
      <p:bldP spid="25" grpId="0" animBg="1"/>
      <p:bldP spid="26" grpId="0"/>
      <p:bldP spid="29" grpId="0" animBg="1"/>
      <p:bldP spid="3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0049" y="-4246323"/>
            <a:ext cx="16825414" cy="14529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050" y="802518"/>
            <a:ext cx="109978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                   Tajni svijet</a:t>
            </a:r>
          </a:p>
          <a:p>
            <a:endParaRPr lang="hr-HR" sz="54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endParaRPr lang="hr-HR" sz="5400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sz="5400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hr-HR" sz="5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          </a:t>
            </a:r>
            <a:r>
              <a:rPr lang="hr-HR" sz="88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  </a:t>
            </a:r>
            <a:r>
              <a:rPr lang="hr-HR" sz="1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Rajčica</a:t>
            </a:r>
            <a:endParaRPr lang="en-US" sz="1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8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973802" y="597878"/>
            <a:ext cx="12221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latin typeface="Bodoni MT Poster Compressed" panose="02070706080601050204" pitchFamily="18" charset="0"/>
              </a:rPr>
              <a:t>                                                </a:t>
            </a:r>
            <a:endParaRPr lang="en-US" sz="4400" dirty="0">
              <a:latin typeface="Bodoni MT Poster Compressed" panose="0207070608060105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4726" y="-11343076"/>
            <a:ext cx="24742714" cy="2136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58" y="0"/>
            <a:ext cx="123191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chemeClr val="bg1"/>
                </a:solidFill>
                <a:latin typeface="Bodoni MT Poster Compressed" panose="02070706080601050204" pitchFamily="18" charset="0"/>
              </a:rPr>
              <a:t>                  P r v a   z a n i m l j i v o s t</a:t>
            </a:r>
          </a:p>
          <a:p>
            <a:r>
              <a:rPr lang="hr-HR" sz="4400" dirty="0" smtClean="0">
                <a:solidFill>
                  <a:schemeClr val="bg1"/>
                </a:solidFill>
                <a:latin typeface="Bodoni MT Poster Compressed" panose="02070706080601050204" pitchFamily="18" charset="0"/>
              </a:rPr>
              <a:t>                       </a:t>
            </a:r>
            <a:r>
              <a:rPr lang="hr-HR" sz="3600" dirty="0" smtClean="0">
                <a:solidFill>
                  <a:schemeClr val="bg1"/>
                </a:solidFill>
                <a:latin typeface="Bodoni MT Poster Compressed" panose="02070706080601050204" pitchFamily="18" charset="0"/>
              </a:rPr>
              <a:t>P r o š l o s t   r a j č i c e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-Podrijetlo: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Pretpostavlja se da rajčica dolazi sa područja današnjega Perua. Ne zna se kako je dospjela na sjever, 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ali je možda došla s ljudima koji su putovali na sjever ili pticama koje migriraju na sjever.</a:t>
            </a:r>
          </a:p>
          <a:p>
            <a:endParaRPr lang="hr-HR" sz="20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-Europa: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1519. je godina, španjolski konkvistador </a:t>
            </a:r>
            <a:r>
              <a:rPr lang="hr-HR" sz="20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Hernando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hr-HR" sz="20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Cortez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dobio je od aztečkog vladara </a:t>
            </a:r>
            <a:r>
              <a:rPr lang="hr-HR" sz="20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Montezume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po-</a:t>
            </a:r>
          </a:p>
          <a:p>
            <a:r>
              <a:rPr lang="hr-HR" sz="2000" dirty="0">
                <a:solidFill>
                  <a:schemeClr val="bg1"/>
                </a:solidFill>
                <a:latin typeface="Century" panose="02040604050505020304" pitchFamily="18" charset="0"/>
              </a:rPr>
              <a:t>k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lon u kojem je bilo sjemenje rajčice. Stanovnici su rajčicu zvali ,,</a:t>
            </a:r>
            <a:r>
              <a:rPr lang="hr-HR" sz="20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tomatl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” tj. voćka opeklina.</a:t>
            </a:r>
          </a:p>
          <a:p>
            <a:endParaRPr lang="hr-HR" sz="20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endParaRPr lang="hr-HR" sz="2000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08" y="3710104"/>
            <a:ext cx="2882534" cy="3147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87" y="3784768"/>
            <a:ext cx="3446313" cy="3117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ight Arrow 14"/>
          <p:cNvSpPr/>
          <p:nvPr/>
        </p:nvSpPr>
        <p:spPr>
          <a:xfrm>
            <a:off x="6593744" y="4706542"/>
            <a:ext cx="1385427" cy="7205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599944" y="4706541"/>
            <a:ext cx="1293940" cy="720551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10009161" y="4128117"/>
            <a:ext cx="1061716" cy="469332"/>
          </a:xfrm>
          <a:prstGeom prst="wedgeEllipseCallout">
            <a:avLst>
              <a:gd name="adj1" fmla="val -32412"/>
              <a:gd name="adj2" fmla="val 738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 flipH="1">
            <a:off x="8015887" y="4216539"/>
            <a:ext cx="954892" cy="490002"/>
          </a:xfrm>
          <a:prstGeom prst="wedgeEllipseCallout">
            <a:avLst>
              <a:gd name="adj1" fmla="val -35708"/>
              <a:gd name="adj2" fmla="val 940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018705" y="4323040"/>
            <a:ext cx="1071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" panose="02040604050505020304" pitchFamily="18" charset="0"/>
              </a:rPr>
              <a:t>un </a:t>
            </a:r>
            <a:r>
              <a:rPr lang="en-US" sz="1200" dirty="0" err="1">
                <a:latin typeface="Century" panose="02040604050505020304" pitchFamily="18" charset="0"/>
              </a:rPr>
              <a:t>buen</a:t>
            </a:r>
            <a:r>
              <a:rPr lang="en-US" sz="1200" dirty="0">
                <a:latin typeface="Century" panose="02040604050505020304" pitchFamily="18" charset="0"/>
              </a:rPr>
              <a:t> </a:t>
            </a:r>
            <a:r>
              <a:rPr lang="en-US" sz="1200" dirty="0" err="1">
                <a:latin typeface="Century" panose="02040604050505020304" pitchFamily="18" charset="0"/>
              </a:rPr>
              <a:t>día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35139" y="4202985"/>
            <a:ext cx="1035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Century" panose="02040604050505020304" pitchFamily="18" charset="0"/>
              </a:rPr>
              <a:t>un buen día</a:t>
            </a:r>
            <a:endParaRPr lang="en-US" sz="1200" dirty="0">
              <a:latin typeface="Century" panose="020406040505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93884" y="4323040"/>
            <a:ext cx="1716562" cy="15362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31128" y="4405096"/>
            <a:ext cx="1562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Century" panose="02040604050505020304" pitchFamily="18" charset="0"/>
              </a:rPr>
              <a:t>Neki od prizora </a:t>
            </a:r>
            <a:r>
              <a:rPr lang="hr-HR" sz="2000" dirty="0" err="1" smtClean="0">
                <a:latin typeface="Century" panose="02040604050505020304" pitchFamily="18" charset="0"/>
              </a:rPr>
              <a:t>Corteza</a:t>
            </a:r>
            <a:r>
              <a:rPr lang="hr-HR" sz="2000" dirty="0" smtClean="0">
                <a:latin typeface="Century" panose="02040604050505020304" pitchFamily="18" charset="0"/>
              </a:rPr>
              <a:t> i </a:t>
            </a:r>
            <a:r>
              <a:rPr lang="hr-HR" sz="2000" dirty="0" err="1" smtClean="0">
                <a:latin typeface="Century" panose="02040604050505020304" pitchFamily="18" charset="0"/>
              </a:rPr>
              <a:t>Montezume</a:t>
            </a:r>
            <a:endParaRPr lang="en-US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9803" y="-5112747"/>
            <a:ext cx="19744277" cy="17050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042" y="727540"/>
            <a:ext cx="116259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-Sjeme je stiglo u Europu. Prvobitno je bila žuta. U Italiji se zvala ,,</a:t>
            </a:r>
            <a:r>
              <a:rPr lang="hr-HR" dirty="0" err="1">
                <a:solidFill>
                  <a:schemeClr val="bg1"/>
                </a:solidFill>
                <a:latin typeface="Century" panose="02040604050505020304" pitchFamily="18" charset="0"/>
              </a:rPr>
              <a:t>pomid’oro</a:t>
            </a:r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” (zlatna jabuka) , a u Francuskoj </a:t>
            </a:r>
            <a:r>
              <a:rPr lang="hr-HR" dirty="0" err="1">
                <a:solidFill>
                  <a:schemeClr val="bg1"/>
                </a:solidFill>
                <a:latin typeface="Century" panose="02040604050505020304" pitchFamily="18" charset="0"/>
              </a:rPr>
              <a:t>pommes</a:t>
            </a:r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hr-HR" dirty="0" err="1">
                <a:solidFill>
                  <a:schemeClr val="bg1"/>
                </a:solidFill>
                <a:latin typeface="Century" panose="02040604050505020304" pitchFamily="18" charset="0"/>
              </a:rPr>
              <a:t>d’ammour</a:t>
            </a:r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 (ljubavne jabuke). </a:t>
            </a:r>
          </a:p>
          <a:p>
            <a:endParaRPr lang="hr-HR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-Rajčica se dugo smatrala otrovnom, tek su ju u 16-om stoljeću počeli koristiti Talijani i Španjolci.</a:t>
            </a:r>
          </a:p>
          <a:p>
            <a:endParaRPr lang="hr-HR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-Tek je 1820. pukovnik Johnson od </a:t>
            </a:r>
            <a:r>
              <a:rPr lang="hr-HR" dirty="0" err="1">
                <a:solidFill>
                  <a:schemeClr val="bg1"/>
                </a:solidFill>
                <a:latin typeface="Century" panose="02040604050505020304" pitchFamily="18" charset="0"/>
              </a:rPr>
              <a:t>Salema</a:t>
            </a:r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, kada je stajao pred publikom od 2000 ljudi</a:t>
            </a:r>
            <a:r>
              <a:rPr lang="hr-HR" dirty="0" smtClean="0">
                <a:solidFill>
                  <a:schemeClr val="bg1"/>
                </a:solidFill>
                <a:latin typeface="Century" panose="02040604050505020304" pitchFamily="18" charset="0"/>
              </a:rPr>
              <a:t>, dokazao da rajčica </a:t>
            </a:r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nije otrovna, pojevši vrlo velik broj </a:t>
            </a:r>
            <a:r>
              <a:rPr lang="hr-HR" dirty="0" smtClean="0">
                <a:solidFill>
                  <a:schemeClr val="bg1"/>
                </a:solidFill>
                <a:latin typeface="Century" panose="02040604050505020304" pitchFamily="18" charset="0"/>
              </a:rPr>
              <a:t>rajčica te tako razbivši mit o njenoj otrovnosti.</a:t>
            </a:r>
          </a:p>
          <a:p>
            <a:endParaRPr lang="hr-HR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-</a:t>
            </a:r>
            <a:r>
              <a:rPr lang="hr-HR" dirty="0" smtClean="0">
                <a:solidFill>
                  <a:schemeClr val="bg1"/>
                </a:solidFill>
                <a:latin typeface="Century" panose="02040604050505020304" pitchFamily="18" charset="0"/>
              </a:rPr>
              <a:t>Tako </a:t>
            </a:r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je nastala i juha od rajčice koju svi volimo.</a:t>
            </a:r>
          </a:p>
          <a:p>
            <a:endParaRPr lang="hr-HR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-izvor: </a:t>
            </a:r>
            <a:r>
              <a:rPr lang="hr-HR" dirty="0" err="1">
                <a:solidFill>
                  <a:schemeClr val="bg1"/>
                </a:solidFill>
                <a:latin typeface="Century" panose="02040604050505020304" pitchFamily="18" charset="0"/>
              </a:rPr>
              <a:t>Actforlibraries</a:t>
            </a:r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</a:rPr>
              <a:t>, </a:t>
            </a:r>
            <a:r>
              <a:rPr lang="hr-HR" dirty="0">
                <a:solidFill>
                  <a:schemeClr val="bg1"/>
                </a:solidFill>
                <a:latin typeface="Century" panose="02040604050505020304" pitchFamily="18" charset="0"/>
                <a:hlinkClick r:id="rId3"/>
              </a:rPr>
              <a:t>http://www.actforlibraries.org/the-origin-of-tomatoes/</a:t>
            </a:r>
            <a:endParaRPr lang="hr-HR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66" y="3866861"/>
            <a:ext cx="4474085" cy="2991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Left Arrow 10"/>
          <p:cNvSpPr/>
          <p:nvPr/>
        </p:nvSpPr>
        <p:spPr>
          <a:xfrm>
            <a:off x="4829451" y="4731798"/>
            <a:ext cx="2290438" cy="807867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6862437" y="4412202"/>
            <a:ext cx="3450493" cy="156247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19888" y="4666044"/>
            <a:ext cx="3598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Century" panose="02040604050505020304" pitchFamily="18" charset="0"/>
              </a:rPr>
              <a:t>Ljudi nakon pukovnikove ,,predstave”</a:t>
            </a:r>
            <a:endParaRPr lang="en-US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9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6917" y="-4043460"/>
            <a:ext cx="18682834" cy="131454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06" y="-159490"/>
            <a:ext cx="12568171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                                                                     </a:t>
            </a:r>
          </a:p>
          <a:p>
            <a:r>
              <a:rPr lang="hr-HR" sz="4400" dirty="0" smtClean="0">
                <a:solidFill>
                  <a:schemeClr val="bg1"/>
                </a:solidFill>
                <a:latin typeface="Bodoni MT Poster Compressed" panose="02070706080601050204" pitchFamily="18" charset="0"/>
              </a:rPr>
              <a:t>                   D r u g a   z a n i m l j i v o s t</a:t>
            </a:r>
          </a:p>
          <a:p>
            <a:r>
              <a:rPr lang="hr-HR" sz="4400" dirty="0">
                <a:solidFill>
                  <a:schemeClr val="bg1"/>
                </a:solidFill>
                <a:latin typeface="Bodoni MT Poster Compressed" panose="02070706080601050204" pitchFamily="18" charset="0"/>
              </a:rPr>
              <a:t> </a:t>
            </a:r>
            <a:r>
              <a:rPr lang="hr-HR" sz="4400" dirty="0" smtClean="0">
                <a:solidFill>
                  <a:schemeClr val="bg1"/>
                </a:solidFill>
                <a:latin typeface="Bodoni MT Poster Compressed" panose="02070706080601050204" pitchFamily="18" charset="0"/>
              </a:rPr>
              <a:t>     </a:t>
            </a:r>
            <a:r>
              <a:rPr lang="hr-HR" sz="3600" dirty="0" smtClean="0">
                <a:solidFill>
                  <a:schemeClr val="bg1"/>
                </a:solidFill>
                <a:latin typeface="Bodoni MT Poster Compressed" panose="02070706080601050204" pitchFamily="18" charset="0"/>
              </a:rPr>
              <a:t>R a j č i c a    p o m a ž e   u   l i j e č e n j u   r a k a !</a:t>
            </a:r>
          </a:p>
          <a:p>
            <a:endParaRPr lang="hr-HR" sz="3600" dirty="0">
              <a:solidFill>
                <a:schemeClr val="bg1"/>
              </a:solidFill>
              <a:latin typeface="Bodoni MT Poster Compressed" panose="02070706080601050204" pitchFamily="18" charset="0"/>
            </a:endParaRP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-Prema britanskoj web stranici BT, rajčica liječi rak! U tome liječenju ,,sudjeluje” liko-</a:t>
            </a:r>
          </a:p>
          <a:p>
            <a:r>
              <a:rPr lang="hr-HR" sz="20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pen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, tvar koja daje rajčici crvenu boju, a očito i nama pomaže.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,,</a:t>
            </a:r>
            <a:r>
              <a:rPr lang="hr-HR" sz="20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Likopen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je moćan </a:t>
            </a:r>
            <a:r>
              <a:rPr lang="hr-HR" sz="20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inhibitor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proliferacije ljudske stanice </a:t>
            </a:r>
            <a:r>
              <a:rPr lang="hr-HR" sz="2000" dirty="0">
                <a:solidFill>
                  <a:schemeClr val="bg1"/>
                </a:solidFill>
                <a:latin typeface="Century" panose="02040604050505020304" pitchFamily="18" charset="0"/>
              </a:rPr>
              <a:t>karcinoma 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(</a:t>
            </a:r>
            <a:r>
              <a:rPr lang="hr-HR" sz="2000" i="1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inhibitor</a:t>
            </a:r>
            <a:r>
              <a:rPr lang="hr-HR" sz="2000" i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hr-HR" sz="2000" i="1" dirty="0">
                <a:solidFill>
                  <a:schemeClr val="bg1"/>
                </a:solidFill>
                <a:latin typeface="Century" panose="02040604050505020304" pitchFamily="18" charset="0"/>
              </a:rPr>
              <a:t>je tvar koja usporava ili zaustavlja kemijsku </a:t>
            </a:r>
            <a:r>
              <a:rPr lang="hr-HR" sz="2000" i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reakciju</a:t>
            </a:r>
            <a:r>
              <a:rPr lang="hr-HR" sz="2000" i="1" dirty="0">
                <a:solidFill>
                  <a:schemeClr val="bg1"/>
                </a:solidFill>
                <a:latin typeface="Century" panose="02040604050505020304" pitchFamily="18" charset="0"/>
              </a:rPr>
              <a:t>)</a:t>
            </a:r>
            <a:endParaRPr lang="hr-HR" sz="2000" i="1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Visoka konzumacija </a:t>
            </a:r>
            <a:r>
              <a:rPr lang="hr-HR" sz="20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likopena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iz hrane na bazi rajčice je povezana sa sniženim rizikom od raka na nekim dijelovima tijela npr. želudac debelo crijevo i sl.” , kaže udruženje uzgajivača rajčice.</a:t>
            </a:r>
          </a:p>
          <a:p>
            <a:endParaRPr lang="hr-HR" sz="2000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-također pomaže kod:</a:t>
            </a:r>
          </a:p>
          <a:p>
            <a:r>
              <a:rPr lang="hr-HR" sz="2000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                -sprečavanja srčanih udara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                 -ublažavanja opekotina od sunca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                 -sprečavanja sljepila povezanog s dobi</a:t>
            </a:r>
          </a:p>
          <a:p>
            <a:r>
              <a:rPr lang="hr-HR" sz="2000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                 -i kod tromboze.</a:t>
            </a:r>
          </a:p>
          <a:p>
            <a:endParaRPr lang="hr-HR" sz="20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-pojedinosti na: </a:t>
            </a:r>
            <a:r>
              <a:rPr lang="hr-HR" sz="2000" dirty="0" smtClean="0">
                <a:solidFill>
                  <a:schemeClr val="bg1"/>
                </a:solidFill>
                <a:latin typeface="Century" panose="02040604050505020304" pitchFamily="18" charset="0"/>
                <a:hlinkClick r:id="rId3"/>
              </a:rPr>
              <a:t>http://home.bt.com/lifestyle/health/healthy-eating/7-health-boosting-superpowers-of-the-humble-tomato-11363981594218</a:t>
            </a:r>
            <a:endParaRPr lang="hr-HR" sz="2000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endParaRPr lang="hr-HR" sz="2000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endParaRPr lang="hr-HR" sz="2400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8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591142">
            <a:off x="9619958" y="-949400"/>
            <a:ext cx="2992824" cy="2584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75206">
            <a:off x="8719514" y="5652202"/>
            <a:ext cx="2923748" cy="25248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5494" y="1354599"/>
            <a:ext cx="812417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</a:t>
            </a:r>
            <a:r>
              <a:rPr lang="hr-HR" dirty="0" smtClean="0"/>
              <a:t>                                      </a:t>
            </a:r>
            <a:r>
              <a:rPr lang="hr-HR" sz="36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Zabavne zanimljivosti</a:t>
            </a:r>
          </a:p>
          <a:p>
            <a:endParaRPr lang="hr-HR" sz="1000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-La </a:t>
            </a:r>
            <a:r>
              <a:rPr lang="hr-HR" sz="1900" dirty="0" err="1" smtClean="0">
                <a:solidFill>
                  <a:srgbClr val="C00000"/>
                </a:solidFill>
                <a:latin typeface="Century" panose="02040604050505020304" pitchFamily="18" charset="0"/>
              </a:rPr>
              <a:t>Tomatina</a:t>
            </a:r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, španjolski festival rajčica. </a:t>
            </a:r>
          </a:p>
          <a:p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Zvuči dosadno, ali zapravo je to festival na kojem se ljudi gađaju</a:t>
            </a:r>
          </a:p>
          <a:p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sa više od 150 000 rajčica!</a:t>
            </a:r>
          </a:p>
          <a:p>
            <a:endParaRPr lang="hr-HR" sz="1900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-Rajčice nisu samo crvene, nego postoje crne, bijele, roze, žute </a:t>
            </a:r>
          </a:p>
          <a:p>
            <a:r>
              <a:rPr lang="hr-HR" sz="1900" dirty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pa čak i ljubičaste!</a:t>
            </a:r>
          </a:p>
          <a:p>
            <a:endParaRPr lang="hr-HR" sz="1900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-Postoji sveukupno 10 000 vrsta rajčica na svijetu.</a:t>
            </a:r>
            <a:r>
              <a:rPr lang="ta-IN" sz="1900" smtClean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endParaRPr lang="hr-HR" sz="1900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endParaRPr lang="hr-HR" sz="1900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r>
              <a:rPr lang="hr-HR" sz="1900" dirty="0" smtClean="0">
                <a:solidFill>
                  <a:srgbClr val="C00000"/>
                </a:solidFill>
              </a:rPr>
              <a:t>-</a:t>
            </a:r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Sadnice rajčice </a:t>
            </a:r>
            <a:r>
              <a:rPr lang="ta-IN" sz="1900" dirty="0" smtClean="0">
                <a:solidFill>
                  <a:srgbClr val="C00000"/>
                </a:solidFill>
                <a:latin typeface="Century"/>
                <a:cs typeface="Century"/>
              </a:rPr>
              <a:t>će se</a:t>
            </a:r>
            <a:r>
              <a:rPr lang="hr-HR" sz="1900" dirty="0" smtClean="0">
                <a:solidFill>
                  <a:srgbClr val="C00000"/>
                </a:solidFill>
                <a:latin typeface="Century"/>
                <a:cs typeface="Century"/>
              </a:rPr>
              <a:t> uzgaja</a:t>
            </a:r>
            <a:r>
              <a:rPr lang="ta-IN" sz="1900" dirty="0" smtClean="0">
                <a:solidFill>
                  <a:srgbClr val="C00000"/>
                </a:solidFill>
                <a:latin typeface="Century"/>
                <a:cs typeface="Century"/>
              </a:rPr>
              <a:t>ti</a:t>
            </a:r>
            <a:r>
              <a:rPr lang="hr-HR" sz="1900" dirty="0" smtClean="0">
                <a:solidFill>
                  <a:srgbClr val="C00000"/>
                </a:solidFill>
                <a:latin typeface="Century"/>
                <a:cs typeface="Century"/>
              </a:rPr>
              <a:t> </a:t>
            </a:r>
            <a:r>
              <a:rPr lang="hr-HR" sz="1900" dirty="0" smtClean="0">
                <a:solidFill>
                  <a:srgbClr val="C00000"/>
                </a:solidFill>
                <a:latin typeface="Century" panose="02040604050505020304" pitchFamily="18" charset="0"/>
              </a:rPr>
              <a:t>u svemiru, znanstvenici upravo rade na tome, to sigurno niste znali.</a:t>
            </a:r>
            <a:endParaRPr lang="en-US" sz="19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 rot="20293428">
            <a:off x="9726686" y="4773899"/>
            <a:ext cx="1755267" cy="969166"/>
          </a:xfrm>
          <a:prstGeom prst="wedgeEllipseCallout">
            <a:avLst>
              <a:gd name="adj1" fmla="val -23161"/>
              <a:gd name="adj2" fmla="val 844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20356069">
            <a:off x="9747794" y="4908340"/>
            <a:ext cx="179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Century" panose="02040604050505020304" pitchFamily="18" charset="0"/>
              </a:rPr>
              <a:t>Preživjela sam La </a:t>
            </a:r>
            <a:r>
              <a:rPr lang="hr-HR" dirty="0" err="1" smtClean="0">
                <a:latin typeface="Century" panose="02040604050505020304" pitchFamily="18" charset="0"/>
              </a:rPr>
              <a:t>Tomatinu</a:t>
            </a:r>
            <a:endParaRPr lang="en-US" dirty="0">
              <a:latin typeface="Century" panose="020406040505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809" y="1941749"/>
            <a:ext cx="3391368" cy="217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309">
            <a:off x="4367964" y="5287355"/>
            <a:ext cx="3066479" cy="30391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49648">
            <a:off x="5002632" y="-1198289"/>
            <a:ext cx="3157611" cy="25512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45322">
            <a:off x="-1013242" y="2146111"/>
            <a:ext cx="2232548" cy="19279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1470">
            <a:off x="-920115" y="5008616"/>
            <a:ext cx="3104402" cy="2978251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 rot="1060565">
            <a:off x="1645310" y="5460207"/>
            <a:ext cx="1823651" cy="1095742"/>
          </a:xfrm>
          <a:prstGeom prst="wedgeEllipseCallout">
            <a:avLst>
              <a:gd name="adj1" fmla="val -52337"/>
              <a:gd name="adj2" fmla="val 5839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442623">
            <a:off x="1906163" y="5468147"/>
            <a:ext cx="1311906" cy="107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latin typeface="Century" panose="02040604050505020304" pitchFamily="18" charset="0"/>
              </a:rPr>
              <a:t>Bravo cure!</a:t>
            </a:r>
            <a:endParaRPr lang="en-US" sz="3200" dirty="0">
              <a:latin typeface="Century" panose="020406040505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48948">
            <a:off x="-802938" y="-1550820"/>
            <a:ext cx="3667115" cy="316675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rot="10638429">
            <a:off x="2365688" y="528697"/>
            <a:ext cx="1587774" cy="958152"/>
          </a:xfrm>
          <a:prstGeom prst="wedgeEllipseCallout">
            <a:avLst>
              <a:gd name="adj1" fmla="val 69097"/>
              <a:gd name="adj2" fmla="val 498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446344">
            <a:off x="2533975" y="717879"/>
            <a:ext cx="136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Century" panose="02040604050505020304" pitchFamily="18" charset="0"/>
              </a:rPr>
              <a:t>Ja isto</a:t>
            </a:r>
            <a:endParaRPr lang="en-US" sz="2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30" grpId="0" animBg="1"/>
      <p:bldP spid="31" grpId="0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9680" y="1061930"/>
            <a:ext cx="3985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Century" panose="02040604050505020304" pitchFamily="18" charset="0"/>
              </a:rPr>
              <a:t>-</a:t>
            </a:r>
            <a:r>
              <a:rPr lang="en-US" sz="2400" dirty="0" smtClean="0">
                <a:latin typeface="Century" panose="02040604050505020304" pitchFamily="18" charset="0"/>
              </a:rPr>
              <a:t>U </a:t>
            </a:r>
            <a:r>
              <a:rPr lang="en-US" sz="2400" dirty="0" err="1">
                <a:latin typeface="Century" panose="02040604050505020304" pitchFamily="18" charset="0"/>
              </a:rPr>
              <a:t>Ohiju</a:t>
            </a:r>
            <a:r>
              <a:rPr lang="en-US" sz="2400" dirty="0">
                <a:latin typeface="Century" panose="02040604050505020304" pitchFamily="18" charset="0"/>
              </a:rPr>
              <a:t>, SAD, </a:t>
            </a:r>
            <a:r>
              <a:rPr lang="hr-HR" sz="2400" dirty="0" smtClean="0">
                <a:latin typeface="Century" panose="02040604050505020304" pitchFamily="18" charset="0"/>
              </a:rPr>
              <a:t>ljudi toliko </a:t>
            </a:r>
            <a:r>
              <a:rPr lang="en-US" sz="2400" dirty="0" smtClean="0">
                <a:latin typeface="Century" panose="02040604050505020304" pitchFamily="18" charset="0"/>
              </a:rPr>
              <a:t>vole </a:t>
            </a:r>
            <a:r>
              <a:rPr lang="en-US" sz="2400" dirty="0" err="1">
                <a:latin typeface="Century" panose="02040604050505020304" pitchFamily="18" charset="0"/>
              </a:rPr>
              <a:t>rajčicu</a:t>
            </a:r>
            <a:r>
              <a:rPr lang="en-US" sz="2400" dirty="0">
                <a:latin typeface="Century" panose="02040604050505020304" pitchFamily="18" charset="0"/>
              </a:rPr>
              <a:t> </a:t>
            </a:r>
            <a:r>
              <a:rPr lang="en-US" sz="2400" dirty="0" smtClean="0">
                <a:latin typeface="Century" panose="02040604050505020304" pitchFamily="18" charset="0"/>
              </a:rPr>
              <a:t>da </a:t>
            </a:r>
            <a:r>
              <a:rPr lang="en-US" sz="2400" dirty="0">
                <a:latin typeface="Century" panose="02040604050505020304" pitchFamily="18" charset="0"/>
              </a:rPr>
              <a:t>je </a:t>
            </a:r>
            <a:r>
              <a:rPr lang="en-US" sz="2400" dirty="0" err="1">
                <a:latin typeface="Century" panose="02040604050505020304" pitchFamily="18" charset="0"/>
              </a:rPr>
              <a:t>sok</a:t>
            </a:r>
            <a:r>
              <a:rPr lang="en-US" sz="2400" dirty="0">
                <a:latin typeface="Century" panose="02040604050505020304" pitchFamily="18" charset="0"/>
              </a:rPr>
              <a:t> od </a:t>
            </a:r>
            <a:r>
              <a:rPr lang="en-US" sz="2400" dirty="0" err="1">
                <a:latin typeface="Century" panose="02040604050505020304" pitchFamily="18" charset="0"/>
              </a:rPr>
              <a:t>rajčice</a:t>
            </a:r>
            <a:r>
              <a:rPr lang="en-US" sz="2400" dirty="0">
                <a:latin typeface="Century" panose="02040604050505020304" pitchFamily="18" charset="0"/>
              </a:rPr>
              <a:t> </a:t>
            </a:r>
            <a:r>
              <a:rPr lang="en-US" sz="2400" dirty="0" err="1">
                <a:latin typeface="Century" panose="02040604050505020304" pitchFamily="18" charset="0"/>
              </a:rPr>
              <a:t>službeno</a:t>
            </a:r>
            <a:r>
              <a:rPr lang="en-US" sz="2400" dirty="0">
                <a:latin typeface="Century" panose="02040604050505020304" pitchFamily="18" charset="0"/>
              </a:rPr>
              <a:t> </a:t>
            </a:r>
            <a:r>
              <a:rPr lang="hr-HR" sz="2400" dirty="0" smtClean="0">
                <a:latin typeface="Century" panose="02040604050505020304" pitchFamily="18" charset="0"/>
              </a:rPr>
              <a:t>piće države</a:t>
            </a:r>
            <a:r>
              <a:rPr lang="en-US" sz="2400" dirty="0" smtClean="0">
                <a:latin typeface="Century" panose="02040604050505020304" pitchFamily="18" charset="0"/>
              </a:rPr>
              <a:t>!</a:t>
            </a:r>
            <a:endParaRPr lang="en-US" sz="2400" dirty="0">
              <a:latin typeface="Century" panose="020406040505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0474" y="2693487"/>
            <a:ext cx="37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latin typeface="Century" panose="02040604050505020304" pitchFamily="18" charset="0"/>
              </a:rPr>
              <a:t>-</a:t>
            </a:r>
            <a:r>
              <a:rPr lang="en-US" sz="2400" dirty="0" err="1" smtClean="0">
                <a:latin typeface="Century" panose="02040604050505020304" pitchFamily="18" charset="0"/>
              </a:rPr>
              <a:t>Najveća</a:t>
            </a:r>
            <a:r>
              <a:rPr lang="hr-HR" sz="2400" dirty="0" smtClean="0">
                <a:latin typeface="Century" panose="02040604050505020304" pitchFamily="18" charset="0"/>
              </a:rPr>
              <a:t> </a:t>
            </a:r>
            <a:r>
              <a:rPr lang="en-US" sz="2400" dirty="0" err="1" smtClean="0">
                <a:latin typeface="Century" panose="02040604050505020304" pitchFamily="18" charset="0"/>
              </a:rPr>
              <a:t>rajčica</a:t>
            </a:r>
            <a:r>
              <a:rPr lang="en-US" sz="2400" dirty="0" smtClean="0">
                <a:latin typeface="Century" panose="02040604050505020304" pitchFamily="18" charset="0"/>
              </a:rPr>
              <a:t> </a:t>
            </a:r>
            <a:r>
              <a:rPr lang="hr-HR" sz="2400" dirty="0" smtClean="0">
                <a:latin typeface="Century" panose="02040604050505020304" pitchFamily="18" charset="0"/>
              </a:rPr>
              <a:t>zabilježena je</a:t>
            </a:r>
            <a:r>
              <a:rPr lang="en-US" sz="2400" dirty="0" smtClean="0">
                <a:latin typeface="Century" panose="02040604050505020304" pitchFamily="18" charset="0"/>
              </a:rPr>
              <a:t>1986</a:t>
            </a:r>
            <a:r>
              <a:rPr lang="en-US" sz="2400" dirty="0">
                <a:latin typeface="Century" panose="02040604050505020304" pitchFamily="18" charset="0"/>
              </a:rPr>
              <a:t>. u </a:t>
            </a:r>
            <a:r>
              <a:rPr lang="en-US" sz="2400" dirty="0" err="1">
                <a:latin typeface="Century" panose="02040604050505020304" pitchFamily="18" charset="0"/>
              </a:rPr>
              <a:t>Oklahomi</a:t>
            </a:r>
            <a:r>
              <a:rPr lang="en-US" sz="2400" dirty="0">
                <a:latin typeface="Century" panose="02040604050505020304" pitchFamily="18" charset="0"/>
              </a:rPr>
              <a:t>, SAD-u. </a:t>
            </a:r>
            <a:r>
              <a:rPr lang="en-US" sz="2400" dirty="0" err="1">
                <a:latin typeface="Century" panose="02040604050505020304" pitchFamily="18" charset="0"/>
              </a:rPr>
              <a:t>Teška</a:t>
            </a:r>
            <a:r>
              <a:rPr lang="en-US" sz="2400" dirty="0">
                <a:latin typeface="Century" panose="02040604050505020304" pitchFamily="18" charset="0"/>
              </a:rPr>
              <a:t> </a:t>
            </a:r>
            <a:r>
              <a:rPr lang="en-US" sz="2400" dirty="0" smtClean="0">
                <a:latin typeface="Century" panose="02040604050505020304" pitchFamily="18" charset="0"/>
              </a:rPr>
              <a:t>je</a:t>
            </a:r>
            <a:r>
              <a:rPr lang="hr-HR" sz="2400" dirty="0" smtClean="0">
                <a:latin typeface="Century" panose="02040604050505020304" pitchFamily="18" charset="0"/>
              </a:rPr>
              <a:t> više od</a:t>
            </a:r>
            <a:r>
              <a:rPr lang="en-US" sz="2400" dirty="0" smtClean="0">
                <a:latin typeface="Century" panose="02040604050505020304" pitchFamily="18" charset="0"/>
              </a:rPr>
              <a:t> </a:t>
            </a:r>
            <a:r>
              <a:rPr lang="en-US" sz="2400" dirty="0">
                <a:latin typeface="Century" panose="02040604050505020304" pitchFamily="18" charset="0"/>
              </a:rPr>
              <a:t>3,5 kg - </a:t>
            </a:r>
            <a:r>
              <a:rPr lang="hr-HR" sz="2400" dirty="0" smtClean="0">
                <a:latin typeface="Century" panose="02040604050505020304" pitchFamily="18" charset="0"/>
              </a:rPr>
              <a:t>š</a:t>
            </a:r>
            <a:r>
              <a:rPr lang="en-US" sz="2400" dirty="0" smtClean="0">
                <a:latin typeface="Century" panose="02040604050505020304" pitchFamily="18" charset="0"/>
              </a:rPr>
              <a:t>to </a:t>
            </a:r>
            <a:r>
              <a:rPr lang="en-US" sz="2400" dirty="0">
                <a:latin typeface="Century" panose="02040604050505020304" pitchFamily="18" charset="0"/>
              </a:rPr>
              <a:t>je </a:t>
            </a:r>
            <a:r>
              <a:rPr lang="en-US" sz="2400" dirty="0" err="1">
                <a:latin typeface="Century" panose="02040604050505020304" pitchFamily="18" charset="0"/>
              </a:rPr>
              <a:t>više</a:t>
            </a:r>
            <a:r>
              <a:rPr lang="en-US" sz="2400" dirty="0">
                <a:latin typeface="Century" panose="02040604050505020304" pitchFamily="18" charset="0"/>
              </a:rPr>
              <a:t> od </a:t>
            </a:r>
            <a:r>
              <a:rPr lang="en-US" sz="2400" dirty="0" err="1">
                <a:latin typeface="Century" panose="02040604050505020304" pitchFamily="18" charset="0"/>
              </a:rPr>
              <a:t>prosječne</a:t>
            </a:r>
            <a:r>
              <a:rPr lang="en-US" sz="2400" dirty="0">
                <a:latin typeface="Century" panose="02040604050505020304" pitchFamily="18" charset="0"/>
              </a:rPr>
              <a:t> </a:t>
            </a:r>
            <a:r>
              <a:rPr lang="hr-HR" sz="2400" dirty="0" smtClean="0">
                <a:latin typeface="Century" panose="02040604050505020304" pitchFamily="18" charset="0"/>
              </a:rPr>
              <a:t>bebe</a:t>
            </a:r>
            <a:r>
              <a:rPr lang="en-US" sz="2400" dirty="0" smtClean="0">
                <a:latin typeface="Century" panose="02040604050505020304" pitchFamily="18" charset="0"/>
              </a:rPr>
              <a:t> </a:t>
            </a:r>
            <a:r>
              <a:rPr lang="en-US" sz="2400" dirty="0">
                <a:latin typeface="Century" panose="02040604050505020304" pitchFamily="18" charset="0"/>
              </a:rPr>
              <a:t>u </a:t>
            </a:r>
            <a:r>
              <a:rPr lang="en-US" sz="2400" dirty="0" err="1">
                <a:latin typeface="Century" panose="02040604050505020304" pitchFamily="18" charset="0"/>
              </a:rPr>
              <a:t>Velikoj</a:t>
            </a:r>
            <a:r>
              <a:rPr lang="en-US" sz="2400" dirty="0">
                <a:latin typeface="Century" panose="02040604050505020304" pitchFamily="18" charset="0"/>
              </a:rPr>
              <a:t> </a:t>
            </a:r>
            <a:r>
              <a:rPr lang="en-US" sz="2400" dirty="0" err="1">
                <a:latin typeface="Century" panose="02040604050505020304" pitchFamily="18" charset="0"/>
              </a:rPr>
              <a:t>Britaniji</a:t>
            </a:r>
            <a:r>
              <a:rPr lang="en-US" sz="2400" dirty="0">
                <a:latin typeface="Century" panose="02040604050505020304" pitchFamily="18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690" y="464819"/>
            <a:ext cx="4832209" cy="2763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283" y="3417843"/>
            <a:ext cx="3498616" cy="2951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86846">
            <a:off x="-674727" y="-757372"/>
            <a:ext cx="2497067" cy="2156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62010">
            <a:off x="10870861" y="-2528092"/>
            <a:ext cx="4244708" cy="36655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35544">
            <a:off x="10720514" y="5932471"/>
            <a:ext cx="4244708" cy="36655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613779" y="-1100024"/>
            <a:ext cx="2547663" cy="2200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6411">
            <a:off x="3908993" y="5133744"/>
            <a:ext cx="3242285" cy="27998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8526">
            <a:off x="-807510" y="5030646"/>
            <a:ext cx="2746167" cy="237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</TotalTime>
  <Words>717</Words>
  <Application>Microsoft Office PowerPoint</Application>
  <PresentationFormat>Široki zaslon</PresentationFormat>
  <Paragraphs>92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20" baseType="lpstr">
      <vt:lpstr>Arial</vt:lpstr>
      <vt:lpstr>Bodoni MT Poster Compressed</vt:lpstr>
      <vt:lpstr>Calibri</vt:lpstr>
      <vt:lpstr>Calibri Light</vt:lpstr>
      <vt:lpstr>Century</vt:lpstr>
      <vt:lpstr>Comic Sans MS</vt:lpstr>
      <vt:lpstr>Latha</vt:lpstr>
      <vt:lpstr>Wingdings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Jeste li znali ponešto s ove prezentacije?  Ako jeste ponovo se potapšajte po ramenu, ali ako niste, nema veze, zato je i  napravljena, kako bi vas naučila nešto novo!  A mislim da je to i postigla...</vt:lpstr>
      <vt:lpstr>PowerPoint prezentacija</vt:lpstr>
    </vt:vector>
  </TitlesOfParts>
  <Company>Novartis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Matisic, Zrinka</dc:creator>
  <cp:lastModifiedBy>Martina</cp:lastModifiedBy>
  <cp:revision>64</cp:revision>
  <dcterms:created xsi:type="dcterms:W3CDTF">2018-04-21T09:22:06Z</dcterms:created>
  <dcterms:modified xsi:type="dcterms:W3CDTF">2018-05-01T16:00:45Z</dcterms:modified>
</cp:coreProperties>
</file>