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81" r:id="rId22"/>
    <p:sldId id="276" r:id="rId2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F6E3-CA8F-4E2F-85D7-B9ACA3C69E32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8C7E-65C5-41FE-91A9-D486489828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1FB5-9670-4889-9792-E35299223D62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4A6E-97DC-4935-8348-0CDA1E7E00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7C24-1C74-4845-AEAD-FEB0CEEFF0A2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C2D9-58F2-4488-A1A6-BAD2BA4FCA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1C17-5AA0-4219-8223-0C9A0024A382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3186-3925-4575-8E96-54E1DDD013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3440-BEE5-4AAA-A349-FA797E344EDB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C675-564E-417D-94AD-6FAA983919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4449-35E6-4126-9FCE-262048CCE2E3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CD86-02DE-4AFB-A5A9-37101B26C7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F27F-1F05-44DB-9E98-FB730D1F56FA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BF82-63C8-47BF-9266-D12C30D4C1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BAD2-B19C-403A-9229-72997BCE2C4C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B001-526E-4FBD-923B-C95136FFFA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4204-C3AA-46F2-9C7E-B5C825685C6A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BEFD-FA9B-46B3-B821-D87E70B96F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A020-C8AD-4F20-9AF1-50A747351630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11BC-718E-4DDC-9846-2ED0BB7650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6A60-12B7-46B9-9497-8A53F97AF4E3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5871-F351-412B-9556-1DEB1530DB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DA0A9-60E5-4696-BE9B-D9075D494C88}" type="datetimeFigureOut">
              <a:rPr lang="sr-Latn-CS"/>
              <a:pPr>
                <a:defRPr/>
              </a:pPr>
              <a:t>20.4.2018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CA99C-228E-4F0D-8D9A-DA96B7EFC0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ndalus" pitchFamily="18" charset="-78"/>
                <a:cs typeface="Andalus" pitchFamily="18" charset="-78"/>
              </a:rPr>
              <a:t>Simetrija cvjetova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Projekt  ’’ Želim stablo’’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338763"/>
            <a:ext cx="1500187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44958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latin typeface="Andalus" pitchFamily="18" charset="-78"/>
                <a:cs typeface="Andalus" pitchFamily="18" charset="-78"/>
              </a:rPr>
              <a:t>AKTINOMORFNI CVIJET (polisimetrični) </a:t>
            </a:r>
            <a:endParaRPr lang="hr-HR" sz="2000">
              <a:latin typeface="Andalus" pitchFamily="18" charset="-78"/>
              <a:cs typeface="Andalus" pitchFamily="18" charset="-78"/>
            </a:endParaRPr>
          </a:p>
          <a:p>
            <a:pPr>
              <a:buFont typeface="Arial" charset="0"/>
              <a:buChar char="•"/>
            </a:pPr>
            <a:r>
              <a:rPr lang="hr-HR" sz="2000">
                <a:latin typeface="Andalus" pitchFamily="18" charset="-78"/>
                <a:cs typeface="Andalus" pitchFamily="18" charset="-78"/>
              </a:rPr>
              <a:t>  više osi simetrije </a:t>
            </a:r>
          </a:p>
          <a:p>
            <a:pPr>
              <a:buFont typeface="Arial" charset="0"/>
              <a:buChar char="•"/>
            </a:pPr>
            <a:r>
              <a:rPr lang="hr-HR" sz="2000">
                <a:latin typeface="Andalus" pitchFamily="18" charset="-78"/>
                <a:cs typeface="Andalus" pitchFamily="18" charset="-78"/>
              </a:rPr>
              <a:t>  najčešća simetrija cvijeta</a:t>
            </a:r>
          </a:p>
          <a:p>
            <a:pPr>
              <a:buFont typeface="Arial" charset="0"/>
              <a:buChar char="•"/>
            </a:pPr>
            <a:r>
              <a:rPr lang="hr-HR" sz="2000">
                <a:latin typeface="Andalus" pitchFamily="18" charset="-78"/>
                <a:cs typeface="Andalus" pitchFamily="18" charset="-78"/>
              </a:rPr>
              <a:t>  javlja se kod cvjetova kritosjemanjača</a:t>
            </a:r>
          </a:p>
          <a:p>
            <a:pPr>
              <a:buFont typeface="Arial" charset="0"/>
              <a:buChar char="•"/>
            </a:pPr>
            <a:r>
              <a:rPr lang="hr-HR" sz="2000">
                <a:latin typeface="Andalus" pitchFamily="18" charset="-78"/>
                <a:cs typeface="Andalus" pitchFamily="18" charset="-78"/>
              </a:rPr>
              <a:t>  cvjetovi kružnog oblika</a:t>
            </a:r>
          </a:p>
          <a:p>
            <a:pPr>
              <a:buFont typeface="Arial" charset="0"/>
              <a:buChar char="•"/>
            </a:pPr>
            <a:endParaRPr lang="hr-HR"/>
          </a:p>
          <a:p>
            <a:endParaRPr lang="en-US"/>
          </a:p>
        </p:txBody>
      </p:sp>
      <p:pic>
        <p:nvPicPr>
          <p:cNvPr id="23558" name="Picture 6" descr="dahli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28813"/>
            <a:ext cx="390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radial_radical_flowers_by_chloemilan-d99p0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0"/>
            <a:ext cx="353853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Rotational-symmetry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643313"/>
            <a:ext cx="3687763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5000625" y="0"/>
            <a:ext cx="3571875" cy="3571875"/>
          </a:xfrm>
          <a:prstGeom prst="line">
            <a:avLst/>
          </a:prstGeom>
          <a:ln w="412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964906" y="35719"/>
            <a:ext cx="3571875" cy="350043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3559" idx="1"/>
            <a:endCxn id="23559" idx="3"/>
          </p:cNvCxnSpPr>
          <p:nvPr/>
        </p:nvCxnSpPr>
        <p:spPr>
          <a:xfrm rot="10800000" flipH="1">
            <a:off x="5000625" y="1787525"/>
            <a:ext cx="353853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3559" idx="0"/>
            <a:endCxn id="23559" idx="2"/>
          </p:cNvCxnSpPr>
          <p:nvPr/>
        </p:nvCxnSpPr>
        <p:spPr>
          <a:xfrm rot="16200000" flipH="1">
            <a:off x="4983162" y="1785938"/>
            <a:ext cx="3573463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2262" y="3678238"/>
            <a:ext cx="3929063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558" idx="1"/>
          </p:cNvCxnSpPr>
          <p:nvPr/>
        </p:nvCxnSpPr>
        <p:spPr>
          <a:xfrm rot="10800000" flipH="1" flipV="1">
            <a:off x="285750" y="3608388"/>
            <a:ext cx="4071938" cy="349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4313" y="1857375"/>
            <a:ext cx="4071937" cy="35004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285750" y="1928813"/>
            <a:ext cx="3929063" cy="3429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92906" y="2678907"/>
            <a:ext cx="3857625" cy="192881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14313" y="2857500"/>
            <a:ext cx="3929062" cy="1785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2643188"/>
            <a:ext cx="4357688" cy="192881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0" y="2786063"/>
            <a:ext cx="4214813" cy="185737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19113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2138" y="496888"/>
            <a:ext cx="531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>
                <a:latin typeface="Andalus" pitchFamily="18" charset="-78"/>
                <a:cs typeface="Andalus" pitchFamily="18" charset="-78"/>
              </a:rPr>
              <a:t>ZIGOMORFNI CVIJET (monosimetrični)</a:t>
            </a:r>
            <a:r>
              <a:rPr lang="hr-HR" sz="240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hr-HR" sz="2400">
                <a:latin typeface="Andalus" pitchFamily="18" charset="-78"/>
                <a:cs typeface="Andalus" pitchFamily="18" charset="-78"/>
              </a:rPr>
              <a:t> jedna os simetrije</a:t>
            </a:r>
          </a:p>
          <a:p>
            <a:pPr>
              <a:buFont typeface="Arial" charset="0"/>
              <a:buChar char="•"/>
            </a:pPr>
            <a:r>
              <a:rPr lang="hr-HR" sz="2400">
                <a:latin typeface="Andalus" pitchFamily="18" charset="-78"/>
                <a:cs typeface="Andalus" pitchFamily="18" charset="-78"/>
              </a:rPr>
              <a:t> leptirnjače</a:t>
            </a:r>
            <a:endParaRPr lang="en-US" sz="240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orhidej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928813"/>
            <a:ext cx="50450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678657" y="2107406"/>
            <a:ext cx="4214812" cy="3286125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519px-Lathyrus_cic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42"/>
            <a:ext cx="31273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214313"/>
            <a:ext cx="31400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latin typeface="Andalus" pitchFamily="18" charset="-78"/>
                <a:cs typeface="Andalus" pitchFamily="18" charset="-78"/>
              </a:rPr>
              <a:t>DISIMETRIČNI CVJETOVI </a:t>
            </a:r>
            <a:r>
              <a:rPr lang="hr-HR" sz="2000">
                <a:latin typeface="Andalus" pitchFamily="18" charset="-78"/>
                <a:cs typeface="Andalus" pitchFamily="18" charset="-78"/>
              </a:rPr>
              <a:t>– </a:t>
            </a:r>
          </a:p>
          <a:p>
            <a:r>
              <a:rPr lang="hr-HR" sz="2000">
                <a:latin typeface="Andalus" pitchFamily="18" charset="-78"/>
                <a:cs typeface="Andalus" pitchFamily="18" charset="-78"/>
              </a:rPr>
              <a:t>dvije osi simetrije</a:t>
            </a:r>
          </a:p>
          <a:p>
            <a:pPr>
              <a:buFont typeface="Arial" charset="0"/>
              <a:buChar char="•"/>
            </a:pPr>
            <a:endParaRPr lang="hr-HR"/>
          </a:p>
          <a:p>
            <a:endParaRPr lang="hr-HR"/>
          </a:p>
        </p:txBody>
      </p:sp>
      <p:pic>
        <p:nvPicPr>
          <p:cNvPr id="3" name="Picture 6" descr="red-fuch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314325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29188" y="500063"/>
            <a:ext cx="3038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latin typeface="Andalus" pitchFamily="18" charset="-78"/>
                <a:cs typeface="Andalus" pitchFamily="18" charset="-78"/>
              </a:rPr>
              <a:t>ASIMETRIČNI CVJETOVI </a:t>
            </a:r>
            <a:r>
              <a:rPr lang="hr-HR" sz="2000">
                <a:latin typeface="Andalus" pitchFamily="18" charset="-78"/>
                <a:cs typeface="Andalus" pitchFamily="18" charset="-78"/>
              </a:rPr>
              <a:t>– </a:t>
            </a:r>
          </a:p>
          <a:p>
            <a:r>
              <a:rPr lang="hr-HR" sz="2000">
                <a:latin typeface="Andalus" pitchFamily="18" charset="-78"/>
                <a:cs typeface="Andalus" pitchFamily="18" charset="-78"/>
              </a:rPr>
              <a:t>nemaju osi simetrije</a:t>
            </a:r>
          </a:p>
        </p:txBody>
      </p:sp>
      <p:pic>
        <p:nvPicPr>
          <p:cNvPr id="5" name="Picture 4" descr="CannaIndica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279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>
                <a:latin typeface="Andalus" pitchFamily="18" charset="-78"/>
                <a:cs typeface="Andalus" pitchFamily="18" charset="-78"/>
              </a:rPr>
              <a:t>CVIJET NEVENA</a:t>
            </a:r>
          </a:p>
        </p:txBody>
      </p:sp>
      <p:pic>
        <p:nvPicPr>
          <p:cNvPr id="15363" name="Picture 2" descr="3bf70c43f7320397f6a5ff2239b37995_content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72188" y="1928813"/>
            <a:ext cx="2587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>
                <a:latin typeface="Andalus" pitchFamily="18" charset="-78"/>
                <a:cs typeface="Andalus" pitchFamily="18" charset="-78"/>
              </a:rPr>
              <a:t>Koju simetriju ima </a:t>
            </a:r>
          </a:p>
          <a:p>
            <a:r>
              <a:rPr lang="hr-HR" sz="2400">
                <a:latin typeface="Andalus" pitchFamily="18" charset="-78"/>
                <a:cs typeface="Andalus" pitchFamily="18" charset="-78"/>
              </a:rPr>
              <a:t>cvijet nevena?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428625" y="3643313"/>
            <a:ext cx="6357937" cy="714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571875"/>
            <a:ext cx="5857875" cy="714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4313" y="1143000"/>
            <a:ext cx="5286375" cy="5214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0" y="1143000"/>
            <a:ext cx="5214938" cy="51435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2357438"/>
            <a:ext cx="5500688" cy="242887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-71437" y="2143125"/>
            <a:ext cx="5715000" cy="31432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143125"/>
            <a:ext cx="5572125" cy="2928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-142874" y="2357437"/>
            <a:ext cx="5643562" cy="278606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143625" y="3214688"/>
            <a:ext cx="28432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Cvijet nevena je </a:t>
            </a:r>
          </a:p>
          <a:p>
            <a:r>
              <a:rPr lang="hr-HR" sz="2400" b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aktinomorfni cvijet,</a:t>
            </a:r>
          </a:p>
          <a:p>
            <a:r>
              <a:rPr lang="hr-HR" sz="2400" b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što znači da ima više </a:t>
            </a:r>
          </a:p>
          <a:p>
            <a:r>
              <a:rPr lang="hr-HR" sz="2400" b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osi simetrija.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ZADATAK </a:t>
            </a:r>
            <a:br>
              <a:rPr lang="hr-HR" sz="40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hr-HR" sz="40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Nacrtati cvijet nevena i osi simetrije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286000" y="1928813"/>
            <a:ext cx="6400800" cy="4197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smtClean="0">
                <a:latin typeface="Andalus" pitchFamily="18" charset="-78"/>
                <a:cs typeface="Andalus" pitchFamily="18" charset="-78"/>
              </a:rPr>
              <a:t>Potreban pribor:</a:t>
            </a:r>
          </a:p>
          <a:p>
            <a:r>
              <a:rPr lang="hr-HR" smtClean="0">
                <a:latin typeface="Andalus" pitchFamily="18" charset="-78"/>
                <a:cs typeface="Andalus" pitchFamily="18" charset="-78"/>
              </a:rPr>
              <a:t>bijeli A4 papir</a:t>
            </a:r>
          </a:p>
          <a:p>
            <a:r>
              <a:rPr lang="hr-HR" smtClean="0">
                <a:latin typeface="Andalus" pitchFamily="18" charset="-78"/>
                <a:cs typeface="Andalus" pitchFamily="18" charset="-78"/>
              </a:rPr>
              <a:t>šestar, ravnalo</a:t>
            </a:r>
          </a:p>
          <a:p>
            <a:r>
              <a:rPr lang="hr-HR" smtClean="0">
                <a:latin typeface="Andalus" pitchFamily="18" charset="-78"/>
                <a:cs typeface="Andalus" pitchFamily="18" charset="-78"/>
              </a:rPr>
              <a:t>flomasteri (crni i narančasti)</a:t>
            </a:r>
          </a:p>
          <a:p>
            <a:r>
              <a:rPr lang="hr-HR" smtClean="0">
                <a:latin typeface="Andalus" pitchFamily="18" charset="-78"/>
                <a:cs typeface="Andalus" pitchFamily="18" charset="-78"/>
              </a:rPr>
              <a:t> bojice (crna, narančasta, žuta)</a:t>
            </a:r>
          </a:p>
        </p:txBody>
      </p:sp>
      <p:pic>
        <p:nvPicPr>
          <p:cNvPr id="16389" name="Picture 5" descr="Paper_she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1865312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preuzimanj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38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ravnalo_metalno_97a57f6f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7863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501-home_defaul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47863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28365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185737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14313"/>
            <a:ext cx="8229600" cy="4668837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hr-HR" b="1" u="sng" smtClean="0">
                <a:latin typeface="Andalus" pitchFamily="18" charset="-78"/>
                <a:cs typeface="Andalus" pitchFamily="18" charset="-78"/>
              </a:rPr>
              <a:t>1. korak</a:t>
            </a:r>
          </a:p>
          <a:p>
            <a:pPr marL="514350" indent="-514350"/>
            <a:r>
              <a:rPr lang="hr-HR" smtClean="0">
                <a:latin typeface="Andalus" pitchFamily="18" charset="-78"/>
                <a:cs typeface="Andalus" pitchFamily="18" charset="-78"/>
              </a:rPr>
              <a:t>nacrtati kružnicu</a:t>
            </a:r>
          </a:p>
          <a:p>
            <a:pPr marL="514350" indent="-514350">
              <a:buFont typeface="Arial" charset="0"/>
              <a:buNone/>
            </a:pPr>
            <a:r>
              <a:rPr lang="hr-HR" smtClean="0">
                <a:latin typeface="Andalus" pitchFamily="18" charset="-78"/>
                <a:cs typeface="Andalus" pitchFamily="18" charset="-78"/>
              </a:rPr>
              <a:t>      polumjera 8 cm </a:t>
            </a:r>
          </a:p>
          <a:p>
            <a:pPr marL="514350" indent="-514350">
              <a:buFont typeface="Arial" charset="0"/>
              <a:buNone/>
            </a:pPr>
            <a:r>
              <a:rPr lang="hr-HR" smtClean="0">
                <a:latin typeface="Andalus" pitchFamily="18" charset="-78"/>
                <a:cs typeface="Andalus" pitchFamily="18" charset="-78"/>
              </a:rPr>
              <a:t>      na sredini papira</a:t>
            </a:r>
          </a:p>
          <a:p>
            <a:pPr marL="514350" indent="-514350"/>
            <a:r>
              <a:rPr lang="hr-HR" smtClean="0">
                <a:latin typeface="Andalus" pitchFamily="18" charset="-78"/>
                <a:cs typeface="Andalus" pitchFamily="18" charset="-78"/>
              </a:rPr>
              <a:t> podijeliti  ju na</a:t>
            </a:r>
          </a:p>
          <a:p>
            <a:pPr marL="514350" indent="-514350">
              <a:buFont typeface="Arial" charset="0"/>
              <a:buNone/>
            </a:pPr>
            <a:r>
              <a:rPr lang="hr-HR" smtClean="0">
                <a:latin typeface="Andalus" pitchFamily="18" charset="-78"/>
                <a:cs typeface="Andalus" pitchFamily="18" charset="-78"/>
              </a:rPr>
              <a:t>      16 dijelova</a:t>
            </a:r>
          </a:p>
          <a:p>
            <a:pPr marL="514350" indent="-514350">
              <a:buFont typeface="Arial" charset="0"/>
              <a:buNone/>
            </a:pPr>
            <a:r>
              <a:rPr lang="hr-HR" smtClean="0">
                <a:latin typeface="Andalus" pitchFamily="18" charset="-78"/>
                <a:cs typeface="Andalus" pitchFamily="18" charset="-78"/>
              </a:rPr>
              <a:t>      konstruiranjem </a:t>
            </a:r>
          </a:p>
          <a:p>
            <a:pPr marL="514350" indent="-514350">
              <a:buFont typeface="Arial" charset="0"/>
              <a:buNone/>
            </a:pPr>
            <a:r>
              <a:rPr lang="hr-HR" smtClean="0">
                <a:latin typeface="Andalus" pitchFamily="18" charset="-78"/>
                <a:cs typeface="Andalus" pitchFamily="18" charset="-78"/>
              </a:rPr>
              <a:t>     simetrala kutova</a:t>
            </a:r>
          </a:p>
          <a:p>
            <a:pPr marL="514350" indent="-514350">
              <a:buFont typeface="Arial" charset="0"/>
              <a:buNone/>
            </a:pPr>
            <a:r>
              <a:rPr lang="hr-HR" smtClean="0">
                <a:latin typeface="Andalus" pitchFamily="18" charset="-78"/>
                <a:cs typeface="Andalus" pitchFamily="18" charset="-78"/>
              </a:rPr>
              <a:t>           dobili smo osi simetrije cvijeta (podebljati ih crnim flomasterom)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1500" y="5143500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4429125" y="0"/>
            <a:ext cx="471487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3" y="428625"/>
            <a:ext cx="4786312" cy="56975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sz="3200" b="1" u="sng" smtClean="0">
                <a:latin typeface="Andalus" pitchFamily="18" charset="-78"/>
                <a:cs typeface="Andalus" pitchFamily="18" charset="-78"/>
              </a:rPr>
              <a:t>2. korak</a:t>
            </a:r>
          </a:p>
          <a:p>
            <a:r>
              <a:rPr lang="hr-HR" sz="3200" smtClean="0">
                <a:latin typeface="Andalus" pitchFamily="18" charset="-78"/>
                <a:cs typeface="Andalus" pitchFamily="18" charset="-78"/>
              </a:rPr>
              <a:t>nacrtati manju kružnicu</a:t>
            </a:r>
          </a:p>
          <a:p>
            <a:pPr>
              <a:buFont typeface="Arial" charset="0"/>
              <a:buNone/>
            </a:pPr>
            <a:r>
              <a:rPr lang="hr-HR" sz="3200" smtClean="0">
                <a:latin typeface="Andalus" pitchFamily="18" charset="-78"/>
                <a:cs typeface="Andalus" pitchFamily="18" charset="-78"/>
              </a:rPr>
              <a:t>   (radijusa 2.5cm)</a:t>
            </a:r>
          </a:p>
          <a:p>
            <a:r>
              <a:rPr lang="hr-HR" sz="3200" smtClean="0">
                <a:latin typeface="Andalus" pitchFamily="18" charset="-78"/>
                <a:cs typeface="Andalus" pitchFamily="18" charset="-78"/>
              </a:rPr>
              <a:t> unutar te kružnice</a:t>
            </a:r>
          </a:p>
          <a:p>
            <a:pPr>
              <a:buFont typeface="Arial" charset="0"/>
              <a:buNone/>
            </a:pPr>
            <a:r>
              <a:rPr lang="hr-HR" sz="3200" smtClean="0">
                <a:latin typeface="Andalus" pitchFamily="18" charset="-78"/>
                <a:cs typeface="Andalus" pitchFamily="18" charset="-78"/>
              </a:rPr>
              <a:t>    crtati manje kružiće</a:t>
            </a:r>
          </a:p>
          <a:p>
            <a:pPr>
              <a:buFont typeface="Arial" charset="0"/>
              <a:buNone/>
            </a:pPr>
            <a:r>
              <a:rPr lang="hr-HR" sz="3200" smtClean="0">
                <a:latin typeface="Andalus" pitchFamily="18" charset="-78"/>
                <a:cs typeface="Andalus" pitchFamily="18" charset="-78"/>
              </a:rPr>
              <a:t>    kako je prikazano </a:t>
            </a:r>
          </a:p>
          <a:p>
            <a:pPr>
              <a:buFont typeface="Arial" charset="0"/>
              <a:buNone/>
            </a:pPr>
            <a:r>
              <a:rPr lang="hr-HR" sz="3200" smtClean="0">
                <a:latin typeface="Andalus" pitchFamily="18" charset="-78"/>
                <a:cs typeface="Andalus" pitchFamily="18" charset="-78"/>
              </a:rPr>
              <a:t>    na crtežu</a:t>
            </a:r>
          </a:p>
          <a:p>
            <a:pPr>
              <a:buFont typeface="Arial" charset="0"/>
              <a:buNone/>
            </a:pPr>
            <a:endParaRPr lang="hr-HR" smtClean="0"/>
          </a:p>
          <a:p>
            <a:pPr>
              <a:buFont typeface="Arial" charset="0"/>
              <a:buNone/>
            </a:pPr>
            <a:endParaRPr lang="hr-HR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4338" y="1428750"/>
            <a:ext cx="4919662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29188" y="357188"/>
            <a:ext cx="4000500" cy="5357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sz="3200" b="1" u="sng" smtClean="0">
                <a:latin typeface="Andalus" pitchFamily="18" charset="-78"/>
                <a:cs typeface="Andalus" pitchFamily="18" charset="-78"/>
              </a:rPr>
              <a:t>3. korak</a:t>
            </a:r>
          </a:p>
          <a:p>
            <a:r>
              <a:rPr lang="hr-HR" sz="3200" smtClean="0">
                <a:latin typeface="Andalus" pitchFamily="18" charset="-78"/>
                <a:cs typeface="Andalus" pitchFamily="18" charset="-78"/>
              </a:rPr>
              <a:t>nacrtati pomoćnu</a:t>
            </a:r>
          </a:p>
          <a:p>
            <a:pPr>
              <a:buFont typeface="Arial" charset="0"/>
              <a:buNone/>
            </a:pPr>
            <a:r>
              <a:rPr lang="hr-HR" sz="3200" smtClean="0">
                <a:latin typeface="Andalus" pitchFamily="18" charset="-78"/>
                <a:cs typeface="Andalus" pitchFamily="18" charset="-78"/>
              </a:rPr>
              <a:t>   kružnicu radijusa 6.5 cm</a:t>
            </a:r>
          </a:p>
          <a:p>
            <a:r>
              <a:rPr lang="hr-HR" sz="3200" smtClean="0">
                <a:latin typeface="Andalus" pitchFamily="18" charset="-78"/>
                <a:cs typeface="Andalus" pitchFamily="18" charset="-78"/>
              </a:rPr>
              <a:t>obzirom na nacrtane</a:t>
            </a:r>
          </a:p>
          <a:p>
            <a:pPr>
              <a:buFont typeface="Arial" charset="0"/>
              <a:buNone/>
            </a:pPr>
            <a:r>
              <a:rPr lang="hr-HR" sz="3200" smtClean="0">
                <a:latin typeface="Andalus" pitchFamily="18" charset="-78"/>
                <a:cs typeface="Andalus" pitchFamily="18" charset="-78"/>
              </a:rPr>
              <a:t>   osi crtati simetrične </a:t>
            </a:r>
          </a:p>
          <a:p>
            <a:pPr>
              <a:buFont typeface="Arial" charset="0"/>
              <a:buNone/>
            </a:pPr>
            <a:r>
              <a:rPr lang="hr-HR" sz="3200" smtClean="0">
                <a:latin typeface="Andalus" pitchFamily="18" charset="-78"/>
                <a:cs typeface="Andalus" pitchFamily="18" charset="-78"/>
              </a:rPr>
              <a:t>   latice </a:t>
            </a:r>
          </a:p>
          <a:p>
            <a:pPr>
              <a:buFont typeface="Arial" charset="0"/>
              <a:buNone/>
            </a:pPr>
            <a:r>
              <a:rPr lang="hr-HR" sz="3200" smtClean="0">
                <a:latin typeface="Andalus" pitchFamily="18" charset="-78"/>
                <a:cs typeface="Andalus" pitchFamily="18" charset="-78"/>
              </a:rPr>
              <a:t>  (duljina latica 6.5cm)</a:t>
            </a:r>
          </a:p>
          <a:p>
            <a:pPr>
              <a:buFont typeface="Arial" charset="0"/>
              <a:buNone/>
            </a:pPr>
            <a:endParaRPr lang="hr-HR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14313" y="714375"/>
            <a:ext cx="46180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285750" y="785813"/>
            <a:ext cx="4357688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268788" y="2643188"/>
            <a:ext cx="48752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357188" y="142875"/>
            <a:ext cx="166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u="sng">
                <a:latin typeface="Andalus" pitchFamily="18" charset="-78"/>
                <a:cs typeface="Andalus" pitchFamily="18" charset="-78"/>
              </a:rPr>
              <a:t>4. korak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1714500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 u="sng">
                <a:latin typeface="Andalus" pitchFamily="18" charset="-78"/>
                <a:cs typeface="Andalus" pitchFamily="18" charset="-78"/>
              </a:rPr>
              <a:t>5. korak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43338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0"/>
            <a:ext cx="45815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143000" y="1571625"/>
            <a:ext cx="1560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u="sng">
                <a:latin typeface="Andalus" pitchFamily="18" charset="-78"/>
                <a:cs typeface="Andalus" pitchFamily="18" charset="-78"/>
              </a:rPr>
              <a:t>6. korak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57938" y="4714875"/>
            <a:ext cx="156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u="sng">
                <a:latin typeface="Andalus" pitchFamily="18" charset="-78"/>
                <a:cs typeface="Andalus" pitchFamily="18" charset="-78"/>
              </a:rPr>
              <a:t>7. korak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ndalus" pitchFamily="18" charset="-78"/>
                <a:cs typeface="Andalus" pitchFamily="18" charset="-78"/>
              </a:rPr>
              <a:t>Osnosimetrični likovi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58175" cy="4697413"/>
          </a:xfrm>
        </p:spPr>
        <p:txBody>
          <a:bodyPr/>
          <a:lstStyle/>
          <a:p>
            <a:pPr eaLnBrk="1" hangingPunct="1"/>
            <a:r>
              <a:rPr lang="hr-HR" smtClean="0">
                <a:latin typeface="Andalus" pitchFamily="18" charset="-78"/>
                <a:cs typeface="Andalus" pitchFamily="18" charset="-78"/>
              </a:rPr>
              <a:t>Lik za koji postoji osna simetrija koja ga preslikava u njega samog je osnosimetrični lik.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643188"/>
            <a:ext cx="207168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50" y="5929313"/>
            <a:ext cx="307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latin typeface="Andalus" pitchFamily="18" charset="-78"/>
                <a:cs typeface="Andalus" pitchFamily="18" charset="-78"/>
              </a:rPr>
              <a:t>JEDNAKOKRAČNI TROKUT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500313"/>
            <a:ext cx="225107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72125" y="3571875"/>
            <a:ext cx="206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jedna os simetrije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00063" y="64293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dirty="0">
                <a:latin typeface="Andalus" pitchFamily="18" charset="-78"/>
                <a:cs typeface="Andalus" pitchFamily="18" charset="-78"/>
              </a:rPr>
              <a:t>... najuspješniji</a:t>
            </a:r>
          </a:p>
          <a:p>
            <a:r>
              <a:rPr lang="hr-HR" sz="3200" dirty="0">
                <a:latin typeface="Andalus" pitchFamily="18" charset="-78"/>
                <a:cs typeface="Andalus" pitchFamily="18" charset="-78"/>
              </a:rPr>
              <a:t>    radovi...</a:t>
            </a:r>
          </a:p>
        </p:txBody>
      </p:sp>
      <p:pic>
        <p:nvPicPr>
          <p:cNvPr id="25603" name="Picture 3" descr="28034272_1793492807392800_1406283937_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0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28033386_1793492557392825_10107374_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45005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žel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8572528" cy="494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5589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Andalus" pitchFamily="18" charset="-78"/>
                <a:cs typeface="Andalus" pitchFamily="18" charset="-78"/>
              </a:rPr>
              <a:t>... </a:t>
            </a:r>
            <a:r>
              <a:rPr lang="hr-HR" sz="2800" dirty="0">
                <a:latin typeface="Andalus" pitchFamily="18" charset="-78"/>
                <a:cs typeface="Andalus" pitchFamily="18" charset="-78"/>
              </a:rPr>
              <a:t>p</a:t>
            </a:r>
            <a:r>
              <a:rPr lang="hr-HR" sz="2800" dirty="0" smtClean="0">
                <a:latin typeface="Andalus" pitchFamily="18" charset="-78"/>
                <a:cs typeface="Andalus" pitchFamily="18" charset="-78"/>
              </a:rPr>
              <a:t>ano postavljen nakon radionice ...</a:t>
            </a:r>
            <a:endParaRPr lang="hr-HR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1071563" y="1785938"/>
            <a:ext cx="6400800" cy="1752600"/>
          </a:xfrm>
        </p:spPr>
        <p:txBody>
          <a:bodyPr/>
          <a:lstStyle/>
          <a:p>
            <a:r>
              <a:rPr lang="hr-HR" sz="360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IZRADILA:</a:t>
            </a:r>
          </a:p>
          <a:p>
            <a:r>
              <a:rPr lang="hr-HR" sz="360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Sanja Kosanović, </a:t>
            </a:r>
          </a:p>
          <a:p>
            <a:r>
              <a:rPr lang="hr-HR" sz="360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mag.edu.mat. i inf.</a:t>
            </a:r>
          </a:p>
          <a:p>
            <a:r>
              <a:rPr lang="hr-HR" sz="360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OŠ ĐURO PILAR, Slavonski Brod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285750"/>
            <a:ext cx="342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latin typeface="Andalus" pitchFamily="18" charset="-78"/>
                <a:cs typeface="Andalus" pitchFamily="18" charset="-78"/>
              </a:rPr>
              <a:t>JEDNAKOSTRANIČNI TROKUT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3563" y="428625"/>
            <a:ext cx="180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latin typeface="Andalus" pitchFamily="18" charset="-78"/>
                <a:cs typeface="Andalus" pitchFamily="18" charset="-78"/>
              </a:rPr>
              <a:t>PRAVOKUTNIK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3786188"/>
            <a:ext cx="1255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latin typeface="Andalus" pitchFamily="18" charset="-78"/>
                <a:cs typeface="Andalus" pitchFamily="18" charset="-78"/>
              </a:rPr>
              <a:t>KVADRAT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4875" y="3071813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Andalus" pitchFamily="18" charset="-78"/>
                <a:cs typeface="Andalus" pitchFamily="18" charset="-78"/>
              </a:rPr>
              <a:t>KRUG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2405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14375"/>
            <a:ext cx="2932112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0438" y="1428750"/>
            <a:ext cx="115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tri osi</a:t>
            </a:r>
          </a:p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simetrije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214438"/>
            <a:ext cx="24114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500563"/>
            <a:ext cx="19113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1000125"/>
            <a:ext cx="27225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15250" y="785813"/>
            <a:ext cx="1101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dvije osi </a:t>
            </a:r>
          </a:p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simetrije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214813"/>
            <a:ext cx="23272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28938" y="4786313"/>
            <a:ext cx="115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četiri osi</a:t>
            </a:r>
          </a:p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simetrije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0" y="3929063"/>
            <a:ext cx="20447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643313"/>
            <a:ext cx="24876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72375" y="4214813"/>
            <a:ext cx="1416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beskonačno</a:t>
            </a:r>
          </a:p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mnogo </a:t>
            </a:r>
          </a:p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osi </a:t>
            </a:r>
          </a:p>
          <a:p>
            <a:r>
              <a:rPr lang="hr-HR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simetrije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>
                <a:latin typeface="Andalus" pitchFamily="18" charset="-78"/>
                <a:cs typeface="Andalus" pitchFamily="18" charset="-78"/>
              </a:rPr>
              <a:t>Osna simetrija oko nas...</a:t>
            </a:r>
          </a:p>
        </p:txBody>
      </p:sp>
      <p:pic>
        <p:nvPicPr>
          <p:cNvPr id="3074" name="Picture 2" descr="https://upload.wikimedia.org/wikipedia/commons/1/14/Dome_of_the_Ro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00313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5929313"/>
            <a:ext cx="4049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ndalus" pitchFamily="18" charset="-78"/>
                <a:cs typeface="Andalus" pitchFamily="18" charset="-78"/>
              </a:rPr>
              <a:t>Kupola nad Stijenom, Jeruzalem, 691.god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1928813"/>
            <a:ext cx="5000626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ncient-Rome-Background-Full-HD-desktop-wallpapers-hd-images-amazing-mac-desktop-wallpapers-free-4k-pictures-smart-phone-1920x1080-768x4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071563"/>
            <a:ext cx="4953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5286375" y="4143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00063" y="1000125"/>
            <a:ext cx="2852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>
                <a:latin typeface="Andalus" pitchFamily="18" charset="-78"/>
                <a:cs typeface="Andalus" pitchFamily="18" charset="-78"/>
              </a:rPr>
              <a:t>... arhitektura ...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43500" y="4143375"/>
            <a:ext cx="332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ndalus" pitchFamily="18" charset="-78"/>
                <a:cs typeface="Andalus" pitchFamily="18" charset="-78"/>
              </a:rPr>
              <a:t>Fontana di Trevi, Rim, 18. stoljeće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750594" y="2464594"/>
            <a:ext cx="335756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0" y="5572125"/>
            <a:ext cx="3167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ndalus" pitchFamily="18" charset="-78"/>
                <a:cs typeface="Andalus" pitchFamily="18" charset="-78"/>
              </a:rPr>
              <a:t>Tvrđava, Slavonski Brod,  1715.</a:t>
            </a:r>
          </a:p>
        </p:txBody>
      </p:sp>
      <p:pic>
        <p:nvPicPr>
          <p:cNvPr id="4" name="Picture 3" descr="tvrđava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57188"/>
            <a:ext cx="7046912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3821907" y="2464593"/>
            <a:ext cx="2000250" cy="214313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714750" y="2500313"/>
            <a:ext cx="2071688" cy="142875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43313" y="1571625"/>
            <a:ext cx="2428875" cy="2071688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643313" y="1500187"/>
            <a:ext cx="2286000" cy="2143125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38" y="500063"/>
            <a:ext cx="2503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>
                <a:latin typeface="Andalus" pitchFamily="18" charset="-78"/>
                <a:cs typeface="Andalus" pitchFamily="18" charset="-78"/>
              </a:rPr>
              <a:t>... u slikarstvu ...</a:t>
            </a:r>
          </a:p>
        </p:txBody>
      </p:sp>
      <p:pic>
        <p:nvPicPr>
          <p:cNvPr id="3" name="Picture 2" descr="preuzm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7156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3929063"/>
            <a:ext cx="2640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ndalus" pitchFamily="18" charset="-78"/>
                <a:cs typeface="Andalus" pitchFamily="18" charset="-78"/>
              </a:rPr>
              <a:t> Vitruvijev čovjek,</a:t>
            </a:r>
          </a:p>
          <a:p>
            <a:r>
              <a:rPr lang="hr-HR">
                <a:latin typeface="Andalus" pitchFamily="18" charset="-78"/>
                <a:cs typeface="Andalus" pitchFamily="18" charset="-78"/>
              </a:rPr>
              <a:t> Leonardo da Vinci, 1487</a:t>
            </a:r>
            <a:r>
              <a:rPr lang="hr-HR">
                <a:latin typeface="Calibri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499269" y="2429669"/>
            <a:ext cx="314483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arci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8"/>
            <a:ext cx="2225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38975" y="1285875"/>
            <a:ext cx="2105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>
                <a:latin typeface="Andalus" pitchFamily="18" charset="-78"/>
                <a:cs typeface="Andalus" pitchFamily="18" charset="-78"/>
              </a:rPr>
              <a:t>Narcis,</a:t>
            </a:r>
          </a:p>
          <a:p>
            <a:pPr algn="ctr"/>
            <a:r>
              <a:rPr lang="hr-HR">
                <a:latin typeface="Andalus" pitchFamily="18" charset="-78"/>
                <a:cs typeface="Andalus" pitchFamily="18" charset="-78"/>
              </a:rPr>
              <a:t>  Caravaggio , 1597</a:t>
            </a:r>
            <a:r>
              <a:rPr lang="hr-HR">
                <a:latin typeface="Calibri" pitchFamily="34" charset="0"/>
              </a:rPr>
              <a:t>.</a:t>
            </a:r>
          </a:p>
        </p:txBody>
      </p:sp>
      <p:pic>
        <p:nvPicPr>
          <p:cNvPr id="14" name="Picture 13" descr="joep hommerson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3071813"/>
            <a:ext cx="2735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00500" y="6000750"/>
            <a:ext cx="1830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ndalus" pitchFamily="18" charset="-78"/>
                <a:cs typeface="Andalus" pitchFamily="18" charset="-78"/>
              </a:rPr>
              <a:t>Autor:</a:t>
            </a:r>
          </a:p>
          <a:p>
            <a:r>
              <a:rPr lang="hr-HR">
                <a:latin typeface="Andalus" pitchFamily="18" charset="-78"/>
                <a:cs typeface="Andalus" pitchFamily="18" charset="-78"/>
              </a:rPr>
              <a:t>Joep Hommerson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57688" y="2000250"/>
            <a:ext cx="2786062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430044" y="4642644"/>
            <a:ext cx="4000500" cy="158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pti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946150"/>
            <a:ext cx="282416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642938" y="428625"/>
            <a:ext cx="1839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>
                <a:latin typeface="Andalus" pitchFamily="18" charset="-78"/>
                <a:cs typeface="Andalus" pitchFamily="18" charset="-78"/>
              </a:rPr>
              <a:t>... u prirodi ...</a:t>
            </a:r>
          </a:p>
        </p:txBody>
      </p:sp>
      <p:pic>
        <p:nvPicPr>
          <p:cNvPr id="9221" name="Picture 4" descr="pau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57563"/>
            <a:ext cx="52387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zeb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28625"/>
            <a:ext cx="39909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1428750" y="1928813"/>
            <a:ext cx="2357437" cy="714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44294" y="1786732"/>
            <a:ext cx="3571875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964407" y="4964906"/>
            <a:ext cx="3714750" cy="714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irod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143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I65559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643314"/>
            <a:ext cx="44291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2108195" y="1606550"/>
            <a:ext cx="3214687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H="1" flipV="1">
            <a:off x="1071538" y="1643050"/>
            <a:ext cx="5214937" cy="349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571868" y="5000636"/>
            <a:ext cx="4929187" cy="14287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928938" y="2428875"/>
            <a:ext cx="32956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5400">
                <a:latin typeface="Andalus" pitchFamily="18" charset="-78"/>
                <a:cs typeface="Andalus" pitchFamily="18" charset="-78"/>
              </a:rPr>
              <a:t>SIMETRIJE </a:t>
            </a:r>
          </a:p>
          <a:p>
            <a:r>
              <a:rPr lang="hr-HR" sz="5400">
                <a:latin typeface="Andalus" pitchFamily="18" charset="-78"/>
                <a:cs typeface="Andalus" pitchFamily="18" charset="-78"/>
              </a:rPr>
              <a:t>CVJETOVA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357438" y="2071688"/>
            <a:ext cx="642937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2286000" y="4000500"/>
            <a:ext cx="642938" cy="4286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072188" y="2071688"/>
            <a:ext cx="642937" cy="4286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43625" y="3929063"/>
            <a:ext cx="571500" cy="4286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30"/>
          <p:cNvSpPr txBox="1">
            <a:spLocks noChangeArrowheads="1"/>
          </p:cNvSpPr>
          <p:nvPr/>
        </p:nvSpPr>
        <p:spPr bwMode="auto">
          <a:xfrm>
            <a:off x="500063" y="142875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>
                <a:latin typeface="Andalus" pitchFamily="18" charset="-78"/>
                <a:cs typeface="Andalus" pitchFamily="18" charset="-78"/>
              </a:rPr>
              <a:t>AKTINOMORFNI  CVIJET </a:t>
            </a:r>
          </a:p>
          <a:p>
            <a:pPr algn="ctr"/>
            <a:r>
              <a:rPr lang="hr-HR" sz="2000">
                <a:latin typeface="Andalus" pitchFamily="18" charset="-78"/>
                <a:cs typeface="Andalus" pitchFamily="18" charset="-78"/>
              </a:rPr>
              <a:t>(polisimetrični</a:t>
            </a:r>
            <a:r>
              <a:rPr lang="hr-HR" sz="2000">
                <a:latin typeface="Calibri" pitchFamily="34" charset="0"/>
              </a:rPr>
              <a:t>)</a:t>
            </a:r>
          </a:p>
        </p:txBody>
      </p:sp>
      <p:sp>
        <p:nvSpPr>
          <p:cNvPr id="11272" name="TextBox 31"/>
          <p:cNvSpPr txBox="1">
            <a:spLocks noChangeArrowheads="1"/>
          </p:cNvSpPr>
          <p:nvPr/>
        </p:nvSpPr>
        <p:spPr bwMode="auto">
          <a:xfrm>
            <a:off x="5716588" y="1285875"/>
            <a:ext cx="3427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>
                <a:latin typeface="Andalus" pitchFamily="18" charset="-78"/>
                <a:cs typeface="Andalus" pitchFamily="18" charset="-78"/>
              </a:rPr>
              <a:t>ZIGOMORFNI  CVIJET</a:t>
            </a:r>
          </a:p>
          <a:p>
            <a:pPr algn="ctr"/>
            <a:r>
              <a:rPr lang="hr-HR" sz="2000">
                <a:latin typeface="Andalus" pitchFamily="18" charset="-78"/>
                <a:cs typeface="Andalus" pitchFamily="18" charset="-78"/>
              </a:rPr>
              <a:t>(monosimetrični)</a:t>
            </a:r>
          </a:p>
        </p:txBody>
      </p:sp>
      <p:sp>
        <p:nvSpPr>
          <p:cNvPr id="11273" name="TextBox 32"/>
          <p:cNvSpPr txBox="1">
            <a:spLocks noChangeArrowheads="1"/>
          </p:cNvSpPr>
          <p:nvPr/>
        </p:nvSpPr>
        <p:spPr bwMode="auto">
          <a:xfrm>
            <a:off x="785813" y="4572000"/>
            <a:ext cx="181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000">
                <a:latin typeface="Andalus" pitchFamily="18" charset="-78"/>
                <a:cs typeface="Andalus" pitchFamily="18" charset="-78"/>
              </a:rPr>
              <a:t>DISIMETRIČNI </a:t>
            </a:r>
          </a:p>
          <a:p>
            <a:pPr algn="ctr"/>
            <a:r>
              <a:rPr lang="hr-HR" sz="2000">
                <a:latin typeface="Andalus" pitchFamily="18" charset="-78"/>
                <a:cs typeface="Andalus" pitchFamily="18" charset="-78"/>
              </a:rPr>
              <a:t>CVIJET</a:t>
            </a:r>
          </a:p>
        </p:txBody>
      </p:sp>
      <p:sp>
        <p:nvSpPr>
          <p:cNvPr id="11274" name="TextBox 33"/>
          <p:cNvSpPr txBox="1">
            <a:spLocks noChangeArrowheads="1"/>
          </p:cNvSpPr>
          <p:nvPr/>
        </p:nvSpPr>
        <p:spPr bwMode="auto">
          <a:xfrm>
            <a:off x="6500813" y="4500563"/>
            <a:ext cx="165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000">
                <a:latin typeface="Andalus" pitchFamily="18" charset="-78"/>
                <a:cs typeface="Andalus" pitchFamily="18" charset="-78"/>
              </a:rPr>
              <a:t>ASIMETRIČNI</a:t>
            </a:r>
          </a:p>
          <a:p>
            <a:pPr algn="ctr"/>
            <a:r>
              <a:rPr lang="hr-HR" sz="2000">
                <a:latin typeface="Andalus" pitchFamily="18" charset="-78"/>
                <a:cs typeface="Andalus" pitchFamily="18" charset="-78"/>
              </a:rPr>
              <a:t>CVIJET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000125" y="1428750"/>
            <a:ext cx="2354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ndalus" pitchFamily="18" charset="-78"/>
                <a:cs typeface="Andalus" pitchFamily="18" charset="-78"/>
              </a:rPr>
              <a:t>radija</a:t>
            </a:r>
            <a:r>
              <a:rPr lang="hr-HR" sz="2000">
                <a:latin typeface="Andalus" pitchFamily="18" charset="-78"/>
                <a:cs typeface="Andalus" pitchFamily="18" charset="-78"/>
              </a:rPr>
              <a:t>l</a:t>
            </a:r>
            <a:r>
              <a:rPr lang="en-US" sz="2000">
                <a:latin typeface="Andalus" pitchFamily="18" charset="-78"/>
                <a:cs typeface="Andalus" pitchFamily="18" charset="-78"/>
              </a:rPr>
              <a:t>na simetrija</a:t>
            </a:r>
            <a:r>
              <a:rPr lang="hr-HR" sz="2000">
                <a:latin typeface="Andalus" pitchFamily="18" charset="-78"/>
                <a:cs typeface="Andalus" pitchFamily="18" charset="-78"/>
              </a:rPr>
              <a:t> – </a:t>
            </a:r>
          </a:p>
          <a:p>
            <a:pPr algn="ctr"/>
            <a:r>
              <a:rPr lang="en-US" sz="2000">
                <a:latin typeface="Andalus" pitchFamily="18" charset="-78"/>
                <a:cs typeface="Andalus" pitchFamily="18" charset="-78"/>
              </a:rPr>
              <a:t>više </a:t>
            </a:r>
            <a:r>
              <a:rPr lang="hr-HR" sz="2000">
                <a:latin typeface="Andalus" pitchFamily="18" charset="-78"/>
                <a:cs typeface="Andalus" pitchFamily="18" charset="-78"/>
              </a:rPr>
              <a:t>osi</a:t>
            </a:r>
            <a:r>
              <a:rPr lang="en-US" sz="2000">
                <a:latin typeface="Andalus" pitchFamily="18" charset="-78"/>
                <a:cs typeface="Andalus" pitchFamily="18" charset="-78"/>
              </a:rPr>
              <a:t> simetrij</a:t>
            </a:r>
            <a:r>
              <a:rPr lang="hr-HR" sz="2000">
                <a:latin typeface="Andalus" pitchFamily="18" charset="-78"/>
                <a:cs typeface="Andalus" pitchFamily="18" charset="-78"/>
              </a:rPr>
              <a:t>a</a:t>
            </a:r>
            <a:endParaRPr lang="en-US" sz="200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41655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715125" y="1214438"/>
            <a:ext cx="115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Latn-CS" sz="2000">
                <a:latin typeface="Andalus" pitchFamily="18" charset="-78"/>
                <a:cs typeface="Andalus" pitchFamily="18" charset="-78"/>
              </a:rPr>
              <a:t>jedna os</a:t>
            </a:r>
          </a:p>
          <a:p>
            <a:r>
              <a:rPr lang="sr-Latn-CS" sz="2000">
                <a:latin typeface="Andalus" pitchFamily="18" charset="-78"/>
                <a:cs typeface="Andalus" pitchFamily="18" charset="-78"/>
              </a:rPr>
              <a:t>simetrije 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071563" y="4572000"/>
            <a:ext cx="121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Latn-CS" sz="2000">
                <a:latin typeface="Andalus" pitchFamily="18" charset="-78"/>
                <a:cs typeface="Andalus" pitchFamily="18" charset="-78"/>
              </a:rPr>
              <a:t>dvije osi</a:t>
            </a:r>
          </a:p>
          <a:p>
            <a:r>
              <a:rPr lang="sr-Latn-CS" sz="2000">
                <a:latin typeface="Andalus" pitchFamily="18" charset="-78"/>
                <a:cs typeface="Andalus" pitchFamily="18" charset="-78"/>
              </a:rPr>
              <a:t> simetrije 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286500" y="4643438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Latn-CS" sz="2000">
                <a:latin typeface="Andalus" pitchFamily="18" charset="-78"/>
                <a:cs typeface="Andalus" pitchFamily="18" charset="-78"/>
              </a:rPr>
              <a:t>bez osi simetrije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1" grpId="1"/>
      <p:bldP spid="11272" grpId="0"/>
      <p:bldP spid="11272" grpId="1"/>
      <p:bldP spid="11273" grpId="0"/>
      <p:bldP spid="11273" grpId="1"/>
      <p:bldP spid="11274" grpId="0"/>
      <p:bldP spid="11274" grpId="1"/>
      <p:bldP spid="11276" grpId="0"/>
      <p:bldP spid="11278" grpId="0"/>
      <p:bldP spid="11279" grpId="0"/>
      <p:bldP spid="112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367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Simetrija cvjetova</vt:lpstr>
      <vt:lpstr>Osnosimetrični likovi</vt:lpstr>
      <vt:lpstr>Slide 3</vt:lpstr>
      <vt:lpstr>Osna simetrija oko nas...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CVIJET NEVENA</vt:lpstr>
      <vt:lpstr>ZADATAK  Nacrtati cvijet nevena i osi simetrije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Simetrija cvjetova</dc:title>
  <dc:creator>Sanja i Dado</dc:creator>
  <cp:lastModifiedBy>Sanja i Dado</cp:lastModifiedBy>
  <cp:revision>69</cp:revision>
  <dcterms:created xsi:type="dcterms:W3CDTF">2018-02-05T07:16:49Z</dcterms:created>
  <dcterms:modified xsi:type="dcterms:W3CDTF">2018-04-20T16:02:07Z</dcterms:modified>
</cp:coreProperties>
</file>