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7" r:id="rId2"/>
    <p:sldId id="264" r:id="rId3"/>
    <p:sldId id="268" r:id="rId4"/>
    <p:sldId id="259" r:id="rId5"/>
    <p:sldId id="261" r:id="rId6"/>
    <p:sldId id="260" r:id="rId7"/>
    <p:sldId id="262" r:id="rId8"/>
    <p:sldId id="265" r:id="rId9"/>
    <p:sldId id="266" r:id="rId10"/>
    <p:sldId id="257" r:id="rId11"/>
    <p:sldId id="267" r:id="rId12"/>
    <p:sldId id="269" r:id="rId13"/>
    <p:sldId id="273" r:id="rId14"/>
    <p:sldId id="288" r:id="rId15"/>
    <p:sldId id="274" r:id="rId16"/>
    <p:sldId id="275" r:id="rId17"/>
    <p:sldId id="276" r:id="rId18"/>
    <p:sldId id="289" r:id="rId19"/>
    <p:sldId id="270" r:id="rId20"/>
    <p:sldId id="300" r:id="rId21"/>
    <p:sldId id="283" r:id="rId22"/>
    <p:sldId id="277" r:id="rId23"/>
    <p:sldId id="281" r:id="rId24"/>
    <p:sldId id="282" r:id="rId25"/>
    <p:sldId id="278" r:id="rId26"/>
    <p:sldId id="271" r:id="rId27"/>
    <p:sldId id="280" r:id="rId28"/>
    <p:sldId id="290" r:id="rId29"/>
    <p:sldId id="291" r:id="rId30"/>
    <p:sldId id="293" r:id="rId31"/>
    <p:sldId id="292" r:id="rId32"/>
    <p:sldId id="296" r:id="rId33"/>
    <p:sldId id="298" r:id="rId34"/>
    <p:sldId id="299" r:id="rId35"/>
    <p:sldId id="301" r:id="rId36"/>
    <p:sldId id="279" r:id="rId37"/>
    <p:sldId id="294" r:id="rId38"/>
    <p:sldId id="295" r:id="rId3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A9ED6-B987-468A-959A-420679B24565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0A174-D814-4F69-A940-B75AD9F831B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174-D814-4F69-A940-B75AD9F831BB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174-D814-4F69-A940-B75AD9F831BB}" type="slidenum">
              <a:rPr lang="hr-HR" smtClean="0"/>
              <a:pPr/>
              <a:t>38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8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F129-1FB0-4876-9F44-022ECD780070}" type="datetimeFigureOut">
              <a:rPr lang="sr-Latn-CS" smtClean="0"/>
              <a:pPr/>
              <a:t>23.4.2018.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6BB48-45E4-43BA-8234-E2608A57997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8501122" cy="1785949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Natječaj Profil Kletta: Upotreba IKT-a u nastavi</a:t>
            </a:r>
            <a:endParaRPr lang="hr-HR" dirty="0" smtClean="0"/>
          </a:p>
          <a:p>
            <a:r>
              <a:rPr lang="hr-HR" dirty="0" smtClean="0">
                <a:solidFill>
                  <a:schemeClr val="tx1"/>
                </a:solidFill>
              </a:rPr>
              <a:t>Kako upotrijebiti micro:bit i set za zalijevanje</a:t>
            </a:r>
          </a:p>
          <a:p>
            <a:pPr>
              <a:spcBef>
                <a:spcPts val="0"/>
              </a:spcBef>
            </a:pPr>
            <a:endParaRPr lang="hr-HR" dirty="0"/>
          </a:p>
        </p:txBody>
      </p:sp>
      <p:pic>
        <p:nvPicPr>
          <p:cNvPr id="5" name="Picture 1" descr="Puz Tenja - Logo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42852"/>
            <a:ext cx="3339664" cy="179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06" y="214290"/>
            <a:ext cx="1571636" cy="1660933"/>
          </a:xfrm>
          <a:prstGeom prst="roundRect">
            <a:avLst>
              <a:gd name="adj" fmla="val 1132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0" y="2571744"/>
            <a:ext cx="9144000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 smtClean="0">
                <a:solidFill>
                  <a:srgbClr val="7030A0"/>
                </a:solidFill>
              </a:rPr>
              <a:t>STRIP</a:t>
            </a:r>
            <a:br>
              <a:rPr lang="hr-HR" sz="4000" dirty="0" smtClean="0">
                <a:solidFill>
                  <a:srgbClr val="7030A0"/>
                </a:solidFill>
              </a:rPr>
            </a:br>
            <a:r>
              <a:rPr lang="hr-HR" sz="4000" dirty="0" smtClean="0">
                <a:solidFill>
                  <a:srgbClr val="7030A0"/>
                </a:solidFill>
              </a:rPr>
              <a:t>“Koliko vode treba afričkoj ljubičici?”</a:t>
            </a:r>
            <a:endParaRPr lang="hr-HR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AM0040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8" y="214290"/>
            <a:ext cx="1232306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 descr="20180413_13574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214290"/>
            <a:ext cx="2095515" cy="15716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at a Mat - Intro +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04664" y="5676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5936"/>
      </p:ext>
    </p:extLst>
  </p:cSld>
  <p:clrMapOvr>
    <a:masterClrMapping/>
  </p:clrMapOvr>
  <p:transition spd="med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214282" y="357166"/>
            <a:ext cx="2286016" cy="1469904"/>
          </a:xfrm>
          <a:prstGeom prst="wedgeEllipseCallout">
            <a:avLst>
              <a:gd name="adj1" fmla="val 63873"/>
              <a:gd name="adj2" fmla="val 503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OD SADA RAZVRSTAVAM OTPAD!</a:t>
            </a:r>
            <a:endParaRPr lang="hr-HR" dirty="0"/>
          </a:p>
        </p:txBody>
      </p:sp>
      <p:sp>
        <p:nvSpPr>
          <p:cNvPr id="4" name="Oval Callout 3"/>
          <p:cNvSpPr/>
          <p:nvPr/>
        </p:nvSpPr>
        <p:spPr>
          <a:xfrm>
            <a:off x="857224" y="5143512"/>
            <a:ext cx="2286016" cy="1469904"/>
          </a:xfrm>
          <a:prstGeom prst="wedgeEllipseCallout">
            <a:avLst>
              <a:gd name="adj1" fmla="val 80488"/>
              <a:gd name="adj2" fmla="val -606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ZATO ŠTO JE KORISTAN.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Callout 3"/>
          <p:cNvSpPr/>
          <p:nvPr/>
        </p:nvSpPr>
        <p:spPr>
          <a:xfrm>
            <a:off x="2285984" y="357166"/>
            <a:ext cx="2500330" cy="146990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KOLIKO VODE TREBA SIPATI U PODLOŽAK?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282" y="0"/>
            <a:ext cx="271464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NEKOLIKO DANA KASNIJE...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00826" y="1357298"/>
            <a:ext cx="2286016" cy="1684218"/>
          </a:xfrm>
          <a:prstGeom prst="cloudCallout">
            <a:avLst>
              <a:gd name="adj1" fmla="val -69508"/>
              <a:gd name="adj2" fmla="val -270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NI PREVIŠE,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NI PREMALO!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loud Callout 3"/>
          <p:cNvSpPr/>
          <p:nvPr/>
        </p:nvSpPr>
        <p:spPr>
          <a:xfrm>
            <a:off x="285720" y="214290"/>
            <a:ext cx="4071966" cy="2214578"/>
          </a:xfrm>
          <a:prstGeom prst="cloudCallout">
            <a:avLst>
              <a:gd name="adj1" fmla="val 38569"/>
              <a:gd name="adj2" fmla="val 508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DA NAM JE BAREM JEDAN ROBOT KOJI ĆE  TO RADITI UMJESTO NAS!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2071670" y="142852"/>
            <a:ext cx="2500330" cy="1612780"/>
          </a:xfrm>
          <a:prstGeom prst="wedgeEllipseCallout">
            <a:avLst>
              <a:gd name="adj1" fmla="val 21116"/>
              <a:gd name="adj2" fmla="val 658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PA DOBILI SMO MICRO:BIT I SET ZA ZALIJEVANJE!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loud Callout 2"/>
          <p:cNvSpPr/>
          <p:nvPr/>
        </p:nvSpPr>
        <p:spPr>
          <a:xfrm>
            <a:off x="285720" y="214290"/>
            <a:ext cx="4071966" cy="2214578"/>
          </a:xfrm>
          <a:prstGeom prst="cloudCallout">
            <a:avLst>
              <a:gd name="adj1" fmla="val 46054"/>
              <a:gd name="adj2" fmla="val 59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ONDA ĆE NAM NAŠI INFORMATIČARI TO ISPROGRAMIRATI...</a:t>
            </a:r>
          </a:p>
          <a:p>
            <a:pPr algn="ctr"/>
            <a:r>
              <a:rPr lang="hr-HR" dirty="0" smtClean="0"/>
              <a:t>MENE TO PREVIŠE ZAMARA!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" y="26376"/>
            <a:ext cx="9072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02202" y="26376"/>
            <a:ext cx="278608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ZA TO VRIJEME...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357686" y="285728"/>
            <a:ext cx="2500330" cy="1969970"/>
          </a:xfrm>
          <a:prstGeom prst="wedgeEllipseCallout">
            <a:avLst>
              <a:gd name="adj1" fmla="val -23701"/>
              <a:gd name="adj2" fmla="val 811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HMMM...</a:t>
            </a:r>
          </a:p>
          <a:p>
            <a:pPr algn="ctr"/>
            <a:r>
              <a:rPr lang="hr-HR" dirty="0" smtClean="0"/>
              <a:t>ŠTO ĆE SE PRVAŠIĆI IZNENADITI KAD IM OVO POKAŽEMO!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" y="35168"/>
            <a:ext cx="9072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1857356" y="142852"/>
            <a:ext cx="3071834" cy="1612780"/>
          </a:xfrm>
          <a:prstGeom prst="wedgeEllipseCallout">
            <a:avLst>
              <a:gd name="adj1" fmla="val -44459"/>
              <a:gd name="adj2" fmla="val 769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MI SMO GOTOVI S PROGRAMIRANJEM!</a:t>
            </a:r>
          </a:p>
          <a:p>
            <a:pPr algn="ctr"/>
            <a:r>
              <a:rPr lang="hr-HR" dirty="0" smtClean="0"/>
              <a:t>A VI?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" y="17584"/>
            <a:ext cx="9072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loud Callout 3"/>
          <p:cNvSpPr/>
          <p:nvPr/>
        </p:nvSpPr>
        <p:spPr>
          <a:xfrm>
            <a:off x="4929190" y="0"/>
            <a:ext cx="3786214" cy="1428736"/>
          </a:xfrm>
          <a:prstGeom prst="cloudCallout">
            <a:avLst>
              <a:gd name="adj1" fmla="val 18523"/>
              <a:gd name="adj2" fmla="val 939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  TU JE SVE:MICRO:BIT,      SENZOR ZA MJERENJE VLAŽNOSTI  TLA I PUMPA ZA VODU.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220" y="0"/>
            <a:ext cx="514555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5715008" y="142852"/>
            <a:ext cx="3071834" cy="1612780"/>
          </a:xfrm>
          <a:prstGeom prst="wedgeEllipseCallout">
            <a:avLst>
              <a:gd name="adj1" fmla="val -61385"/>
              <a:gd name="adj2" fmla="val 341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PROBAJ SAD HOĆE LI RADITI.</a:t>
            </a:r>
          </a:p>
          <a:p>
            <a:pPr algn="ctr"/>
            <a:endParaRPr lang="hr-HR" dirty="0" smtClean="0"/>
          </a:p>
        </p:txBody>
      </p:sp>
      <p:sp>
        <p:nvSpPr>
          <p:cNvPr id="4" name="Oval Callout 3"/>
          <p:cNvSpPr/>
          <p:nvPr/>
        </p:nvSpPr>
        <p:spPr>
          <a:xfrm>
            <a:off x="214282" y="714356"/>
            <a:ext cx="2143108" cy="1612780"/>
          </a:xfrm>
          <a:prstGeom prst="wedgeEllipseCallout">
            <a:avLst>
              <a:gd name="adj1" fmla="val 47041"/>
              <a:gd name="adj2" fmla="val 497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MA RADI!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4282" y="0"/>
            <a:ext cx="278608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U MEĐUVREMENU...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214810" y="0"/>
            <a:ext cx="2428892" cy="1357298"/>
          </a:xfrm>
          <a:prstGeom prst="wedgeEllipseCallout">
            <a:avLst>
              <a:gd name="adj1" fmla="val 21524"/>
              <a:gd name="adj2" fmla="val 649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SAZNALI SMO ŠTO TREBA AFRIČKOJ LJUBIČICI.</a:t>
            </a:r>
          </a:p>
          <a:p>
            <a:pPr algn="ctr"/>
            <a:endParaRPr lang="hr-HR" dirty="0" smtClean="0"/>
          </a:p>
        </p:txBody>
      </p:sp>
      <p:sp>
        <p:nvSpPr>
          <p:cNvPr id="5" name="Oval Callout 4"/>
          <p:cNvSpPr/>
          <p:nvPr/>
        </p:nvSpPr>
        <p:spPr>
          <a:xfrm>
            <a:off x="6715108" y="0"/>
            <a:ext cx="2428892" cy="1357298"/>
          </a:xfrm>
          <a:prstGeom prst="wedgeEllipseCallout">
            <a:avLst>
              <a:gd name="adj1" fmla="val -19788"/>
              <a:gd name="adj2" fmla="val 744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SADA IZRAĐUJEMO PLAKAT O TOME.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92" y="0"/>
            <a:ext cx="9120000" cy="68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3000364" y="571480"/>
            <a:ext cx="2000264" cy="1398466"/>
          </a:xfrm>
          <a:prstGeom prst="wedgeEllipseCallout">
            <a:avLst>
              <a:gd name="adj1" fmla="val -40856"/>
              <a:gd name="adj2" fmla="val 686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KOLIKO VODE TREBA AFRIČKOJ </a:t>
            </a:r>
          </a:p>
          <a:p>
            <a:pPr algn="ctr"/>
            <a:r>
              <a:rPr lang="hr-HR" dirty="0" smtClean="0"/>
              <a:t>LJUBIČICI?</a:t>
            </a:r>
            <a:endParaRPr lang="hr-HR" dirty="0"/>
          </a:p>
        </p:txBody>
      </p:sp>
      <p:sp>
        <p:nvSpPr>
          <p:cNvPr id="4" name="Oval Callout 3"/>
          <p:cNvSpPr/>
          <p:nvPr/>
        </p:nvSpPr>
        <p:spPr>
          <a:xfrm>
            <a:off x="7143768" y="857232"/>
            <a:ext cx="1785950" cy="1184152"/>
          </a:xfrm>
          <a:prstGeom prst="wedgeEllipseCallout">
            <a:avLst>
              <a:gd name="adj1" fmla="val -28900"/>
              <a:gd name="adj2" fmla="val 817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NE U AFRICI, VEĆ U TENJI!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44" y="0"/>
            <a:ext cx="5000660" cy="428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chemeClr val="tx1"/>
                </a:solidFill>
              </a:rPr>
              <a:t>JEDNOGA DANA NA SATU DRUŽINE “EKOŠKOLICA”...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214678" y="2285992"/>
            <a:ext cx="1785950" cy="1285884"/>
          </a:xfrm>
          <a:prstGeom prst="wedgeEllipseCallout">
            <a:avLst>
              <a:gd name="adj1" fmla="val -68284"/>
              <a:gd name="adj2" fmla="val 324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/>
              <a:t>I KAKO ĆU SE O NJOJ BRINUTI?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0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6786578" y="4357694"/>
            <a:ext cx="2214578" cy="1785950"/>
          </a:xfrm>
          <a:prstGeom prst="wedgeEllipseCallout">
            <a:avLst>
              <a:gd name="adj1" fmla="val 32253"/>
              <a:gd name="adj2" fmla="val 690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TU PIŠE ŠTO SVE TREBA DATI AFRIČKOJ LJUBIČICI.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214282" y="714356"/>
            <a:ext cx="2143108" cy="1612780"/>
          </a:xfrm>
          <a:prstGeom prst="wedgeEllipseCallout">
            <a:avLst>
              <a:gd name="adj1" fmla="val 66283"/>
              <a:gd name="adj2" fmla="val 447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BILJKAMA TREBA DATI TEKUĆE GNOJIVO.</a:t>
            </a:r>
          </a:p>
          <a:p>
            <a:pPr algn="ctr"/>
            <a:endParaRPr lang="hr-HR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2844" y="0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ISTOGA DANA...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5"/>
            <a:ext cx="9143999" cy="6865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4282" y="71414"/>
            <a:ext cx="4071966" cy="428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SUTRADAN, U GOSTIMA KOD PRVAŠIĆA...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85720" y="500042"/>
            <a:ext cx="2357390" cy="1612780"/>
          </a:xfrm>
          <a:prstGeom prst="wedgeEllipseCallout">
            <a:avLst>
              <a:gd name="adj1" fmla="val 71910"/>
              <a:gd name="adj2" fmla="val 41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EVO, SADA MICRO:BIT ZALIJEVA AFRIČKU LJUBIČICU.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60" y="35168"/>
            <a:ext cx="9072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4643438" y="2857496"/>
            <a:ext cx="2143108" cy="1285884"/>
          </a:xfrm>
          <a:prstGeom prst="wedgeEllipseCallout">
            <a:avLst>
              <a:gd name="adj1" fmla="val -54188"/>
              <a:gd name="adj2" fmla="val 732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JA ĆU PROBATI!</a:t>
            </a:r>
          </a:p>
          <a:p>
            <a:pPr algn="ctr"/>
            <a:endParaRPr lang="hr-HR" dirty="0" smtClean="0"/>
          </a:p>
        </p:txBody>
      </p:sp>
      <p:sp>
        <p:nvSpPr>
          <p:cNvPr id="4" name="Oval Callout 3"/>
          <p:cNvSpPr/>
          <p:nvPr/>
        </p:nvSpPr>
        <p:spPr>
          <a:xfrm>
            <a:off x="2000232" y="0"/>
            <a:ext cx="2143108" cy="928670"/>
          </a:xfrm>
          <a:prstGeom prst="wedgeEllipseCallout">
            <a:avLst>
              <a:gd name="adj1" fmla="val 66283"/>
              <a:gd name="adj2" fmla="val 447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TKO ŽELI UPALITI?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35168"/>
            <a:ext cx="5103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214282" y="714356"/>
            <a:ext cx="2143108" cy="1612780"/>
          </a:xfrm>
          <a:prstGeom prst="wedgeEllipseCallout">
            <a:avLst>
              <a:gd name="adj1" fmla="val 62100"/>
              <a:gd name="adj2" fmla="val 213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 SADA RADI PUMPA ZA VODU!</a:t>
            </a:r>
          </a:p>
          <a:p>
            <a:pPr algn="ctr"/>
            <a:endParaRPr lang="hr-HR" dirty="0" smtClean="0"/>
          </a:p>
        </p:txBody>
      </p:sp>
      <p:sp>
        <p:nvSpPr>
          <p:cNvPr id="7" name="Cloud Callout 6"/>
          <p:cNvSpPr/>
          <p:nvPr/>
        </p:nvSpPr>
        <p:spPr>
          <a:xfrm>
            <a:off x="7015154" y="1714488"/>
            <a:ext cx="2128846" cy="1500198"/>
          </a:xfrm>
          <a:prstGeom prst="cloudCallout">
            <a:avLst>
              <a:gd name="adj1" fmla="val -67722"/>
              <a:gd name="adj2" fmla="val -62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</a:t>
            </a:r>
            <a:r>
              <a:rPr lang="hr-HR" dirty="0" smtClean="0">
                <a:solidFill>
                  <a:schemeClr val="tx1"/>
                </a:solidFill>
              </a:rPr>
              <a:t>HMM...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NIJE MI BAŠ JASNO.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9"/>
            <a:ext cx="9144000" cy="6872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loud Callout 2"/>
          <p:cNvSpPr/>
          <p:nvPr/>
        </p:nvSpPr>
        <p:spPr>
          <a:xfrm>
            <a:off x="3214678" y="0"/>
            <a:ext cx="2843226" cy="1214422"/>
          </a:xfrm>
          <a:prstGeom prst="cloudCallout">
            <a:avLst>
              <a:gd name="adj1" fmla="val 6837"/>
              <a:gd name="adj2" fmla="val 820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</a:t>
            </a:r>
            <a:r>
              <a:rPr lang="hr-HR" dirty="0" smtClean="0">
                <a:solidFill>
                  <a:schemeClr val="tx1"/>
                </a:solidFill>
              </a:rPr>
              <a:t>HMM...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VIŠE SU PROLILI NEGO...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4282" y="0"/>
            <a:ext cx="357190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NAKON NEKOLIKO MINUTA...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85720" y="4357694"/>
            <a:ext cx="3071834" cy="1612780"/>
          </a:xfrm>
          <a:prstGeom prst="wedgeEllipseCallout">
            <a:avLst>
              <a:gd name="adj1" fmla="val -51260"/>
              <a:gd name="adj2" fmla="val 713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POGLEDAJTE!</a:t>
            </a:r>
          </a:p>
          <a:p>
            <a:pPr algn="ctr"/>
            <a:r>
              <a:rPr lang="hr-HR" dirty="0" smtClean="0"/>
              <a:t>ODSADA ĆE AFRIČKE LJUBIČICE ZALIJEVATI</a:t>
            </a:r>
          </a:p>
          <a:p>
            <a:pPr algn="ctr"/>
            <a:r>
              <a:rPr lang="hr-HR" dirty="0" smtClean="0"/>
              <a:t>MICRO:BIT.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" y="11093"/>
            <a:ext cx="9072000" cy="679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loud Callout 2"/>
          <p:cNvSpPr/>
          <p:nvPr/>
        </p:nvSpPr>
        <p:spPr>
          <a:xfrm>
            <a:off x="285720" y="0"/>
            <a:ext cx="3429024" cy="2428868"/>
          </a:xfrm>
          <a:prstGeom prst="cloudCallout">
            <a:avLst>
              <a:gd name="adj1" fmla="val 46054"/>
              <a:gd name="adj2" fmla="val 59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HMM... </a:t>
            </a:r>
          </a:p>
          <a:p>
            <a:pPr algn="ctr"/>
            <a:r>
              <a:rPr lang="hr-HR" dirty="0" smtClean="0"/>
              <a:t> NISAM BAŠ SIGURAN.</a:t>
            </a:r>
          </a:p>
          <a:p>
            <a:pPr algn="ctr"/>
            <a:r>
              <a:rPr lang="hr-HR" dirty="0" smtClean="0"/>
              <a:t>MA, KAKO MICRO:BIT ZNA KOLIKO VODE TREBA AFRIČKOJ LJUBIČICI?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Callout 3"/>
          <p:cNvSpPr/>
          <p:nvPr/>
        </p:nvSpPr>
        <p:spPr>
          <a:xfrm>
            <a:off x="0" y="428604"/>
            <a:ext cx="3071834" cy="1612780"/>
          </a:xfrm>
          <a:prstGeom prst="wedgeEllipseCallout">
            <a:avLst>
              <a:gd name="adj1" fmla="val 53801"/>
              <a:gd name="adj2" fmla="val 574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TO MOGU IZRAČUNATI SAMO MATEMATIČARI!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80410_181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4282" y="0"/>
            <a:ext cx="5072098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PRIJE NEKOLIKO DANA, U UČIONICI MATEMATIKE...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42844" y="642918"/>
            <a:ext cx="3143272" cy="1285884"/>
          </a:xfrm>
          <a:prstGeom prst="wedgeEllipseCallout">
            <a:avLst>
              <a:gd name="adj1" fmla="val 12807"/>
              <a:gd name="adj2" fmla="val 820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TEMPERATURA ZRAKA NE SMIJE BITI ISPOD 15 °C KAO NI IZNAD 27 °C.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7286644" y="571480"/>
            <a:ext cx="1714512" cy="1500198"/>
          </a:xfrm>
          <a:prstGeom prst="cloudCallout">
            <a:avLst>
              <a:gd name="adj1" fmla="val -29000"/>
              <a:gd name="adj2" fmla="val 825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 FAKTOR TLA JE...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428992" y="142852"/>
            <a:ext cx="2428892" cy="1398466"/>
          </a:xfrm>
          <a:prstGeom prst="wedgeEllipseCallout">
            <a:avLst>
              <a:gd name="adj1" fmla="val 25046"/>
              <a:gd name="adj2" fmla="val 737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LISTOVE BILJKE MAJKE TREBA STAVITI U VODU.</a:t>
            </a:r>
            <a:endParaRPr lang="hr-HR" dirty="0"/>
          </a:p>
        </p:txBody>
      </p:sp>
      <p:sp>
        <p:nvSpPr>
          <p:cNvPr id="4" name="Cloud Callout 3"/>
          <p:cNvSpPr/>
          <p:nvPr/>
        </p:nvSpPr>
        <p:spPr>
          <a:xfrm>
            <a:off x="0" y="571480"/>
            <a:ext cx="1714480" cy="1255590"/>
          </a:xfrm>
          <a:prstGeom prst="cloudCallout">
            <a:avLst>
              <a:gd name="adj1" fmla="val 52646"/>
              <a:gd name="adj2" fmla="val 1039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OVO JE LAKO!</a:t>
            </a:r>
            <a:endParaRPr lang="hr-HR" dirty="0"/>
          </a:p>
        </p:txBody>
      </p:sp>
      <p:sp>
        <p:nvSpPr>
          <p:cNvPr id="5" name="Oval Callout 4"/>
          <p:cNvSpPr/>
          <p:nvPr/>
        </p:nvSpPr>
        <p:spPr>
          <a:xfrm>
            <a:off x="7072330" y="4000504"/>
            <a:ext cx="2071670" cy="1398466"/>
          </a:xfrm>
          <a:prstGeom prst="wedgeEllipseCallout">
            <a:avLst>
              <a:gd name="adj1" fmla="val -60562"/>
              <a:gd name="adj2" fmla="val -459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TAKO ĆEMO DOBITI MLADE BILJKE.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80410_18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071670" y="357166"/>
            <a:ext cx="3000396" cy="2214578"/>
          </a:xfrm>
          <a:prstGeom prst="cloudCallout">
            <a:avLst>
              <a:gd name="adj1" fmla="val 37524"/>
              <a:gd name="adj2" fmla="val 667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IZRAČUNAJ PROSJEČNU TEMPERATURU ZRAKA U PROSTORIJI...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6429388" y="3143248"/>
            <a:ext cx="2571736" cy="2071702"/>
          </a:xfrm>
          <a:prstGeom prst="wedgeEllipseCallout">
            <a:avLst>
              <a:gd name="adj1" fmla="val -75112"/>
              <a:gd name="adj2" fmla="val 491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AFRIČKA LJUBIČICA NAJBOLJE USPIJEVA PRI  STALNOJ TEMPERATURI OD 22°C!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80410_181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0" y="0"/>
            <a:ext cx="3286116" cy="2000240"/>
          </a:xfrm>
          <a:prstGeom prst="cloudCallout">
            <a:avLst>
              <a:gd name="adj1" fmla="val 71460"/>
              <a:gd name="adj2" fmla="val 458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IZRAČUNAJ PROSJEČNU RELATIVNU VLAŽNOST ZRAKA U PROSTORIJI... 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929058" y="0"/>
            <a:ext cx="3000396" cy="1571636"/>
          </a:xfrm>
          <a:prstGeom prst="cloudCallout">
            <a:avLst>
              <a:gd name="adj1" fmla="val 68000"/>
              <a:gd name="adj2" fmla="val 468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TREBAT ĆE NAM PRIJENOSNA VREMENSKA STANICA.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0" y="2571744"/>
            <a:ext cx="2143108" cy="1857388"/>
          </a:xfrm>
          <a:prstGeom prst="cloudCallout">
            <a:avLst>
              <a:gd name="adj1" fmla="val -40390"/>
              <a:gd name="adj2" fmla="val 781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AFRIČKA LJUBIČICA VOLI VISOKU VLAŽNOST ZRAKA...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ić iz matematik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0"/>
            <a:ext cx="4903304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142844" y="3929066"/>
            <a:ext cx="2143140" cy="1643074"/>
          </a:xfrm>
          <a:prstGeom prst="wedgeEllipseCallout">
            <a:avLst>
              <a:gd name="adj1" fmla="val -43245"/>
              <a:gd name="adj2" fmla="val 1287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IMA TU JOŠ ZADATAKA!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80410_18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857224" y="0"/>
            <a:ext cx="4286280" cy="1285884"/>
          </a:xfrm>
          <a:prstGeom prst="wedgeEllipseCallout">
            <a:avLst>
              <a:gd name="adj1" fmla="val 41613"/>
              <a:gd name="adj2" fmla="val 415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TREBAMO IZRAČUNATI OBUJAM VODE POTREBNE ZA JEDNO ZALIJEVANJE OD 5 SEKUNDI.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357950" y="0"/>
            <a:ext cx="2571768" cy="1214422"/>
          </a:xfrm>
          <a:prstGeom prst="cloudCallout">
            <a:avLst>
              <a:gd name="adj1" fmla="val -69989"/>
              <a:gd name="adj2" fmla="val 335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DA, A PROMJER TEGLICE JE...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80410_181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214678" y="642918"/>
            <a:ext cx="2571736" cy="2071702"/>
          </a:xfrm>
          <a:prstGeom prst="wedgeEllipseCallout">
            <a:avLst>
              <a:gd name="adj1" fmla="val 59094"/>
              <a:gd name="adj2" fmla="val 1140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TKO ĆE SADA PRIKAZATI REZULTATE GRAFIČKI?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1500166" y="1428736"/>
            <a:ext cx="1571636" cy="1428760"/>
          </a:xfrm>
          <a:prstGeom prst="wedgeEllipseCallout">
            <a:avLst>
              <a:gd name="adj1" fmla="val -14139"/>
              <a:gd name="adj2" fmla="val 709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HI, HI !</a:t>
            </a:r>
          </a:p>
          <a:p>
            <a:pPr algn="ctr"/>
            <a:r>
              <a:rPr lang="hr-HR" dirty="0" smtClean="0"/>
              <a:t>MA BAŠ!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00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4282" y="0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DANAS...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42844" y="2143116"/>
            <a:ext cx="2071702" cy="1714512"/>
          </a:xfrm>
          <a:prstGeom prst="wedgeEllipseCallout">
            <a:avLst>
              <a:gd name="adj1" fmla="val -40385"/>
              <a:gd name="adj2" fmla="val 944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GLASAT ĆU ZA PROJEKT NAŠE ŠKOLE PUTEM WEBA!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4282" y="0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SADA...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0" y="1142984"/>
            <a:ext cx="2214546" cy="2112846"/>
          </a:xfrm>
          <a:prstGeom prst="wedgeEllipseCallout">
            <a:avLst>
              <a:gd name="adj1" fmla="val 67060"/>
              <a:gd name="adj2" fmla="val 348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HI, HI, HI!</a:t>
            </a:r>
          </a:p>
          <a:p>
            <a:pPr algn="ctr"/>
            <a:r>
              <a:rPr lang="hr-HR" dirty="0" smtClean="0"/>
              <a:t>ZNAO SAM!</a:t>
            </a:r>
          </a:p>
          <a:p>
            <a:pPr algn="ctr"/>
            <a:r>
              <a:rPr lang="hr-HR" dirty="0" smtClean="0"/>
              <a:t>MICRO:BIT RADI UMJESTO NAS!</a:t>
            </a:r>
          </a:p>
          <a:p>
            <a:pPr algn="ctr"/>
            <a:endParaRPr lang="hr-HR" dirty="0" smtClean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hr-HR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Glazba:</a:t>
            </a:r>
          </a:p>
          <a:p>
            <a:r>
              <a:rPr lang="hr-HR" dirty="0" err="1" smtClean="0">
                <a:solidFill>
                  <a:schemeClr val="tx1"/>
                </a:solidFill>
              </a:rPr>
              <a:t>Petr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hr-HR" dirty="0" err="1" smtClean="0">
                <a:solidFill>
                  <a:schemeClr val="tx1"/>
                </a:solidFill>
              </a:rPr>
              <a:t>Skoumal</a:t>
            </a:r>
            <a:endParaRPr lang="hr-HR" dirty="0" smtClean="0">
              <a:solidFill>
                <a:schemeClr val="tx1"/>
              </a:solidFill>
            </a:endParaRPr>
          </a:p>
          <a:p>
            <a:r>
              <a:rPr lang="hr-HR" dirty="0" smtClean="0">
                <a:solidFill>
                  <a:schemeClr val="tx1"/>
                </a:solidFill>
              </a:rPr>
              <a:t>za animirani film “A je to”</a:t>
            </a:r>
          </a:p>
          <a:p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929066"/>
            <a:ext cx="8572560" cy="1714512"/>
          </a:xfrm>
        </p:spPr>
        <p:txBody>
          <a:bodyPr>
            <a:noAutofit/>
          </a:bodyPr>
          <a:lstStyle/>
          <a:p>
            <a:pPr marL="0" indent="0" algn="ctr"/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ostvarili:</a:t>
            </a:r>
            <a:b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2800" dirty="0" smtClean="0">
                <a:latin typeface="+mn-lt"/>
              </a:rPr>
              <a:t>Učenici 1. a razreda i učiteljica Snježana Glavaš</a:t>
            </a:r>
            <a:r>
              <a:rPr lang="hr-HR" sz="28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sz="2800" dirty="0" smtClean="0">
                <a:solidFill>
                  <a:schemeClr val="bg1"/>
                </a:solidFill>
                <a:latin typeface="+mn-lt"/>
              </a:rPr>
            </a:br>
            <a:r>
              <a:rPr lang="hr-HR" sz="2800" dirty="0" smtClean="0">
                <a:latin typeface="+mn-lt"/>
              </a:rPr>
              <a:t>Učenici 6.a, 6.d, 7.b i 8.b razreda i učiteljica Ana Lasić</a:t>
            </a:r>
            <a:br>
              <a:rPr lang="hr-HR" sz="2800" dirty="0" smtClean="0">
                <a:latin typeface="+mn-lt"/>
              </a:rPr>
            </a:br>
            <a:r>
              <a:rPr lang="hr-HR" sz="2800" dirty="0" smtClean="0">
                <a:latin typeface="+mn-lt"/>
              </a:rPr>
              <a:t>Učenici 7.b razreda i učiteljica Svijetlana Brlas</a:t>
            </a:r>
            <a:endParaRPr lang="hr-HR" sz="2800" dirty="0">
              <a:latin typeface="+mn-lt"/>
            </a:endParaRPr>
          </a:p>
        </p:txBody>
      </p:sp>
      <p:pic>
        <p:nvPicPr>
          <p:cNvPr id="5" name="Picture Placeholder 4" descr="20180413_132517_014.jpg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0" y="142875"/>
            <a:ext cx="8572500" cy="37861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2140"/>
            <a:ext cx="5486400" cy="714380"/>
          </a:xfrm>
        </p:spPr>
        <p:txBody>
          <a:bodyPr>
            <a:normAutofit/>
          </a:bodyPr>
          <a:lstStyle/>
          <a:p>
            <a:pPr algn="ctr"/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Tenja, prosinac 2017. – travanj 2018.</a:t>
            </a:r>
          </a:p>
          <a:p>
            <a:endParaRPr lang="hr-HR" sz="2400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loud Callout 3"/>
          <p:cNvSpPr/>
          <p:nvPr/>
        </p:nvSpPr>
        <p:spPr>
          <a:xfrm>
            <a:off x="4500562" y="214290"/>
            <a:ext cx="2286016" cy="1684218"/>
          </a:xfrm>
          <a:prstGeom prst="cloudCallout">
            <a:avLst>
              <a:gd name="adj1" fmla="val -33382"/>
              <a:gd name="adj2" fmla="val 958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LISTOVI SU PUSTILI KORJENČIĆE...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5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0" y="17584"/>
            <a:ext cx="9072000" cy="68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loud Callout 2"/>
          <p:cNvSpPr/>
          <p:nvPr/>
        </p:nvSpPr>
        <p:spPr>
          <a:xfrm>
            <a:off x="3857620" y="4429132"/>
            <a:ext cx="3000396" cy="2214578"/>
          </a:xfrm>
          <a:prstGeom prst="cloudCallout">
            <a:avLst>
              <a:gd name="adj1" fmla="val 85885"/>
              <a:gd name="adj2" fmla="val 49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IZ LISTOVA SU NARASLE MLADE BILJKE!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214282" y="357166"/>
            <a:ext cx="2286016" cy="1469904"/>
          </a:xfrm>
          <a:prstGeom prst="wedgeEllipseCallout">
            <a:avLst>
              <a:gd name="adj1" fmla="val 63873"/>
              <a:gd name="adj2" fmla="val 503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STARE BILJKE TREBA RASADITI.</a:t>
            </a:r>
            <a:endParaRPr lang="hr-HR" dirty="0"/>
          </a:p>
        </p:txBody>
      </p:sp>
      <p:sp>
        <p:nvSpPr>
          <p:cNvPr id="5" name="Cloud Callout 4"/>
          <p:cNvSpPr/>
          <p:nvPr/>
        </p:nvSpPr>
        <p:spPr>
          <a:xfrm>
            <a:off x="6715140" y="5072074"/>
            <a:ext cx="2128846" cy="1500198"/>
          </a:xfrm>
          <a:prstGeom prst="cloudCallout">
            <a:avLst>
              <a:gd name="adj1" fmla="val -4135"/>
              <a:gd name="adj2" fmla="val -1081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</a:t>
            </a:r>
            <a:r>
              <a:rPr lang="hr-HR" dirty="0" smtClean="0">
                <a:solidFill>
                  <a:schemeClr val="tx1"/>
                </a:solidFill>
              </a:rPr>
              <a:t>HMM...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LAKO JE TO REĆI!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loud Callout 3"/>
          <p:cNvSpPr/>
          <p:nvPr/>
        </p:nvSpPr>
        <p:spPr>
          <a:xfrm>
            <a:off x="4214810" y="0"/>
            <a:ext cx="3286148" cy="1500198"/>
          </a:xfrm>
          <a:prstGeom prst="cloudCallout">
            <a:avLst>
              <a:gd name="adj1" fmla="val -54357"/>
              <a:gd name="adj2" fmla="val 474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JOŠ SAMO MORAM OČISTITI ZEMLJU S LISTOVA...</a:t>
            </a: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00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3286116" y="0"/>
            <a:ext cx="2786082" cy="1755632"/>
          </a:xfrm>
          <a:prstGeom prst="wedgeEllipseCallout">
            <a:avLst>
              <a:gd name="adj1" fmla="val 31552"/>
              <a:gd name="adj2" fmla="val 691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RECIKLIRAJ STARE PLASTIČNE POSUDE I IZRADI PODLOŽAK ZA KALIĆ!</a:t>
            </a: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214282" y="0"/>
            <a:ext cx="278608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NEKOLIKO DANA PRIJE...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00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Oval Callout 2"/>
          <p:cNvSpPr/>
          <p:nvPr/>
        </p:nvSpPr>
        <p:spPr>
          <a:xfrm>
            <a:off x="5500694" y="714356"/>
            <a:ext cx="2286016" cy="1684218"/>
          </a:xfrm>
          <a:prstGeom prst="wedgeEllipseCallout">
            <a:avLst>
              <a:gd name="adj1" fmla="val 110027"/>
              <a:gd name="adj2" fmla="val 326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OBLIJEPI POSUDU NOVINAMA I UKRASI SAVLETAMA!</a:t>
            </a:r>
            <a:endParaRPr lang="hr-HR" dirty="0"/>
          </a:p>
        </p:txBody>
      </p:sp>
      <p:sp>
        <p:nvSpPr>
          <p:cNvPr id="5" name="Oval Callout 4"/>
          <p:cNvSpPr/>
          <p:nvPr/>
        </p:nvSpPr>
        <p:spPr>
          <a:xfrm>
            <a:off x="571472" y="214290"/>
            <a:ext cx="2286016" cy="1684218"/>
          </a:xfrm>
          <a:prstGeom prst="wedgeEllipseCallout">
            <a:avLst>
              <a:gd name="adj1" fmla="val -63511"/>
              <a:gd name="adj2" fmla="val -458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RADI OVAKO!</a:t>
            </a:r>
            <a:endParaRPr lang="hr-HR" dirty="0"/>
          </a:p>
        </p:txBody>
      </p:sp>
      <p:sp>
        <p:nvSpPr>
          <p:cNvPr id="6" name="Oval Callout 5"/>
          <p:cNvSpPr/>
          <p:nvPr/>
        </p:nvSpPr>
        <p:spPr>
          <a:xfrm>
            <a:off x="6357950" y="4429132"/>
            <a:ext cx="2286016" cy="1684218"/>
          </a:xfrm>
          <a:prstGeom prst="wedgeEllipseCallout">
            <a:avLst>
              <a:gd name="adj1" fmla="val 57720"/>
              <a:gd name="adj2" fmla="val 777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KORISTI LJEPILO ZA TAPETE.</a:t>
            </a:r>
            <a:endParaRPr lang="hr-HR" dirty="0"/>
          </a:p>
        </p:txBody>
      </p:sp>
    </p:spTree>
  </p:cSld>
  <p:clrMapOvr>
    <a:masterClrMapping/>
  </p:clrMapOvr>
  <p:transition spd="med" advClick="0" advTm="8000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508</Words>
  <Application>Microsoft Office PowerPoint</Application>
  <PresentationFormat>Prikaz na zaslonu (4:3)</PresentationFormat>
  <Paragraphs>99</Paragraphs>
  <Slides>38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KRAJ</vt:lpstr>
      <vt:lpstr>     Projekt ostvarili: Učenici 1. a razreda i učiteljica Snježana Glavaš Učenici 6.a, 6.d, 7.b i 8.b razreda i učiteljica Ana Lasić Učenici 7.b razreda i učiteljica Svijetlana Brlas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Koliko vode treba afričkoj ljubičici?</dc:title>
  <dc:creator>korisnik</dc:creator>
  <cp:lastModifiedBy>Ana Lasić Brozd</cp:lastModifiedBy>
  <cp:revision>107</cp:revision>
  <dcterms:created xsi:type="dcterms:W3CDTF">2018-04-10T17:13:02Z</dcterms:created>
  <dcterms:modified xsi:type="dcterms:W3CDTF">2018-04-23T15:03:22Z</dcterms:modified>
</cp:coreProperties>
</file>