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74" r:id="rId5"/>
    <p:sldId id="276" r:id="rId6"/>
    <p:sldId id="260" r:id="rId7"/>
    <p:sldId id="261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1" r:id="rId16"/>
    <p:sldId id="275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D08A6C-5A79-4711-B754-4F0D02B53AC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8DCB24-0A54-40FA-B0DA-51DBFE7D0ED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4" y="1124744"/>
            <a:ext cx="61722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3300" dirty="0" smtClean="0"/>
              <a:t>TEMPERATURNI IZAZOV</a:t>
            </a:r>
            <a:endParaRPr lang="hr-HR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3861048"/>
            <a:ext cx="504056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600" dirty="0" smtClean="0">
                <a:solidFill>
                  <a:schemeClr val="tx1"/>
                </a:solidFill>
              </a:rPr>
              <a:t>Sudjelovali:</a:t>
            </a:r>
            <a:endParaRPr lang="hr-HR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</a:rPr>
              <a:t>Učenici PŠ Donje </a:t>
            </a:r>
            <a:r>
              <a:rPr lang="hr-HR" sz="1600" dirty="0" err="1" smtClean="0">
                <a:solidFill>
                  <a:schemeClr val="tx1"/>
                </a:solidFill>
              </a:rPr>
              <a:t>Mekušje</a:t>
            </a:r>
            <a:r>
              <a:rPr lang="hr-HR" sz="1600" dirty="0" smtClean="0">
                <a:solidFill>
                  <a:schemeClr val="tx1"/>
                </a:solidFill>
              </a:rPr>
              <a:t> s učiteljicom Ivanom </a:t>
            </a:r>
            <a:r>
              <a:rPr lang="hr-HR" sz="1600" dirty="0" err="1" smtClean="0">
                <a:solidFill>
                  <a:schemeClr val="tx1"/>
                </a:solidFill>
              </a:rPr>
              <a:t>Benčak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</a:rPr>
              <a:t>Učenici šestih razreda OŠ Banija s učiteljicom Anom </a:t>
            </a:r>
            <a:r>
              <a:rPr lang="hr-HR" sz="1600" dirty="0" err="1" smtClean="0">
                <a:solidFill>
                  <a:schemeClr val="tx1"/>
                </a:solidFill>
              </a:rPr>
              <a:t>Grašom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</a:rPr>
              <a:t>Učenici GLOBE skupine s učiteljicom Ankicom </a:t>
            </a:r>
            <a:r>
              <a:rPr lang="hr-HR" sz="1600" dirty="0" err="1" smtClean="0">
                <a:solidFill>
                  <a:schemeClr val="tx1"/>
                </a:solidFill>
              </a:rPr>
              <a:t>Veseljić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61079" y="2639825"/>
            <a:ext cx="3312368" cy="477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</a:rPr>
              <a:t>OŠ BANIJA, KARLOVAC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467600" cy="14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U razdoblju od 15.1.2018. do 25.2.2018. mjerili smo trenutnu temperaturu zraka u 12:00 sati na </a:t>
            </a:r>
            <a:r>
              <a:rPr lang="hr-HR" dirty="0" smtClean="0"/>
              <a:t>odabranim lokacijama.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12068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RAZDOBLJE ISTRAŽIVANJA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8454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Na postojećoj atmosferskoj postaji u OŠ Banija učenici su mjerili trenutnu temperaturu zraka pomoću U-termometra koji se nalazi u meteorološkoj </a:t>
            </a:r>
            <a:r>
              <a:rPr lang="hr-HR" dirty="0" smtClean="0"/>
              <a:t>kućici...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C:\Users\Ana\Desktop\Profil  - Želim stablo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08" y="2204864"/>
            <a:ext cx="3180243" cy="42403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a\Desktop\Profil  - Želim stablo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168352" cy="422446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...a </a:t>
            </a:r>
            <a:r>
              <a:rPr lang="hr-HR" dirty="0"/>
              <a:t>učenici razredne nastave PŠ Donje Mekušje istovremeno su mjerili pomoću micro:bita u školskom </a:t>
            </a:r>
            <a:r>
              <a:rPr lang="hr-HR" dirty="0" smtClean="0"/>
              <a:t>dvorištu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C:\Users\Ana\Desktop\Profil  - Želim stablo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60186" cy="488024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a\Desktop\Profil  - Želim stablo\IMG_4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628800"/>
            <a:ext cx="3660186" cy="488024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987008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Prikaz i analiza podataka</a:t>
            </a:r>
            <a:endParaRPr lang="hr-HR" b="1" dirty="0"/>
          </a:p>
        </p:txBody>
      </p:sp>
      <p:pic>
        <p:nvPicPr>
          <p:cNvPr id="4" name="Slika 2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488832" cy="482453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03468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hr-HR" b="1" dirty="0" smtClean="0"/>
              <a:t>Zaključci</a:t>
            </a:r>
            <a:endParaRPr lang="hr-HR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7467600" cy="20448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Uočili smo da </a:t>
            </a:r>
            <a:r>
              <a:rPr lang="hr-HR" dirty="0"/>
              <a:t>je razlika u izmjerenoj trenutnoj temperaturi zraka na mjernoj postaji u PŠ Donje Mekušje u prosjeku veća za 3°C u odnosu na mjernu postaju u OŠ Banija.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35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752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Analizom provedenih postupaka mjerenja zaključili smo da je mogući uzrok većoj prosječnoj razlici izmjerene trenutne temperature zraka mjesto </a:t>
            </a:r>
            <a:r>
              <a:rPr lang="hr-HR" dirty="0" smtClean="0"/>
              <a:t>mjerenja</a:t>
            </a:r>
          </a:p>
          <a:p>
            <a:r>
              <a:rPr lang="hr-HR" dirty="0" smtClean="0"/>
              <a:t>PŠ </a:t>
            </a:r>
            <a:r>
              <a:rPr lang="hr-HR" dirty="0"/>
              <a:t>Donje </a:t>
            </a:r>
            <a:r>
              <a:rPr lang="hr-HR" dirty="0" smtClean="0"/>
              <a:t>Mekušje: mjerenje na </a:t>
            </a:r>
            <a:r>
              <a:rPr lang="hr-HR" dirty="0"/>
              <a:t>otvorenoj asfaltiranoj površini na 0.5 m visine koja se jako zagrijava i prilikom mjerenja micro:bit nije bio zaštićen od izravnog sunčevog zračenja.</a:t>
            </a:r>
          </a:p>
          <a:p>
            <a:r>
              <a:rPr lang="hr-HR" dirty="0" smtClean="0"/>
              <a:t>OŠ Banija: </a:t>
            </a:r>
            <a:r>
              <a:rPr lang="hr-HR" dirty="0"/>
              <a:t>U-termometar je zaštićen od izravnog sunčevog zračenja u meteorološkoj kućici bijele boje koja se nalazi iznad travnate površine na visini 2 m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99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01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I</a:t>
            </a:r>
            <a:r>
              <a:rPr lang="hr-HR" dirty="0" smtClean="0"/>
              <a:t>zmjerene </a:t>
            </a:r>
            <a:r>
              <a:rPr lang="hr-HR" dirty="0"/>
              <a:t>trenutne temperature zraka razlikuju u gradskoj sredini u odnosu na prigradsku sredinu, ali nismo potvrdili svoju hipotezu da će trenutna temperatura zraka biti veća u prosjeku za 1°C u odnosu na izmjerenu trenutnu temperaturu u prigradskoj sredini.</a:t>
            </a:r>
            <a:endParaRPr lang="en-US" dirty="0"/>
          </a:p>
          <a:p>
            <a:r>
              <a:rPr lang="hr-HR" dirty="0" smtClean="0"/>
              <a:t>Ovim </a:t>
            </a:r>
            <a:r>
              <a:rPr lang="hr-HR" dirty="0"/>
              <a:t>projektom zaključili smo da je jako važno pravilno odabrati mjerno mjesto kako vanjski čimbenici ne bi utjecali na izmjereni parametar.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9875" y="2564904"/>
            <a:ext cx="2915816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/>
              <a:t>POZDRAV IZ</a:t>
            </a:r>
          </a:p>
          <a:p>
            <a:pPr algn="ctr"/>
            <a:r>
              <a:rPr lang="hr-HR" b="1" dirty="0" smtClean="0"/>
              <a:t>OŠ BANIJA! </a:t>
            </a:r>
          </a:p>
          <a:p>
            <a:pPr algn="ctr"/>
            <a:r>
              <a:rPr lang="hr-HR" b="1" dirty="0" smtClean="0">
                <a:sym typeface="Wingdings" panose="05000000000000000000" pitchFamily="2" charset="2"/>
              </a:rPr>
              <a:t> 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176464" cy="5568620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6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752528" cy="580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Ovako je sve počelo...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3373760" cy="36441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Na </a:t>
            </a:r>
            <a:r>
              <a:rPr lang="hr-HR" dirty="0" err="1" smtClean="0"/>
              <a:t>Profilovom</a:t>
            </a:r>
            <a:r>
              <a:rPr lang="hr-HR" dirty="0" smtClean="0"/>
              <a:t> natječaju „Želim stablo” osvojili smo micro:bit i set za zalijevanje cvijeća</a:t>
            </a:r>
            <a:r>
              <a:rPr lang="hr-HR" dirty="0"/>
              <a:t>.</a:t>
            </a:r>
            <a:endParaRPr lang="hr-HR" dirty="0" smtClean="0"/>
          </a:p>
          <a:p>
            <a:r>
              <a:rPr lang="hr-HR" dirty="0" smtClean="0"/>
              <a:t>Odlučili smo </a:t>
            </a:r>
            <a:r>
              <a:rPr lang="hr-HR" dirty="0" err="1" smtClean="0"/>
              <a:t>micro</a:t>
            </a:r>
            <a:r>
              <a:rPr lang="hr-HR" dirty="0" smtClean="0"/>
              <a:t>:bit koristiti u našem istraživačkom projektu.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C:\Users\os banija\Desktop\Profil  - Želim stablo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800533" cy="3600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632848" cy="3456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OŠ Banija </a:t>
            </a:r>
            <a:r>
              <a:rPr lang="hr-HR" dirty="0"/>
              <a:t>uključena je u GLOBE program 15 godina i svakodnevno na svojoj atmosferskoj postaji mjeri trenutnu, minimalnu i maksimalnu temperaturu zraka prema GLOBE protokolu u solarno </a:t>
            </a:r>
            <a:r>
              <a:rPr lang="hr-HR" dirty="0" smtClean="0"/>
              <a:t>podne</a:t>
            </a:r>
          </a:p>
          <a:p>
            <a:r>
              <a:rPr lang="hr-HR" dirty="0" smtClean="0"/>
              <a:t> Zanimalo nas je postoji li razlika u izmjerenoj trenutnoj temperaturi zraka u gradskoj i prigradskoj sredini </a:t>
            </a:r>
          </a:p>
        </p:txBody>
      </p:sp>
    </p:spTree>
    <p:extLst>
      <p:ext uri="{BB962C8B-B14F-4D97-AF65-F5344CB8AC3E}">
        <p14:creationId xmlns:p14="http://schemas.microsoft.com/office/powerpoint/2010/main" val="13293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536504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hr-HR" b="1" dirty="0"/>
              <a:t>Istraživačko </a:t>
            </a:r>
            <a:r>
              <a:rPr lang="hr-HR" b="1" dirty="0" smtClean="0"/>
              <a:t>pitanje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7467600" cy="2476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Hoće li će se razlikovati izmjerena trenutna temperatura zraka na mjernoj postaji koja se nalazi u gradskoj sredini u odnosu na izmjerenu temperaturu zraka u prigradskoj sredini</a:t>
            </a:r>
            <a:r>
              <a:rPr lang="hr-HR" dirty="0" smtClean="0"/>
              <a:t>?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34680" cy="724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Hipoteza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7467600" cy="2548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Naša hipoteza je da će izmjerena trenutna temperatura zraka u gradskoj sredini biti veća u prosjeku za 1°C u odnosu na izmjerenu temperaturu u prigradskoj sredini.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754760" cy="86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Metode rada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3268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Odabrali smo dvije lokacije na kojima ćemo mjeriti trenutnu temperaturu zraka u solarno podne.</a:t>
            </a:r>
          </a:p>
          <a:p>
            <a:r>
              <a:rPr lang="hr-HR" dirty="0" smtClean="0"/>
              <a:t>To su:</a:t>
            </a:r>
          </a:p>
          <a:p>
            <a:pPr lvl="1"/>
            <a:r>
              <a:rPr lang="hr-HR" sz="2400" dirty="0" smtClean="0"/>
              <a:t>OŠ Banija – gradska sredina</a:t>
            </a:r>
          </a:p>
          <a:p>
            <a:pPr lvl="1"/>
            <a:r>
              <a:rPr lang="hr-HR" sz="2400" dirty="0" smtClean="0"/>
              <a:t>PŠ Donje Mekušje – prigradska sredina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992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050904" cy="86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OŠ Banija, Karlovac</a:t>
            </a:r>
            <a:endParaRPr lang="hr-HR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496949" cy="4122712"/>
          </a:xfrm>
          <a:ln w="7620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372200" y="1988840"/>
            <a:ext cx="21602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/>
              <a:t>Lokacija: </a:t>
            </a:r>
          </a:p>
          <a:p>
            <a:r>
              <a:rPr lang="hr-HR" sz="2400" dirty="0" smtClean="0"/>
              <a:t>45,4992° </a:t>
            </a:r>
            <a:r>
              <a:rPr lang="hr-HR" sz="2400" dirty="0"/>
              <a:t>N</a:t>
            </a:r>
            <a:endParaRPr lang="hr-HR" sz="2400" dirty="0" smtClean="0"/>
          </a:p>
          <a:p>
            <a:r>
              <a:rPr lang="hr-HR" sz="2400" dirty="0" smtClean="0"/>
              <a:t>15,5517° E </a:t>
            </a:r>
          </a:p>
          <a:p>
            <a:r>
              <a:rPr lang="hr-HR" sz="2400" dirty="0" smtClean="0"/>
              <a:t>Nadmorska visina: 126 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42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PŠ Donje Mekušje, Donje Mekušje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7006"/>
            <a:ext cx="5634070" cy="4225553"/>
          </a:xfrm>
          <a:ln w="7620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444208" y="1767006"/>
            <a:ext cx="225050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/>
              <a:t>Lokacija:</a:t>
            </a:r>
          </a:p>
          <a:p>
            <a:r>
              <a:rPr lang="hr-HR" sz="2400" dirty="0" smtClean="0"/>
              <a:t>45,4938° N </a:t>
            </a:r>
          </a:p>
          <a:p>
            <a:r>
              <a:rPr lang="hr-HR" sz="2400" dirty="0" smtClean="0"/>
              <a:t>15,5875° E </a:t>
            </a:r>
          </a:p>
          <a:p>
            <a:r>
              <a:rPr lang="hr-HR" sz="2400" dirty="0" smtClean="0"/>
              <a:t>Nadmorska visina107 m.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850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467600" cy="9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Programiranje </a:t>
            </a:r>
            <a:r>
              <a:rPr lang="hr-HR" dirty="0" err="1" smtClean="0"/>
              <a:t>micro</a:t>
            </a:r>
            <a:r>
              <a:rPr lang="hr-HR" dirty="0" smtClean="0"/>
              <a:t>:bita </a:t>
            </a:r>
            <a:r>
              <a:rPr lang="hr-HR" dirty="0"/>
              <a:t>za mjerenje temperature </a:t>
            </a:r>
            <a:r>
              <a:rPr lang="hr-HR" dirty="0" smtClean="0"/>
              <a:t>zraka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3621"/>
            <a:ext cx="3957070" cy="296780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93622"/>
            <a:ext cx="3957071" cy="296780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71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476</Words>
  <Application>Microsoft Office PowerPoint</Application>
  <PresentationFormat>Prikaz na zaslonu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Oriel</vt:lpstr>
      <vt:lpstr>TEMPERATURNI IZAZOV</vt:lpstr>
      <vt:lpstr>Ovako je sve počelo...</vt:lpstr>
      <vt:lpstr>PowerPointova prezentacija</vt:lpstr>
      <vt:lpstr>Istraživačko pitanje</vt:lpstr>
      <vt:lpstr>Hipoteza</vt:lpstr>
      <vt:lpstr>Metode rada</vt:lpstr>
      <vt:lpstr>OŠ Banija, Karlovac</vt:lpstr>
      <vt:lpstr>PŠ Donje Mekušje, Donje Mekušje</vt:lpstr>
      <vt:lpstr>PowerPointova prezentacija</vt:lpstr>
      <vt:lpstr>RAZDOBLJE ISTRAŽIVANJA</vt:lpstr>
      <vt:lpstr>PowerPointova prezentacija</vt:lpstr>
      <vt:lpstr>PowerPointova prezentacija</vt:lpstr>
      <vt:lpstr>Prikaz i analiza podataka</vt:lpstr>
      <vt:lpstr>Zaključci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TEMPERATURNI IZAZOVI: GDJE JE HLADNIJE – U GRADU ILI VAN GRADA?</dc:title>
  <dc:creator>Ana</dc:creator>
  <cp:lastModifiedBy>os banija</cp:lastModifiedBy>
  <cp:revision>11</cp:revision>
  <dcterms:created xsi:type="dcterms:W3CDTF">2018-04-24T20:01:50Z</dcterms:created>
  <dcterms:modified xsi:type="dcterms:W3CDTF">2018-04-25T15:26:23Z</dcterms:modified>
</cp:coreProperties>
</file>