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1"/>
  </p:notesMasterIdLst>
  <p:handoutMasterIdLst>
    <p:handoutMasterId r:id="rId12"/>
  </p:handoutMasterIdLst>
  <p:sldIdLst>
    <p:sldId id="259" r:id="rId2"/>
    <p:sldId id="260" r:id="rId3"/>
    <p:sldId id="261"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5/16/2018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5/16/2018</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5/16/2018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5/16/2018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5/16/2018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5/16/2018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5/16/2018</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5/16/2018</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5/16/2018</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5/16/2018</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5/16/2018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5/16/2018</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5/16/2018</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xmlns=""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s.wikipedia.org/wiki/Evropa" TargetMode="External"/><Relationship Id="rId7" Type="http://schemas.openxmlformats.org/officeDocument/2006/relationships/image" Target="../media/image4.jpg"/><Relationship Id="rId2" Type="http://schemas.openxmlformats.org/officeDocument/2006/relationships/hyperlink" Target="https://bs.wikipedia.org/wiki/Alp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bs.wikipedia.org/wiki/Amerika" TargetMode="External"/><Relationship Id="rId4" Type="http://schemas.openxmlformats.org/officeDocument/2006/relationships/hyperlink" Target="https://bs.wikipedia.org/wiki/Azija"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bs.wikipedia.org/wiki/Francuska" TargetMode="External"/><Relationship Id="rId13" Type="http://schemas.openxmlformats.org/officeDocument/2006/relationships/image" Target="../media/image6.jpg"/><Relationship Id="rId3" Type="http://schemas.openxmlformats.org/officeDocument/2006/relationships/hyperlink" Target="https://bs.wikipedia.org/wiki/Aleksandar_Veliki" TargetMode="External"/><Relationship Id="rId7" Type="http://schemas.openxmlformats.org/officeDocument/2006/relationships/hyperlink" Target="https://bs.wikipedia.org/wiki/Italija" TargetMode="External"/><Relationship Id="rId12" Type="http://schemas.openxmlformats.org/officeDocument/2006/relationships/hyperlink" Target="https://bs.wikipedia.org/wiki/SAD" TargetMode="External"/><Relationship Id="rId2" Type="http://schemas.openxmlformats.org/officeDocument/2006/relationships/hyperlink" Target="https://bs.wikipedia.org/wiki/Indija" TargetMode="External"/><Relationship Id="rId1" Type="http://schemas.openxmlformats.org/officeDocument/2006/relationships/slideLayout" Target="../slideLayouts/slideLayout2.xml"/><Relationship Id="rId6" Type="http://schemas.openxmlformats.org/officeDocument/2006/relationships/hyperlink" Target="https://bs.wikipedia.org/wiki/Sredozemlje" TargetMode="External"/><Relationship Id="rId11" Type="http://schemas.openxmlformats.org/officeDocument/2006/relationships/hyperlink" Target="https://bs.wikipedia.org/wiki/Evropa" TargetMode="External"/><Relationship Id="rId5" Type="http://schemas.openxmlformats.org/officeDocument/2006/relationships/hyperlink" Target="https://bs.wikipedia.org/wiki/Antika" TargetMode="External"/><Relationship Id="rId10" Type="http://schemas.openxmlformats.org/officeDocument/2006/relationships/hyperlink" Target="https://bs.wikipedia.org/wiki/Egipat" TargetMode="External"/><Relationship Id="rId4" Type="http://schemas.openxmlformats.org/officeDocument/2006/relationships/hyperlink" Target="https://bs.wikipedia.org/wiki/Makedonija" TargetMode="External"/><Relationship Id="rId9" Type="http://schemas.openxmlformats.org/officeDocument/2006/relationships/hyperlink" Target="https://bs.wikipedia.org/wiki/Maroko" TargetMode="External"/><Relationship Id="rId1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bs.wikipedia.org/wiki/Pest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s.wikipedia.org/wiki/Ljeto" TargetMode="External"/><Relationship Id="rId7" Type="http://schemas.openxmlformats.org/officeDocument/2006/relationships/image" Target="../media/image9.jpg"/><Relationship Id="rId2" Type="http://schemas.openxmlformats.org/officeDocument/2006/relationships/hyperlink" Target="https://bs.wikipedia.org/wiki/Zima" TargetMode="External"/><Relationship Id="rId1" Type="http://schemas.openxmlformats.org/officeDocument/2006/relationships/slideLayout" Target="../slideLayouts/slideLayout2.xml"/><Relationship Id="rId6" Type="http://schemas.openxmlformats.org/officeDocument/2006/relationships/hyperlink" Target="https://bs.wikipedia.org/wiki/Cvijet" TargetMode="External"/><Relationship Id="rId5" Type="http://schemas.openxmlformats.org/officeDocument/2006/relationships/hyperlink" Target="https://bs.wikipedia.org/wiki/List" TargetMode="External"/><Relationship Id="rId4" Type="http://schemas.openxmlformats.org/officeDocument/2006/relationships/hyperlink" Target="https://bs.wikipedia.org/wiki/Lukovic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Vlasac , Bosiljak Crveni Luk</a:t>
            </a:r>
            <a:endParaRPr lang="en-US" dirty="0"/>
          </a:p>
        </p:txBody>
      </p:sp>
      <p:sp>
        <p:nvSpPr>
          <p:cNvPr id="3" name="Subtitle 2"/>
          <p:cNvSpPr>
            <a:spLocks noGrp="1"/>
          </p:cNvSpPr>
          <p:nvPr>
            <p:ph type="subTitle" idx="1"/>
          </p:nvPr>
        </p:nvSpPr>
        <p:spPr/>
        <p:txBody>
          <a:bodyPr/>
          <a:lstStyle/>
          <a:p>
            <a:r>
              <a:rPr lang="hr-HR" dirty="0" smtClean="0"/>
              <a:t>Napravio : Antonio Knežević</a:t>
            </a:r>
            <a:endParaRPr lang="en-US" dirty="0"/>
          </a:p>
        </p:txBody>
      </p:sp>
    </p:spTree>
    <p:extLst>
      <p:ext uri="{BB962C8B-B14F-4D97-AF65-F5344CB8AC3E}">
        <p14:creationId xmlns:p14="http://schemas.microsoft.com/office/powerpoint/2010/main" val="213578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hr-HR" dirty="0" smtClean="0"/>
              <a:t>Vlasac</a:t>
            </a:r>
            <a:endParaRPr lang="en-US" dirty="0"/>
          </a:p>
        </p:txBody>
      </p:sp>
      <p:sp>
        <p:nvSpPr>
          <p:cNvPr id="14" name="Content Placeholder 13"/>
          <p:cNvSpPr>
            <a:spLocks noGrp="1"/>
          </p:cNvSpPr>
          <p:nvPr>
            <p:ph idx="1"/>
          </p:nvPr>
        </p:nvSpPr>
        <p:spPr>
          <a:xfrm>
            <a:off x="716692" y="1805072"/>
            <a:ext cx="10972800" cy="3419476"/>
          </a:xfrm>
        </p:spPr>
        <p:txBody>
          <a:bodyPr/>
          <a:lstStyle/>
          <a:p>
            <a:pPr lvl="0"/>
            <a:r>
              <a:rPr lang="hr-HR" dirty="0"/>
              <a:t>Vlasac je otporna biljka, koja naraste do 50 cm visine. Korijen je duguljasta lukovica. Dugi izdanci su uski, okrugli, cjevasti listovi, zelene ili zeleno-sive boje. </a:t>
            </a:r>
            <a:endParaRPr lang="hr-HR" dirty="0" smtClean="0"/>
          </a:p>
          <a:p>
            <a:pPr lvl="0"/>
            <a:endParaRPr lang="hr-HR" dirty="0"/>
          </a:p>
          <a:p>
            <a:pPr lvl="0"/>
            <a:r>
              <a:rPr lang="hr-HR" dirty="0"/>
              <a:t>Latice su zvjezdasto raspoređene i jednake su dužine, prečnika do 5 cm.</a:t>
            </a:r>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431957" y="3797642"/>
            <a:ext cx="2141838" cy="2586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047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Stanište , Upotreba Vlasca</a:t>
            </a:r>
            <a:endParaRPr lang="hr-HR" dirty="0"/>
          </a:p>
        </p:txBody>
      </p:sp>
      <p:sp>
        <p:nvSpPr>
          <p:cNvPr id="3" name="Content Placeholder 2"/>
          <p:cNvSpPr>
            <a:spLocks noGrp="1"/>
          </p:cNvSpPr>
          <p:nvPr>
            <p:ph idx="1"/>
          </p:nvPr>
        </p:nvSpPr>
        <p:spPr/>
        <p:txBody>
          <a:bodyPr>
            <a:normAutofit fontScale="77500" lnSpcReduction="20000"/>
          </a:bodyPr>
          <a:lstStyle/>
          <a:p>
            <a:r>
              <a:rPr lang="hr-HR" dirty="0"/>
              <a:t>Pretpostavlja se da je vlasac prvobitno rastao na </a:t>
            </a:r>
            <a:r>
              <a:rPr lang="hr-HR" dirty="0">
                <a:hlinkClick r:id="rId2" tooltip="Alpe"/>
              </a:rPr>
              <a:t>alpskim brdima</a:t>
            </a:r>
            <a:r>
              <a:rPr lang="hr-HR" dirty="0"/>
              <a:t>. Danas se može naći u brežuljkastim krajevima sa toplom klimom alpske i arktičke </a:t>
            </a:r>
            <a:r>
              <a:rPr lang="hr-HR" dirty="0" smtClean="0">
                <a:hlinkClick r:id="rId3" tooltip="Evropa"/>
              </a:rPr>
              <a:t>Europe</a:t>
            </a:r>
            <a:r>
              <a:rPr lang="hr-HR" dirty="0"/>
              <a:t>, </a:t>
            </a:r>
            <a:r>
              <a:rPr lang="hr-HR" dirty="0">
                <a:hlinkClick r:id="rId4" tooltip="Azija"/>
              </a:rPr>
              <a:t>Azije</a:t>
            </a:r>
            <a:r>
              <a:rPr lang="hr-HR" dirty="0"/>
              <a:t> i </a:t>
            </a:r>
            <a:r>
              <a:rPr lang="hr-HR" dirty="0">
                <a:hlinkClick r:id="rId5" tooltip="Amerika"/>
              </a:rPr>
              <a:t>sjeverne Amerike</a:t>
            </a:r>
            <a:r>
              <a:rPr lang="hr-HR" dirty="0"/>
              <a:t>. Za rast treba usitnjeno, hranjivo i vlažno tlo. Danas se uglavnom uzgaja u staklenicima</a:t>
            </a:r>
            <a:r>
              <a:rPr lang="hr-HR" dirty="0" smtClean="0"/>
              <a:t>.</a:t>
            </a:r>
          </a:p>
          <a:p>
            <a:endParaRPr lang="hr-HR" dirty="0"/>
          </a:p>
          <a:p>
            <a:r>
              <a:rPr lang="hr-HR" dirty="0"/>
              <a:t>Vlasac se upotrebljava još od ranog srednjeg vijeka. Postoje različite vrste biljke, u zavisnosti od njene visine i debljine listova. Ima i vrsta koje cvjetaju bijelim cvijetom. Svjež ili zamrznut, rijeđe sušen, sitno nasjeckan, dodatak je </a:t>
            </a:r>
            <a:r>
              <a:rPr lang="hr-HR" dirty="0" smtClean="0"/>
              <a:t>juhama </a:t>
            </a:r>
            <a:r>
              <a:rPr lang="hr-HR" dirty="0"/>
              <a:t>ili salatama. Dugi listovi se sjeku, a novi rastu cijele godine. Uzgaja se i kao ukrasna biljka. Ljekovita svojstva vlasca nisu poznata.</a:t>
            </a:r>
          </a:p>
          <a:p>
            <a:r>
              <a:rPr lang="hr-HR" dirty="0"/>
              <a:t/>
            </a:r>
            <a:br>
              <a:rPr lang="hr-HR" dirty="0"/>
            </a:br>
            <a:endParaRPr lang="hr-HR" dirty="0"/>
          </a:p>
          <a:p>
            <a:r>
              <a:rPr lang="hr-HR" dirty="0"/>
              <a:t/>
            </a:r>
            <a:br>
              <a:rPr lang="hr-HR" dirty="0"/>
            </a:br>
            <a:endParaRPr lang="hr-HR"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919" y="3850160"/>
            <a:ext cx="2841540" cy="2614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831224" y="1136665"/>
            <a:ext cx="49681" cy="4571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4179373"/>
            <a:ext cx="3039763" cy="2172730"/>
          </a:xfrm>
          <a:prstGeom prst="rect">
            <a:avLst/>
          </a:prstGeom>
          <a:ln>
            <a:noFill/>
          </a:ln>
          <a:effectLst>
            <a:softEdge rad="112500"/>
          </a:effectLst>
        </p:spPr>
      </p:pic>
    </p:spTree>
    <p:extLst>
      <p:ext uri="{BB962C8B-B14F-4D97-AF65-F5344CB8AC3E}">
        <p14:creationId xmlns:p14="http://schemas.microsoft.com/office/powerpoint/2010/main" val="192692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Bosiljak</a:t>
            </a:r>
            <a:endParaRPr lang="hr-HR" dirty="0"/>
          </a:p>
        </p:txBody>
      </p:sp>
      <p:sp>
        <p:nvSpPr>
          <p:cNvPr id="3" name="Content Placeholder 2"/>
          <p:cNvSpPr>
            <a:spLocks noGrp="1"/>
          </p:cNvSpPr>
          <p:nvPr>
            <p:ph idx="1"/>
          </p:nvPr>
        </p:nvSpPr>
        <p:spPr/>
        <p:txBody>
          <a:bodyPr>
            <a:normAutofit/>
          </a:bodyPr>
          <a:lstStyle/>
          <a:p>
            <a:r>
              <a:rPr lang="hr-HR" dirty="0"/>
              <a:t>Bosiljak je jednogodišnja biljka. Raste grmasto visine od 20 do 60cm. Cijela biljka ima aromatičan miris. Stabljika, listovi i cvjetne čašice prekriveni su finim dlačicama. Listovi su ovalni, 1,5 do 5cm dugi i do 3cm široki. Rubovi lista su glatki. Cvate od juna do septembra. Na 2,5mm dugoj cvjetnoj dršci naraste petolatičasti cvijet u obliku zvona. </a:t>
            </a:r>
            <a:r>
              <a:rPr lang="hr-HR" dirty="0" smtClean="0"/>
              <a:t>Plod </a:t>
            </a:r>
            <a:r>
              <a:rPr lang="hr-HR" dirty="0"/>
              <a:t>je 1,5 do 2mm dug i omotan uvećanom čašicom.</a:t>
            </a:r>
          </a:p>
          <a:p>
            <a:r>
              <a:rPr lang="hr-HR" dirty="0"/>
              <a:t/>
            </a:r>
            <a:br>
              <a:rPr lang="hr-HR" dirty="0"/>
            </a:br>
            <a:endParaRPr lang="hr-HR"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572000" y="3917093"/>
            <a:ext cx="30480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24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Stanište Bosiljka</a:t>
            </a:r>
            <a:endParaRPr lang="hr-HR" dirty="0"/>
          </a:p>
        </p:txBody>
      </p:sp>
      <p:sp>
        <p:nvSpPr>
          <p:cNvPr id="3" name="Content Placeholder 2"/>
          <p:cNvSpPr>
            <a:spLocks noGrp="1"/>
          </p:cNvSpPr>
          <p:nvPr>
            <p:ph idx="1"/>
          </p:nvPr>
        </p:nvSpPr>
        <p:spPr/>
        <p:txBody>
          <a:bodyPr>
            <a:normAutofit fontScale="92500" lnSpcReduction="20000"/>
          </a:bodyPr>
          <a:lstStyle/>
          <a:p>
            <a:r>
              <a:rPr lang="hr-HR" dirty="0"/>
              <a:t>Biljka potiče sa </a:t>
            </a:r>
            <a:r>
              <a:rPr lang="hr-HR" dirty="0">
                <a:hlinkClick r:id="rId2" tooltip="Indija"/>
              </a:rPr>
              <a:t>indijskog potkontinenta</a:t>
            </a:r>
            <a:r>
              <a:rPr lang="hr-HR" dirty="0" smtClean="0"/>
              <a:t>. Predpostavlja </a:t>
            </a:r>
            <a:r>
              <a:rPr lang="hr-HR" dirty="0"/>
              <a:t>se da je sa osvajanjima </a:t>
            </a:r>
            <a:r>
              <a:rPr lang="hr-HR" dirty="0">
                <a:hlinkClick r:id="rId3" tooltip="Aleksandar Veliki"/>
              </a:rPr>
              <a:t>Aleksandra Velikog</a:t>
            </a:r>
            <a:r>
              <a:rPr lang="hr-HR" dirty="0"/>
              <a:t> došla u </a:t>
            </a:r>
            <a:r>
              <a:rPr lang="hr-HR" dirty="0">
                <a:hlinkClick r:id="rId4" tooltip="Makedonija"/>
              </a:rPr>
              <a:t>Makedoniju</a:t>
            </a:r>
            <a:r>
              <a:rPr lang="hr-HR" dirty="0"/>
              <a:t> i </a:t>
            </a:r>
            <a:r>
              <a:rPr lang="hr-HR" dirty="0">
                <a:hlinkClick r:id="rId5" tooltip="Antika"/>
              </a:rPr>
              <a:t>Grčku</a:t>
            </a:r>
            <a:r>
              <a:rPr lang="hr-HR" dirty="0"/>
              <a:t>. Danas je rasprostranjena na širem području </a:t>
            </a:r>
            <a:r>
              <a:rPr lang="hr-HR" dirty="0">
                <a:hlinkClick r:id="rId6" tooltip="Sredozemlje"/>
              </a:rPr>
              <a:t>Sredozemlja</a:t>
            </a:r>
            <a:r>
              <a:rPr lang="hr-HR" dirty="0"/>
              <a:t>. Najveći izvoznici su </a:t>
            </a:r>
            <a:r>
              <a:rPr lang="hr-HR" dirty="0">
                <a:hlinkClick r:id="rId7" tooltip="Italija"/>
              </a:rPr>
              <a:t>Italija</a:t>
            </a:r>
            <a:r>
              <a:rPr lang="hr-HR" dirty="0"/>
              <a:t>, </a:t>
            </a:r>
            <a:r>
              <a:rPr lang="hr-HR" dirty="0">
                <a:hlinkClick r:id="rId8" tooltip="Francuska"/>
              </a:rPr>
              <a:t>Francuska</a:t>
            </a:r>
            <a:r>
              <a:rPr lang="hr-HR" dirty="0"/>
              <a:t>, </a:t>
            </a:r>
            <a:r>
              <a:rPr lang="hr-HR" dirty="0">
                <a:hlinkClick r:id="rId9" tooltip="Maroko"/>
              </a:rPr>
              <a:t>Maroko</a:t>
            </a:r>
            <a:r>
              <a:rPr lang="hr-HR" dirty="0"/>
              <a:t> i </a:t>
            </a:r>
            <a:r>
              <a:rPr lang="hr-HR" dirty="0">
                <a:hlinkClick r:id="rId10" tooltip="Egipat"/>
              </a:rPr>
              <a:t>Egipat</a:t>
            </a:r>
            <a:r>
              <a:rPr lang="hr-HR" dirty="0"/>
              <a:t>. U dijelovima srednje </a:t>
            </a:r>
            <a:r>
              <a:rPr lang="hr-HR" dirty="0">
                <a:hlinkClick r:id="rId11" tooltip="Evropa"/>
              </a:rPr>
              <a:t>Evrope</a:t>
            </a:r>
            <a:r>
              <a:rPr lang="hr-HR" dirty="0"/>
              <a:t> bosiljak je kultiviran od XII stoljeća. U </a:t>
            </a:r>
            <a:r>
              <a:rPr lang="hr-HR" dirty="0">
                <a:hlinkClick r:id="rId12" tooltip="SAD"/>
              </a:rPr>
              <a:t>SAD</a:t>
            </a:r>
            <a:r>
              <a:rPr lang="hr-HR" dirty="0"/>
              <a:t> najviše se uzgaja u Kaliforniji. Uzgoj nije jednostavan, jer biljka zahtijeva mnogo svjetla i toplinu. Ako je rasad izložen previsokim ili preniskim temperaturama, suši ili prekomjernom nađubrivanju, jednostavno se sasuši. Da bi se produžilo vrijeme berbe, beru se odrasli listovi, na čijem mjestu narastu novi izdanci. Svjež je aromatičan, dok suhi i kuhani listovi gube na aromi.</a:t>
            </a:r>
          </a:p>
          <a:p>
            <a:r>
              <a:rPr lang="hr-HR" dirty="0"/>
              <a:t/>
            </a:r>
            <a:br>
              <a:rPr lang="hr-HR" dirty="0"/>
            </a:br>
            <a:endParaRPr lang="hr-HR" dirty="0"/>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97323" y="4341813"/>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45284" y="4575295"/>
            <a:ext cx="2926080" cy="1249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220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Upotreba Bosiljka</a:t>
            </a:r>
            <a:endParaRPr lang="hr-HR" dirty="0"/>
          </a:p>
        </p:txBody>
      </p:sp>
      <p:sp>
        <p:nvSpPr>
          <p:cNvPr id="3" name="Content Placeholder 2"/>
          <p:cNvSpPr>
            <a:spLocks noGrp="1"/>
          </p:cNvSpPr>
          <p:nvPr>
            <p:ph idx="1"/>
          </p:nvPr>
        </p:nvSpPr>
        <p:spPr/>
        <p:txBody>
          <a:bodyPr>
            <a:normAutofit fontScale="92500" lnSpcReduction="10000"/>
          </a:bodyPr>
          <a:lstStyle/>
          <a:p>
            <a:r>
              <a:rPr lang="hr-HR" dirty="0"/>
              <a:t>Zbog svog slatkastog i prijatnog mirisa jedan je od omiljenijih začina u mnogim profinjenim kuhinjama svijeta, pogotovo u talijanskoj i francusko-maritimnoj kuhinji. Upotrebljava se pri spravljanju povrtnih juha, umaka, tjestenine, pri pripremanju lakših jela od mesa, peradi, ribe i morskih plodova, te kao začin u umacima za salate. Od njega se spravlja i poznati italijanski regionalni specijalitet </a:t>
            </a:r>
            <a:r>
              <a:rPr lang="hr-HR" i="1" dirty="0">
                <a:hlinkClick r:id="rId2" tooltip="Pesto"/>
              </a:rPr>
              <a:t>pesto</a:t>
            </a:r>
            <a:r>
              <a:rPr lang="hr-HR" dirty="0"/>
              <a:t>, umak od zrna pinije i bosiljka, sa maslinovim uljem. Bosiljak upotpunjuje i razne čajeve. Bosiljak djeluje antibakterijski, umirujuće, protiv teškoća probave, grčeva i bolova. Upotrebljava se u liječenju bolesti mokraćovoda, upale crijeva, grčeva, povraćanja, nadimanja, zatvora i migrene. </a:t>
            </a:r>
            <a:r>
              <a:rPr lang="hr-HR" dirty="0"/>
              <a:t/>
            </a:r>
            <a:br>
              <a:rPr lang="hr-HR" dirty="0"/>
            </a:br>
            <a:endParaRPr lang="hr-H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525" y="4668451"/>
            <a:ext cx="2248930" cy="1686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233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Crveni Luk</a:t>
            </a:r>
            <a:endParaRPr lang="hr-HR" dirty="0"/>
          </a:p>
        </p:txBody>
      </p:sp>
      <p:sp>
        <p:nvSpPr>
          <p:cNvPr id="3" name="Content Placeholder 2"/>
          <p:cNvSpPr>
            <a:spLocks noGrp="1"/>
          </p:cNvSpPr>
          <p:nvPr>
            <p:ph idx="1"/>
          </p:nvPr>
        </p:nvSpPr>
        <p:spPr/>
        <p:txBody>
          <a:bodyPr>
            <a:normAutofit/>
          </a:bodyPr>
          <a:lstStyle/>
          <a:p>
            <a:r>
              <a:rPr lang="hr-HR" dirty="0"/>
              <a:t>U zavisnosti od metode sadnje, razlikuju se </a:t>
            </a:r>
            <a:r>
              <a:rPr lang="hr-HR" dirty="0">
                <a:hlinkClick r:id="rId2" tooltip="Zima"/>
              </a:rPr>
              <a:t>zimske</a:t>
            </a:r>
            <a:r>
              <a:rPr lang="hr-HR" dirty="0"/>
              <a:t> i </a:t>
            </a:r>
            <a:r>
              <a:rPr lang="hr-HR" dirty="0">
                <a:hlinkClick r:id="rId3" tooltip="Ljeto"/>
              </a:rPr>
              <a:t>ljetne</a:t>
            </a:r>
            <a:r>
              <a:rPr lang="hr-HR" dirty="0"/>
              <a:t> sorte luka. </a:t>
            </a:r>
            <a:r>
              <a:rPr lang="hr-HR" dirty="0" smtClean="0"/>
              <a:t>sorte Ove </a:t>
            </a:r>
            <a:r>
              <a:rPr lang="hr-HR" dirty="0"/>
              <a:t>sorte su blaže, mekše te se kraće mogu skladištiti. Crveni luk ima jednostavnu </a:t>
            </a:r>
            <a:r>
              <a:rPr lang="hr-HR" dirty="0">
                <a:hlinkClick r:id="rId4" tooltip="Lukovica"/>
              </a:rPr>
              <a:t>lukovicu</a:t>
            </a:r>
            <a:r>
              <a:rPr lang="hr-HR" dirty="0"/>
              <a:t> iz koje raste široki, šuplji, zeleni </a:t>
            </a:r>
            <a:r>
              <a:rPr lang="hr-HR" dirty="0">
                <a:hlinkClick r:id="rId5" tooltip="List"/>
              </a:rPr>
              <a:t>listovi</a:t>
            </a:r>
            <a:r>
              <a:rPr lang="hr-HR" dirty="0"/>
              <a:t>, nazvani </a:t>
            </a:r>
            <a:r>
              <a:rPr lang="hr-HR" i="1" dirty="0"/>
              <a:t>perjanice</a:t>
            </a:r>
            <a:r>
              <a:rPr lang="hr-HR" dirty="0"/>
              <a:t> (</a:t>
            </a:r>
            <a:r>
              <a:rPr lang="hr-HR" i="1" dirty="0"/>
              <a:t>pera</a:t>
            </a:r>
            <a:r>
              <a:rPr lang="hr-HR" dirty="0"/>
              <a:t>), koji se također upotrebljavaju u ljudskoj ishrani. Tek u drugoj godini formiraju se </a:t>
            </a:r>
            <a:r>
              <a:rPr lang="hr-HR" dirty="0">
                <a:hlinkClick r:id="rId6" tooltip="Cvijet"/>
              </a:rPr>
              <a:t>cvjetovi</a:t>
            </a:r>
            <a:r>
              <a:rPr lang="hr-HR" dirty="0"/>
              <a:t> na uspravnoj zelenoj stabljici, sakupljeni u obliku kugle. Cvjetovi su </a:t>
            </a:r>
            <a:r>
              <a:rPr lang="hr-HR" dirty="0" smtClean="0"/>
              <a:t>sitni,zeleno-bijeli</a:t>
            </a:r>
            <a:r>
              <a:rPr lang="hr-HR" dirty="0"/>
              <a:t>.</a:t>
            </a:r>
          </a:p>
          <a:p>
            <a:r>
              <a:rPr lang="hr-HR" dirty="0"/>
              <a:t/>
            </a:r>
            <a:br>
              <a:rPr lang="hr-HR" dirty="0"/>
            </a:br>
            <a:endParaRPr lang="hr-HR"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2132" y="4366740"/>
            <a:ext cx="3726592" cy="22901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9378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Stanište , Upotreba Crvenog Luka</a:t>
            </a:r>
            <a:endParaRPr lang="hr-HR" dirty="0"/>
          </a:p>
        </p:txBody>
      </p:sp>
      <p:sp>
        <p:nvSpPr>
          <p:cNvPr id="3" name="Content Placeholder 2"/>
          <p:cNvSpPr>
            <a:spLocks noGrp="1"/>
          </p:cNvSpPr>
          <p:nvPr>
            <p:ph idx="1"/>
          </p:nvPr>
        </p:nvSpPr>
        <p:spPr/>
        <p:txBody>
          <a:bodyPr/>
          <a:lstStyle/>
          <a:p>
            <a:r>
              <a:rPr lang="hr-HR" dirty="0"/>
              <a:t>Crveni luk se uzgaja po cijelom svijetu. Uspijeva u dobro obrađenom tlu i odgovara mu relativno suha sezona.</a:t>
            </a:r>
          </a:p>
          <a:p>
            <a:r>
              <a:rPr lang="hr-HR" dirty="0"/>
              <a:t/>
            </a:r>
            <a:br>
              <a:rPr lang="hr-HR" dirty="0"/>
            </a:br>
            <a:r>
              <a:rPr lang="hr-HR" b="1" dirty="0"/>
              <a:t>Iako crveni luk izmamljuje suze iz oka i ostavlja neugodan zadah u ustima, on opskrbljuje organizam vrijednim hranjivim komponentama neophodnima za cjelokupno zdravlje organizma.</a:t>
            </a:r>
          </a:p>
          <a:p>
            <a:r>
              <a:rPr lang="hr-HR" dirty="0"/>
              <a:t/>
            </a:r>
            <a:br>
              <a:rPr lang="hr-HR" dirty="0"/>
            </a:b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659" y="4386776"/>
            <a:ext cx="3987114" cy="2388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8303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Hvala na Pozornosti!</a:t>
            </a:r>
            <a:endParaRPr lang="hr-HR" dirty="0"/>
          </a:p>
        </p:txBody>
      </p:sp>
      <p:sp>
        <p:nvSpPr>
          <p:cNvPr id="3" name="Content Placeholder 2"/>
          <p:cNvSpPr>
            <a:spLocks noGrp="1"/>
          </p:cNvSpPr>
          <p:nvPr>
            <p:ph idx="1"/>
          </p:nvPr>
        </p:nvSpPr>
        <p:spPr/>
        <p:txBody>
          <a:bodyPr/>
          <a:lstStyle/>
          <a:p>
            <a:r>
              <a:rPr lang="hr-HR" dirty="0" smtClean="0"/>
              <a:t>Hvala na pozornosti , vidimo se do iduće prezentacije ! </a:t>
            </a:r>
          </a:p>
          <a:p>
            <a:endParaRPr lang="hr-HR" dirty="0"/>
          </a:p>
          <a:p>
            <a:endParaRPr lang="hr-HR" dirty="0" smtClean="0"/>
          </a:p>
          <a:p>
            <a:endParaRPr lang="hr-HR" dirty="0"/>
          </a:p>
          <a:p>
            <a:endParaRPr lang="hr-HR" dirty="0" smtClean="0"/>
          </a:p>
          <a:p>
            <a:endParaRPr lang="hr-HR" dirty="0"/>
          </a:p>
          <a:p>
            <a:r>
              <a:rPr lang="hr-HR" dirty="0" smtClean="0"/>
              <a:t>Razrednica : Marina Rajnović</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075" y="2306595"/>
            <a:ext cx="3122141" cy="3122141"/>
          </a:xfrm>
          <a:prstGeom prst="rect">
            <a:avLst/>
          </a:prstGeom>
          <a:ln>
            <a:noFill/>
          </a:ln>
          <a:effectLst>
            <a:softEdge rad="112500"/>
          </a:effectLst>
        </p:spPr>
      </p:pic>
    </p:spTree>
    <p:extLst>
      <p:ext uri="{BB962C8B-B14F-4D97-AF65-F5344CB8AC3E}">
        <p14:creationId xmlns:p14="http://schemas.microsoft.com/office/powerpoint/2010/main" val="4120828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27</TotalTime>
  <Words>258</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Courier New</vt:lpstr>
      <vt:lpstr>Palatino Linotype</vt:lpstr>
      <vt:lpstr>Seashore design template</vt:lpstr>
      <vt:lpstr>Vlasac , Bosiljak Crveni Luk</vt:lpstr>
      <vt:lpstr>Vlasac</vt:lpstr>
      <vt:lpstr>Stanište , Upotreba Vlasca</vt:lpstr>
      <vt:lpstr>Bosiljak</vt:lpstr>
      <vt:lpstr>Stanište Bosiljka</vt:lpstr>
      <vt:lpstr>Upotreba Bosiljka</vt:lpstr>
      <vt:lpstr>Crveni Luk</vt:lpstr>
      <vt:lpstr>Stanište , Upotreba Crvenog Luka</vt:lpstr>
      <vt:lpstr>Hvala na Pozornosti!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Vlasac , Bosiljak Crveni Luk</dc:title>
  <dc:creator>Korisnik</dc:creator>
  <cp:lastModifiedBy>Korisnik</cp:lastModifiedBy>
  <cp:revision>4</cp:revision>
  <dcterms:created xsi:type="dcterms:W3CDTF">2018-05-16T17:53:32Z</dcterms:created>
  <dcterms:modified xsi:type="dcterms:W3CDTF">2018-05-16T18:21:20Z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