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58" r:id="rId6"/>
    <p:sldId id="270" r:id="rId7"/>
    <p:sldId id="262" r:id="rId8"/>
    <p:sldId id="261" r:id="rId9"/>
    <p:sldId id="268" r:id="rId10"/>
    <p:sldId id="269" r:id="rId11"/>
    <p:sldId id="272" r:id="rId12"/>
    <p:sldId id="273" r:id="rId13"/>
    <p:sldId id="265" r:id="rId14"/>
    <p:sldId id="266" r:id="rId15"/>
    <p:sldId id="264" r:id="rId16"/>
    <p:sldId id="271" r:id="rId17"/>
    <p:sldId id="274" r:id="rId18"/>
    <p:sldId id="267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73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Knjig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Knjig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Knjig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Knjiga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Knjiga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3"/>
                </a:solidFill>
                <a:latin typeface="Bodoni MT" panose="02070603080606020203" pitchFamily="18" charset="0"/>
              </a:rPr>
              <a:t>BILJKA  A 
</a:t>
            </a:r>
            <a:r>
              <a:rPr lang="hr-HR" dirty="0">
                <a:solidFill>
                  <a:schemeClr val="accent3"/>
                </a:solidFill>
                <a:latin typeface="Bodoni MT" panose="02070603080606020203" pitchFamily="18" charset="0"/>
              </a:rPr>
              <a:t>Y:</a:t>
            </a:r>
            <a:r>
              <a:rPr lang="en-US" dirty="0">
                <a:solidFill>
                  <a:schemeClr val="accent3"/>
                </a:solidFill>
                <a:latin typeface="Bodoni MT" panose="02070603080606020203" pitchFamily="18" charset="0"/>
              </a:rPr>
              <a:t>KOLIČINA VODE /ml</a:t>
            </a:r>
            <a:endParaRPr lang="hr-HR" dirty="0">
              <a:solidFill>
                <a:schemeClr val="accent3"/>
              </a:solidFill>
              <a:latin typeface="Bodoni MT" panose="02070603080606020203" pitchFamily="18" charset="0"/>
            </a:endParaRPr>
          </a:p>
          <a:p>
            <a:pPr>
              <a:defRPr/>
            </a:pPr>
            <a:r>
              <a:rPr lang="hr-HR" dirty="0">
                <a:solidFill>
                  <a:schemeClr val="accent3"/>
                </a:solidFill>
                <a:latin typeface="Bodoni MT" panose="02070603080606020203" pitchFamily="18" charset="0"/>
              </a:rPr>
              <a:t>X:DATUM ZALIJEVANJA</a:t>
            </a:r>
            <a:endParaRPr lang="en-US" dirty="0">
              <a:solidFill>
                <a:schemeClr val="accent3"/>
              </a:solidFill>
              <a:latin typeface="Bodoni MT" panose="02070603080606020203" pitchFamily="18" charset="0"/>
            </a:endParaRPr>
          </a:p>
        </c:rich>
      </c:tx>
      <c:layout>
        <c:manualLayout>
          <c:xMode val="edge"/>
          <c:yMode val="edge"/>
          <c:x val="0.4360693350831145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9.9286964129483818E-2"/>
          <c:y val="0.32793999708369787"/>
          <c:w val="0.88682414698162726"/>
          <c:h val="0.56536271507728197"/>
        </c:manualLayout>
      </c:layout>
      <c:lineChart>
        <c:grouping val="standard"/>
        <c:varyColors val="0"/>
        <c:ser>
          <c:idx val="0"/>
          <c:order val="0"/>
          <c:tx>
            <c:strRef>
              <c:f>List1!$B$1:$B$2</c:f>
              <c:strCache>
                <c:ptCount val="2"/>
                <c:pt idx="0">
                  <c:v>BILJKA  A</c:v>
                </c:pt>
                <c:pt idx="1">
                  <c:v>
KOLIČINA VODE /ml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List1!$A$3:$A$7</c:f>
              <c:strCache>
                <c:ptCount val="5"/>
                <c:pt idx="0">
                  <c:v>9.</c:v>
                </c:pt>
                <c:pt idx="1">
                  <c:v>13.</c:v>
                </c:pt>
                <c:pt idx="2">
                  <c:v>16.</c:v>
                </c:pt>
                <c:pt idx="3">
                  <c:v>22.</c:v>
                </c:pt>
                <c:pt idx="4">
                  <c:v>27.</c:v>
                </c:pt>
              </c:strCache>
            </c:strRef>
          </c:cat>
          <c:val>
            <c:numRef>
              <c:f>List1!$B$3:$B$7</c:f>
              <c:numCache>
                <c:formatCode>General</c:formatCode>
                <c:ptCount val="5"/>
                <c:pt idx="0">
                  <c:v>210</c:v>
                </c:pt>
                <c:pt idx="1">
                  <c:v>130</c:v>
                </c:pt>
                <c:pt idx="2">
                  <c:v>45</c:v>
                </c:pt>
                <c:pt idx="3">
                  <c:v>128</c:v>
                </c:pt>
                <c:pt idx="4">
                  <c:v>125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780816"/>
        <c:axId val="374773760"/>
      </c:lineChart>
      <c:catAx>
        <c:axId val="37478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74773760"/>
        <c:crosses val="autoZero"/>
        <c:auto val="1"/>
        <c:lblAlgn val="ctr"/>
        <c:lblOffset val="100"/>
        <c:noMultiLvlLbl val="0"/>
      </c:catAx>
      <c:valAx>
        <c:axId val="37477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74780816"/>
        <c:crosses val="autoZero"/>
        <c:crossBetween val="between"/>
      </c:valAx>
      <c:spPr>
        <a:solidFill>
          <a:schemeClr val="accent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3"/>
                </a:solidFill>
                <a:latin typeface="Bodoni MT" panose="02070603080606020203" pitchFamily="18" charset="0"/>
              </a:rPr>
              <a:t>BILJKA  B 
</a:t>
            </a:r>
            <a:r>
              <a:rPr lang="hr-HR" dirty="0">
                <a:solidFill>
                  <a:schemeClr val="accent3"/>
                </a:solidFill>
                <a:latin typeface="Bodoni MT" panose="02070603080606020203" pitchFamily="18" charset="0"/>
              </a:rPr>
              <a:t>Y:</a:t>
            </a:r>
            <a:r>
              <a:rPr lang="en-US" dirty="0">
                <a:solidFill>
                  <a:schemeClr val="accent3"/>
                </a:solidFill>
                <a:latin typeface="Bodoni MT" panose="02070603080606020203" pitchFamily="18" charset="0"/>
              </a:rPr>
              <a:t>KOLIČINA VODE /ml</a:t>
            </a:r>
            <a:endParaRPr lang="hr-HR" dirty="0">
              <a:solidFill>
                <a:schemeClr val="accent3"/>
              </a:solidFill>
              <a:latin typeface="Bodoni MT" panose="02070603080606020203" pitchFamily="18" charset="0"/>
            </a:endParaRPr>
          </a:p>
          <a:p>
            <a:pPr>
              <a:defRPr/>
            </a:pPr>
            <a:r>
              <a:rPr lang="hr-HR" dirty="0">
                <a:solidFill>
                  <a:schemeClr val="accent3"/>
                </a:solidFill>
                <a:latin typeface="Bodoni MT" panose="02070603080606020203" pitchFamily="18" charset="0"/>
              </a:rPr>
              <a:t>X:DATUM</a:t>
            </a:r>
            <a:r>
              <a:rPr lang="hr-HR" baseline="0" dirty="0">
                <a:solidFill>
                  <a:schemeClr val="accent3"/>
                </a:solidFill>
                <a:latin typeface="Bodoni MT" panose="02070603080606020203" pitchFamily="18" charset="0"/>
              </a:rPr>
              <a:t> ZALIJEVANJA</a:t>
            </a:r>
            <a:endParaRPr lang="hr-HR" dirty="0">
              <a:solidFill>
                <a:schemeClr val="accent3"/>
              </a:solidFill>
              <a:latin typeface="Bodoni MT" panose="02070603080606020203" pitchFamily="18" charset="0"/>
            </a:endParaRPr>
          </a:p>
        </c:rich>
      </c:tx>
      <c:layout>
        <c:manualLayout>
          <c:xMode val="edge"/>
          <c:yMode val="edge"/>
          <c:x val="0.34995822397200349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List1!$E$1:$E$2</c:f>
              <c:strCache>
                <c:ptCount val="2"/>
                <c:pt idx="0">
                  <c:v>BILJKA  B</c:v>
                </c:pt>
                <c:pt idx="1">
                  <c:v>
KOLIČINA VODE /ml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List1!$D$3:$D$6</c:f>
              <c:strCache>
                <c:ptCount val="4"/>
                <c:pt idx="0">
                  <c:v>9.</c:v>
                </c:pt>
                <c:pt idx="1">
                  <c:v>13.</c:v>
                </c:pt>
                <c:pt idx="2">
                  <c:v>16.</c:v>
                </c:pt>
                <c:pt idx="3">
                  <c:v>22.</c:v>
                </c:pt>
              </c:strCache>
            </c:strRef>
          </c:cat>
          <c:val>
            <c:numRef>
              <c:f>List1!$E$3:$E$6</c:f>
              <c:numCache>
                <c:formatCode>General</c:formatCode>
                <c:ptCount val="4"/>
                <c:pt idx="0">
                  <c:v>355</c:v>
                </c:pt>
                <c:pt idx="1">
                  <c:v>315</c:v>
                </c:pt>
                <c:pt idx="2">
                  <c:v>15</c:v>
                </c:pt>
                <c:pt idx="3">
                  <c:v>228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776112"/>
        <c:axId val="374778464"/>
      </c:lineChart>
      <c:catAx>
        <c:axId val="37477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74778464"/>
        <c:crosses val="autoZero"/>
        <c:auto val="1"/>
        <c:lblAlgn val="ctr"/>
        <c:lblOffset val="100"/>
        <c:noMultiLvlLbl val="0"/>
      </c:catAx>
      <c:valAx>
        <c:axId val="37477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74776112"/>
        <c:crosses val="autoZero"/>
        <c:crossBetween val="between"/>
      </c:valAx>
      <c:spPr>
        <a:solidFill>
          <a:schemeClr val="accent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>
                <a:solidFill>
                  <a:schemeClr val="accent3"/>
                </a:solidFill>
                <a:latin typeface="Bodoni MT" panose="02070603080606020203" pitchFamily="18" charset="0"/>
              </a:rPr>
              <a:t>BILJKA  C 
X:KOLIČINA VODE /ml</a:t>
            </a:r>
          </a:p>
          <a:p>
            <a:pPr>
              <a:defRPr/>
            </a:pPr>
            <a:r>
              <a:rPr lang="hr-HR" dirty="0">
                <a:solidFill>
                  <a:schemeClr val="accent3"/>
                </a:solidFill>
                <a:latin typeface="Bodoni MT" panose="02070603080606020203" pitchFamily="18" charset="0"/>
              </a:rPr>
              <a:t>Y:DATUM ZALIJEVANJA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List1!$H$1:$H$2</c:f>
              <c:strCache>
                <c:ptCount val="2"/>
                <c:pt idx="0">
                  <c:v>BILJKA  C</c:v>
                </c:pt>
                <c:pt idx="1">
                  <c:v>
KOLIČINA VODE /ml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List1!$G$3:$G$5</c:f>
              <c:strCache>
                <c:ptCount val="3"/>
                <c:pt idx="0">
                  <c:v>9.</c:v>
                </c:pt>
                <c:pt idx="1">
                  <c:v>13.</c:v>
                </c:pt>
                <c:pt idx="2">
                  <c:v>16.</c:v>
                </c:pt>
              </c:strCache>
            </c:strRef>
          </c:cat>
          <c:val>
            <c:numRef>
              <c:f>List1!$H$3:$H$5</c:f>
              <c:numCache>
                <c:formatCode>General</c:formatCode>
                <c:ptCount val="3"/>
                <c:pt idx="0">
                  <c:v>430</c:v>
                </c:pt>
                <c:pt idx="1">
                  <c:v>380</c:v>
                </c:pt>
                <c:pt idx="2">
                  <c:v>290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776504"/>
        <c:axId val="374776896"/>
      </c:lineChart>
      <c:catAx>
        <c:axId val="374776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74776896"/>
        <c:crosses val="autoZero"/>
        <c:auto val="1"/>
        <c:lblAlgn val="ctr"/>
        <c:lblOffset val="100"/>
        <c:noMultiLvlLbl val="0"/>
      </c:catAx>
      <c:valAx>
        <c:axId val="37477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74776504"/>
        <c:crosses val="autoZero"/>
        <c:crossBetween val="between"/>
      </c:valAx>
      <c:spPr>
        <a:solidFill>
          <a:schemeClr val="accent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List1!$B$50</c:f>
              <c:strCache>
                <c:ptCount val="1"/>
                <c:pt idx="0">
                  <c:v>BILJKA A
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List1!$A$51:$A$55</c:f>
              <c:strCache>
                <c:ptCount val="5"/>
                <c:pt idx="0">
                  <c:v>9.</c:v>
                </c:pt>
                <c:pt idx="1">
                  <c:v>13.</c:v>
                </c:pt>
                <c:pt idx="2">
                  <c:v>16.</c:v>
                </c:pt>
                <c:pt idx="3">
                  <c:v>22.</c:v>
                </c:pt>
                <c:pt idx="4">
                  <c:v>27.</c:v>
                </c:pt>
              </c:strCache>
            </c:strRef>
          </c:cat>
          <c:val>
            <c:numRef>
              <c:f>List1!$B$51:$B$55</c:f>
              <c:numCache>
                <c:formatCode>General</c:formatCode>
                <c:ptCount val="5"/>
                <c:pt idx="0">
                  <c:v>210</c:v>
                </c:pt>
                <c:pt idx="1">
                  <c:v>130</c:v>
                </c:pt>
                <c:pt idx="2">
                  <c:v>45</c:v>
                </c:pt>
                <c:pt idx="3">
                  <c:v>128</c:v>
                </c:pt>
                <c:pt idx="4">
                  <c:v>125</c:v>
                </c:pt>
              </c:numCache>
            </c:numRef>
          </c:val>
        </c:ser>
        <c:ser>
          <c:idx val="1"/>
          <c:order val="1"/>
          <c:tx>
            <c:strRef>
              <c:f>List1!$C$50</c:f>
              <c:strCache>
                <c:ptCount val="1"/>
                <c:pt idx="0">
                  <c:v>BILJKA B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List1!$A$51:$A$55</c:f>
              <c:strCache>
                <c:ptCount val="5"/>
                <c:pt idx="0">
                  <c:v>9.</c:v>
                </c:pt>
                <c:pt idx="1">
                  <c:v>13.</c:v>
                </c:pt>
                <c:pt idx="2">
                  <c:v>16.</c:v>
                </c:pt>
                <c:pt idx="3">
                  <c:v>22.</c:v>
                </c:pt>
                <c:pt idx="4">
                  <c:v>27.</c:v>
                </c:pt>
              </c:strCache>
            </c:strRef>
          </c:cat>
          <c:val>
            <c:numRef>
              <c:f>List1!$C$51:$C$55</c:f>
              <c:numCache>
                <c:formatCode>General</c:formatCode>
                <c:ptCount val="5"/>
                <c:pt idx="0">
                  <c:v>355</c:v>
                </c:pt>
                <c:pt idx="1">
                  <c:v>315</c:v>
                </c:pt>
                <c:pt idx="2">
                  <c:v>15</c:v>
                </c:pt>
                <c:pt idx="3">
                  <c:v>228</c:v>
                </c:pt>
              </c:numCache>
            </c:numRef>
          </c:val>
        </c:ser>
        <c:ser>
          <c:idx val="2"/>
          <c:order val="2"/>
          <c:tx>
            <c:strRef>
              <c:f>List1!$D$50</c:f>
              <c:strCache>
                <c:ptCount val="1"/>
                <c:pt idx="0">
                  <c:v>BILJKA C</c:v>
                </c:pt>
              </c:strCache>
            </c:strRef>
          </c:tx>
          <c:spPr>
            <a:solidFill>
              <a:srgbClr val="F731EE"/>
            </a:solidFill>
            <a:ln>
              <a:noFill/>
            </a:ln>
            <a:effectLst/>
          </c:spPr>
          <c:invertIfNegative val="0"/>
          <c:cat>
            <c:strRef>
              <c:f>List1!$A$51:$A$55</c:f>
              <c:strCache>
                <c:ptCount val="5"/>
                <c:pt idx="0">
                  <c:v>9.</c:v>
                </c:pt>
                <c:pt idx="1">
                  <c:v>13.</c:v>
                </c:pt>
                <c:pt idx="2">
                  <c:v>16.</c:v>
                </c:pt>
                <c:pt idx="3">
                  <c:v>22.</c:v>
                </c:pt>
                <c:pt idx="4">
                  <c:v>27.</c:v>
                </c:pt>
              </c:strCache>
            </c:strRef>
          </c:cat>
          <c:val>
            <c:numRef>
              <c:f>List1!$D$51:$D$55</c:f>
              <c:numCache>
                <c:formatCode>General</c:formatCode>
                <c:ptCount val="5"/>
                <c:pt idx="0">
                  <c:v>430</c:v>
                </c:pt>
                <c:pt idx="1">
                  <c:v>380</c:v>
                </c:pt>
                <c:pt idx="2">
                  <c:v>290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4778072"/>
        <c:axId val="374778856"/>
      </c:barChart>
      <c:catAx>
        <c:axId val="374778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74778856"/>
        <c:crosses val="autoZero"/>
        <c:auto val="1"/>
        <c:lblAlgn val="ctr"/>
        <c:lblOffset val="100"/>
        <c:noMultiLvlLbl val="0"/>
      </c:catAx>
      <c:valAx>
        <c:axId val="374778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74778072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>
                <a:solidFill>
                  <a:schemeClr val="accent1"/>
                </a:solidFill>
              </a:rPr>
              <a:t>Količina
padalina u ml po datumima od 1.-31. ožujka 2014.-2018</a:t>
            </a:r>
          </a:p>
        </c:rich>
      </c:tx>
      <c:layout/>
      <c:overlay val="0"/>
      <c:spPr>
        <a:solidFill>
          <a:srgbClr val="FFCCCC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količina
padalina u ml</c:v>
                </c:pt>
              </c:strCache>
            </c:strRef>
          </c:tx>
          <c:spPr>
            <a:gradFill>
              <a:gsLst>
                <a:gs pos="48000">
                  <a:schemeClr val="accent5"/>
                </a:gs>
                <a:gs pos="4000">
                  <a:schemeClr val="accent5">
                    <a:lumMod val="50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  <a:sp3d/>
          </c:spPr>
          <c:invertIfNegative val="0"/>
          <c:cat>
            <c:strRef>
              <c:f>List1!$A$2:$A$32</c:f>
              <c:strCache>
                <c:ptCount val="31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  <c:pt idx="4">
                  <c:v>5.</c:v>
                </c:pt>
                <c:pt idx="5">
                  <c:v>6.</c:v>
                </c:pt>
                <c:pt idx="6">
                  <c:v>7.</c:v>
                </c:pt>
                <c:pt idx="7">
                  <c:v>8.</c:v>
                </c:pt>
                <c:pt idx="8">
                  <c:v>9.</c:v>
                </c:pt>
                <c:pt idx="9">
                  <c:v>10.</c:v>
                </c:pt>
                <c:pt idx="10">
                  <c:v>11.</c:v>
                </c:pt>
                <c:pt idx="11">
                  <c:v>12.</c:v>
                </c:pt>
                <c:pt idx="12">
                  <c:v>13.</c:v>
                </c:pt>
                <c:pt idx="13">
                  <c:v>14.</c:v>
                </c:pt>
                <c:pt idx="14">
                  <c:v>15.</c:v>
                </c:pt>
                <c:pt idx="15">
                  <c:v>16.</c:v>
                </c:pt>
                <c:pt idx="16">
                  <c:v>17.</c:v>
                </c:pt>
                <c:pt idx="17">
                  <c:v>18.</c:v>
                </c:pt>
                <c:pt idx="18">
                  <c:v>19.</c:v>
                </c:pt>
                <c:pt idx="19">
                  <c:v>20.</c:v>
                </c:pt>
                <c:pt idx="20">
                  <c:v>21.</c:v>
                </c:pt>
                <c:pt idx="21">
                  <c:v>22.</c:v>
                </c:pt>
                <c:pt idx="22">
                  <c:v>23.</c:v>
                </c:pt>
                <c:pt idx="23">
                  <c:v>24.</c:v>
                </c:pt>
                <c:pt idx="24">
                  <c:v>25.</c:v>
                </c:pt>
                <c:pt idx="25">
                  <c:v>26.</c:v>
                </c:pt>
                <c:pt idx="26">
                  <c:v>27.</c:v>
                </c:pt>
                <c:pt idx="27">
                  <c:v>28.</c:v>
                </c:pt>
                <c:pt idx="28">
                  <c:v>29.</c:v>
                </c:pt>
                <c:pt idx="29">
                  <c:v>30.</c:v>
                </c:pt>
                <c:pt idx="30">
                  <c:v>31.</c:v>
                </c:pt>
              </c:strCache>
            </c:strRef>
          </c:cat>
          <c:val>
            <c:numRef>
              <c:f>List1!$B$2:$B$32</c:f>
              <c:numCache>
                <c:formatCode>General</c:formatCode>
                <c:ptCount val="31"/>
                <c:pt idx="0">
                  <c:v>7.4</c:v>
                </c:pt>
                <c:pt idx="1">
                  <c:v>1.7</c:v>
                </c:pt>
                <c:pt idx="2">
                  <c:v>4.9000000000000004</c:v>
                </c:pt>
                <c:pt idx="3">
                  <c:v>4.3</c:v>
                </c:pt>
                <c:pt idx="4">
                  <c:v>6.2</c:v>
                </c:pt>
                <c:pt idx="5">
                  <c:v>7.1</c:v>
                </c:pt>
                <c:pt idx="6">
                  <c:v>4.4000000000000004</c:v>
                </c:pt>
                <c:pt idx="7">
                  <c:v>3.9</c:v>
                </c:pt>
                <c:pt idx="8">
                  <c:v>0</c:v>
                </c:pt>
                <c:pt idx="9">
                  <c:v>0</c:v>
                </c:pt>
                <c:pt idx="10">
                  <c:v>0.5</c:v>
                </c:pt>
                <c:pt idx="11">
                  <c:v>0.5</c:v>
                </c:pt>
                <c:pt idx="12">
                  <c:v>0.7</c:v>
                </c:pt>
                <c:pt idx="13">
                  <c:v>0.9</c:v>
                </c:pt>
                <c:pt idx="14">
                  <c:v>0</c:v>
                </c:pt>
                <c:pt idx="15">
                  <c:v>0.5</c:v>
                </c:pt>
                <c:pt idx="16">
                  <c:v>0.7</c:v>
                </c:pt>
                <c:pt idx="17">
                  <c:v>2.1</c:v>
                </c:pt>
                <c:pt idx="18">
                  <c:v>0.3</c:v>
                </c:pt>
                <c:pt idx="19">
                  <c:v>1.2</c:v>
                </c:pt>
                <c:pt idx="20">
                  <c:v>1.2</c:v>
                </c:pt>
                <c:pt idx="21">
                  <c:v>0.5</c:v>
                </c:pt>
                <c:pt idx="22">
                  <c:v>1.6</c:v>
                </c:pt>
                <c:pt idx="23">
                  <c:v>2.2000000000000002</c:v>
                </c:pt>
                <c:pt idx="24">
                  <c:v>0</c:v>
                </c:pt>
                <c:pt idx="25">
                  <c:v>2.8</c:v>
                </c:pt>
                <c:pt idx="26">
                  <c:v>1.3</c:v>
                </c:pt>
                <c:pt idx="27">
                  <c:v>0.3</c:v>
                </c:pt>
                <c:pt idx="28">
                  <c:v>0.1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5972656"/>
        <c:axId val="375965992"/>
        <c:axId val="0"/>
      </c:bar3DChart>
      <c:catAx>
        <c:axId val="37597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75965992"/>
        <c:crosses val="autoZero"/>
        <c:auto val="1"/>
        <c:lblAlgn val="ctr"/>
        <c:lblOffset val="100"/>
        <c:noMultiLvlLbl val="0"/>
      </c:catAx>
      <c:valAx>
        <c:axId val="375965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7597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CCCC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F0E1-C8DA-4F5E-ACBE-588554F6A4B9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6AA3-9A1B-4D73-9C1A-ED8D9543F2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96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F0E1-C8DA-4F5E-ACBE-588554F6A4B9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6AA3-9A1B-4D73-9C1A-ED8D9543F2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633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F0E1-C8DA-4F5E-ACBE-588554F6A4B9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6AA3-9A1B-4D73-9C1A-ED8D9543F2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118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F0E1-C8DA-4F5E-ACBE-588554F6A4B9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6AA3-9A1B-4D73-9C1A-ED8D9543F238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0555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F0E1-C8DA-4F5E-ACBE-588554F6A4B9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6AA3-9A1B-4D73-9C1A-ED8D9543F2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1202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F0E1-C8DA-4F5E-ACBE-588554F6A4B9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6AA3-9A1B-4D73-9C1A-ED8D9543F2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2540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F0E1-C8DA-4F5E-ACBE-588554F6A4B9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6AA3-9A1B-4D73-9C1A-ED8D9543F2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6108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F0E1-C8DA-4F5E-ACBE-588554F6A4B9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6AA3-9A1B-4D73-9C1A-ED8D9543F2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1305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F0E1-C8DA-4F5E-ACBE-588554F6A4B9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6AA3-9A1B-4D73-9C1A-ED8D9543F2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280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F0E1-C8DA-4F5E-ACBE-588554F6A4B9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6AA3-9A1B-4D73-9C1A-ED8D9543F2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621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F0E1-C8DA-4F5E-ACBE-588554F6A4B9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6AA3-9A1B-4D73-9C1A-ED8D9543F2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965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F0E1-C8DA-4F5E-ACBE-588554F6A4B9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6AA3-9A1B-4D73-9C1A-ED8D9543F2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112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F0E1-C8DA-4F5E-ACBE-588554F6A4B9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6AA3-9A1B-4D73-9C1A-ED8D9543F2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695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F0E1-C8DA-4F5E-ACBE-588554F6A4B9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6AA3-9A1B-4D73-9C1A-ED8D9543F2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513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F0E1-C8DA-4F5E-ACBE-588554F6A4B9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6AA3-9A1B-4D73-9C1A-ED8D9543F2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30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F0E1-C8DA-4F5E-ACBE-588554F6A4B9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6AA3-9A1B-4D73-9C1A-ED8D9543F2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129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F0E1-C8DA-4F5E-ACBE-588554F6A4B9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6AA3-9A1B-4D73-9C1A-ED8D9543F2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651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4CAF0E1-C8DA-4F5E-ACBE-588554F6A4B9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A6AA3-9A1B-4D73-9C1A-ED8D9543F2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9557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97240" y="901326"/>
            <a:ext cx="807076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ZALIJEVANJE BILJKE MICROBITOM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36734" y="3576986"/>
            <a:ext cx="9144000" cy="431343"/>
          </a:xfrm>
        </p:spPr>
        <p:txBody>
          <a:bodyPr/>
          <a:lstStyle/>
          <a:p>
            <a:pPr algn="ctr"/>
            <a:r>
              <a:rPr lang="hr-HR" dirty="0" smtClean="0"/>
              <a:t>PROJEKT U SURADNJI S IZDAVAČKOM KUĆOM „PROFIL”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713" y="4149427"/>
            <a:ext cx="2708573" cy="270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 istraživanja</a:t>
            </a:r>
            <a:endParaRPr lang="hr-HR" dirty="0"/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973436"/>
              </p:ext>
            </p:extLst>
          </p:nvPr>
        </p:nvGraphicFramePr>
        <p:xfrm>
          <a:off x="1906853" y="1704463"/>
          <a:ext cx="7274724" cy="4095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9750"/>
                <a:gridCol w="1219724"/>
                <a:gridCol w="1219724"/>
                <a:gridCol w="1232964"/>
                <a:gridCol w="1232964"/>
                <a:gridCol w="1209598"/>
              </a:tblGrid>
              <a:tr h="704017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endParaRPr lang="hr-HR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</a:rPr>
                        <a:t>Biljka </a:t>
                      </a: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</a:rPr>
                        <a:t>Datum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</a:rPr>
                        <a:t>Visina stabljike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</a:rPr>
                        <a:t>Broj listova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</a:rPr>
                        <a:t>Ostala opažanja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</a:rPr>
                        <a:t>Količina 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</a:rPr>
                        <a:t>vode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ml</a:t>
                      </a:r>
                    </a:p>
                  </a:txBody>
                  <a:tcPr marL="68580" marR="68580" marT="0" marB="0" anchor="ctr"/>
                </a:tc>
              </a:tr>
              <a:tr h="67821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9.3. 2018.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dirty="0" smtClean="0">
                          <a:effectLst/>
                        </a:rPr>
                        <a:t>Nema</a:t>
                      </a:r>
                      <a:r>
                        <a:rPr lang="hr-HR" sz="1100" baseline="0" dirty="0" smtClean="0">
                          <a:effectLst/>
                        </a:rPr>
                        <a:t> uočljivih promjena</a:t>
                      </a:r>
                      <a:endParaRPr lang="hr-H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821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13.3. 2018.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listovima su</a:t>
                      </a:r>
                      <a:r>
                        <a:rPr lang="hr-HR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vidljive crne mrlje.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0766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16.3. 2018.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Listovi</a:t>
                      </a:r>
                      <a:r>
                        <a:rPr lang="hr-HR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 gotovo crni. Biljka je u lošem stanju.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821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22.3. 2018.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Biljka je uvenula.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875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1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591110"/>
              </p:ext>
            </p:extLst>
          </p:nvPr>
        </p:nvGraphicFramePr>
        <p:xfrm>
          <a:off x="933796" y="51123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kon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71083"/>
              </p:ext>
            </p:extLst>
          </p:nvPr>
        </p:nvGraphicFramePr>
        <p:xfrm>
          <a:off x="6071063" y="51123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181910"/>
              </p:ext>
            </p:extLst>
          </p:nvPr>
        </p:nvGraphicFramePr>
        <p:xfrm>
          <a:off x="3427615" y="348719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3383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479691"/>
              </p:ext>
            </p:extLst>
          </p:nvPr>
        </p:nvGraphicFramePr>
        <p:xfrm>
          <a:off x="2795845" y="2057398"/>
          <a:ext cx="6198525" cy="4227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niOkvir 2"/>
          <p:cNvSpPr txBox="1"/>
          <p:nvPr/>
        </p:nvSpPr>
        <p:spPr>
          <a:xfrm>
            <a:off x="3557847" y="1130532"/>
            <a:ext cx="4605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Duljina preživljavanja biljke obzirom na količinu vode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79231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 istraživanja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5017" y="1825625"/>
            <a:ext cx="4339107" cy="4351338"/>
          </a:xfrm>
        </p:spPr>
        <p:txBody>
          <a:bodyPr/>
          <a:lstStyle/>
          <a:p>
            <a:r>
              <a:rPr lang="hr-HR" dirty="0" smtClean="0"/>
              <a:t>Najbolje se razvijala biljka A koja je dobivala najmanju količinu vode.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85" y="2017086"/>
            <a:ext cx="6319234" cy="3554569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9813701" y="4790942"/>
            <a:ext cx="2112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Biljka 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8892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 istraživanja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4158803" cy="4351338"/>
          </a:xfrm>
        </p:spPr>
        <p:txBody>
          <a:bodyPr/>
          <a:lstStyle/>
          <a:p>
            <a:r>
              <a:rPr lang="hr-HR" dirty="0" smtClean="0"/>
              <a:t>Biljka B koja je dobivala srednju količinu vode bolje se razvijala od biljke C, ali znatno slabije u odnosu na biljku 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888" y="1825625"/>
            <a:ext cx="6479504" cy="3644721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9813702" y="4790942"/>
            <a:ext cx="1262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Biljka B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82556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 istraživanja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838200" y="1825625"/>
            <a:ext cx="5150476" cy="4351338"/>
          </a:xfrm>
        </p:spPr>
        <p:txBody>
          <a:bodyPr/>
          <a:lstStyle/>
          <a:p>
            <a:r>
              <a:rPr lang="hr-HR" dirty="0" smtClean="0"/>
              <a:t>Biljka C koja je tijekom zalijevanja dobivala najviše vode najlošije je napredovala. Listovi su zbog prevelike količine vode poprimali tamne mrlje. Biljka je vrlo brzo propala.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993" y="658930"/>
            <a:ext cx="2376972" cy="4226222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9401577" y="4765183"/>
            <a:ext cx="107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Biljka 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82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1624" y="2497648"/>
            <a:ext cx="9329161" cy="2074351"/>
          </a:xfrm>
        </p:spPr>
        <p:txBody>
          <a:bodyPr/>
          <a:lstStyle/>
          <a:p>
            <a:r>
              <a:rPr lang="hr-HR" sz="2400" dirty="0" smtClean="0"/>
              <a:t>Na satovima geografije učenici petih razreda su obradili podatke  o prosječnoj količini padalina u Šibeniku za ožujak  od 2014.-2018. po danima  . Podatke za treći mjesec smo usporedili sa podatcima o zalijevanju biljaka. </a:t>
            </a:r>
            <a:r>
              <a:rPr lang="hr-HR" sz="2400" dirty="0" err="1" smtClean="0"/>
              <a:t>Iznenadiloo</a:t>
            </a:r>
            <a:r>
              <a:rPr lang="hr-HR" sz="2400" dirty="0" smtClean="0"/>
              <a:t> nas je da nekih datuma  već pet godina nije pala kiša. Pogledajte priloženi grafikon.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751081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44304" cy="1400530"/>
          </a:xfrm>
        </p:spPr>
        <p:txBody>
          <a:bodyPr/>
          <a:lstStyle/>
          <a:p>
            <a:r>
              <a:rPr lang="hr-HR" sz="3600" dirty="0" smtClean="0"/>
              <a:t>GRAFIKON  PADALINA U OŽUJKU 2014.-2018</a:t>
            </a:r>
            <a:endParaRPr lang="hr-HR" sz="3600" dirty="0"/>
          </a:p>
        </p:txBody>
      </p:sp>
      <p:graphicFrame>
        <p:nvGraphicFramePr>
          <p:cNvPr id="3" name="Grafikon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857795"/>
              </p:ext>
            </p:extLst>
          </p:nvPr>
        </p:nvGraphicFramePr>
        <p:xfrm>
          <a:off x="2097578" y="1553990"/>
          <a:ext cx="7861068" cy="486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5321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2068145"/>
          </a:xfrm>
        </p:spPr>
        <p:txBody>
          <a:bodyPr/>
          <a:lstStyle/>
          <a:p>
            <a:r>
              <a:rPr lang="hr-HR" dirty="0"/>
              <a:t>Uočen je veliki interes učenika za inovativne metode rada i učenja u nastavi</a:t>
            </a:r>
            <a:endParaRPr lang="hr-HR" dirty="0" smtClean="0"/>
          </a:p>
          <a:p>
            <a:r>
              <a:rPr lang="hr-HR" dirty="0"/>
              <a:t>S</a:t>
            </a:r>
            <a:r>
              <a:rPr lang="hr-HR" dirty="0" smtClean="0"/>
              <a:t>ustav zalijevanja pomoću </a:t>
            </a:r>
            <a:r>
              <a:rPr lang="hr-HR" dirty="0" err="1" smtClean="0"/>
              <a:t>microbit</a:t>
            </a:r>
            <a:r>
              <a:rPr lang="hr-HR" dirty="0"/>
              <a:t>-a je </a:t>
            </a:r>
            <a:r>
              <a:rPr lang="hr-HR" dirty="0" smtClean="0"/>
              <a:t>učinkovit. </a:t>
            </a:r>
          </a:p>
          <a:p>
            <a:r>
              <a:rPr lang="hr-HR" dirty="0" smtClean="0"/>
              <a:t>Potvrđena je važnost količine vode tijekom zalijevanja za razvoj biljaka. 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066" y="3869302"/>
            <a:ext cx="5144192" cy="289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Sudionici u projektu: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64" y="1280913"/>
            <a:ext cx="3349214" cy="250867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529" y="1280913"/>
            <a:ext cx="2636623" cy="2636623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3357" y="3924105"/>
            <a:ext cx="9971762" cy="2684523"/>
          </a:xfrm>
        </p:spPr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r>
              <a:rPr lang="hr-HR" sz="2400" u="sng" dirty="0" smtClean="0"/>
              <a:t>Učenici koji su pripremili i radili na pokusu:</a:t>
            </a:r>
            <a:endParaRPr lang="hr-HR" sz="2200" dirty="0" smtClean="0"/>
          </a:p>
          <a:p>
            <a:r>
              <a:rPr lang="hr-HR" sz="2200" dirty="0" smtClean="0"/>
              <a:t>Luka </a:t>
            </a:r>
            <a:r>
              <a:rPr lang="hr-HR" sz="2200" dirty="0" err="1" smtClean="0"/>
              <a:t>Relja</a:t>
            </a:r>
            <a:endParaRPr lang="hr-HR" sz="2200" dirty="0" smtClean="0"/>
          </a:p>
          <a:p>
            <a:r>
              <a:rPr lang="hr-HR" sz="2200" dirty="0" smtClean="0"/>
              <a:t>Petar Gaćina</a:t>
            </a:r>
          </a:p>
          <a:p>
            <a:r>
              <a:rPr lang="hr-HR" sz="2200" dirty="0" smtClean="0"/>
              <a:t>Andrija Slavica</a:t>
            </a:r>
          </a:p>
          <a:p>
            <a:endParaRPr lang="hr-HR" sz="2200" dirty="0"/>
          </a:p>
          <a:p>
            <a:endParaRPr lang="hr-HR" sz="2200" dirty="0" smtClean="0"/>
          </a:p>
          <a:p>
            <a:endParaRPr lang="hr-HR" sz="2200" dirty="0"/>
          </a:p>
          <a:p>
            <a:pPr marL="0" indent="0">
              <a:buNone/>
            </a:pPr>
            <a:r>
              <a:rPr lang="hr-HR" sz="2400" u="sng" dirty="0" smtClean="0"/>
              <a:t>Učitelji:</a:t>
            </a:r>
          </a:p>
          <a:p>
            <a:r>
              <a:rPr lang="hr-HR" sz="2200" dirty="0" smtClean="0"/>
              <a:t>Nataša </a:t>
            </a:r>
            <a:r>
              <a:rPr lang="hr-HR" sz="2200" dirty="0" err="1" smtClean="0"/>
              <a:t>Miškov</a:t>
            </a:r>
            <a:endParaRPr lang="hr-HR" sz="2200" dirty="0" smtClean="0"/>
          </a:p>
          <a:p>
            <a:r>
              <a:rPr lang="hr-HR" sz="2200" dirty="0" smtClean="0"/>
              <a:t>Boško </a:t>
            </a:r>
            <a:r>
              <a:rPr lang="hr-HR" sz="2200" dirty="0" err="1" smtClean="0"/>
              <a:t>Reljanović</a:t>
            </a:r>
            <a:endParaRPr lang="hr-HR" sz="2200" dirty="0" smtClean="0"/>
          </a:p>
          <a:p>
            <a:r>
              <a:rPr lang="hr-HR" sz="2200" dirty="0" smtClean="0"/>
              <a:t>Marijana </a:t>
            </a:r>
            <a:r>
              <a:rPr lang="hr-HR" sz="2200" dirty="0" err="1" smtClean="0"/>
              <a:t>Baica</a:t>
            </a:r>
            <a:r>
              <a:rPr lang="hr-HR" sz="2200" dirty="0" smtClean="0"/>
              <a:t> </a:t>
            </a:r>
            <a:r>
              <a:rPr lang="hr-HR" sz="2200" dirty="0" err="1" smtClean="0"/>
              <a:t>Kostelac</a:t>
            </a:r>
            <a:endParaRPr lang="hr-HR" sz="2200" dirty="0" smtClean="0"/>
          </a:p>
          <a:p>
            <a:r>
              <a:rPr lang="hr-HR" sz="2200" dirty="0" smtClean="0"/>
              <a:t>Božica </a:t>
            </a:r>
            <a:r>
              <a:rPr lang="hr-HR" sz="2200" dirty="0" err="1" smtClean="0"/>
              <a:t>Čičmir</a:t>
            </a:r>
            <a:endParaRPr lang="hr-HR" sz="2200" dirty="0" smtClean="0"/>
          </a:p>
          <a:p>
            <a:r>
              <a:rPr lang="hr-HR" sz="2200" dirty="0" smtClean="0"/>
              <a:t>Sofija Boras </a:t>
            </a:r>
            <a:r>
              <a:rPr lang="hr-HR" sz="2200" dirty="0" err="1" smtClean="0"/>
              <a:t>Itković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41766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Zbog sve većeg tehnološkog napretka u društvu neophodno je i suvremenu nastavu organizirati kroz što je moguće veću implementaciju informatičke tehnologije. Primjena </a:t>
            </a:r>
            <a:r>
              <a:rPr lang="hr-HR" dirty="0" err="1" smtClean="0"/>
              <a:t>microbit</a:t>
            </a:r>
            <a:r>
              <a:rPr lang="hr-HR" dirty="0" smtClean="0"/>
              <a:t>-a u tu svrhu pokazala se kao vrlo praktično i dostupno sredstvo iskoristivo u različitim nastavnim predmetima.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25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 rada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okviru tekućeg školskog projekta rado smo se odazvali na poziv izdavačke kuće „Profil” da se priključimo  projektu zalijevanja biljaka pomoću </a:t>
            </a:r>
            <a:r>
              <a:rPr lang="hr-HR" dirty="0" err="1" smtClean="0"/>
              <a:t>microbit</a:t>
            </a:r>
            <a:r>
              <a:rPr lang="hr-HR" dirty="0" smtClean="0"/>
              <a:t>-a. Cilj je bio ispitati samu učinkovitost sustava navodnjavanja pomoću </a:t>
            </a:r>
            <a:r>
              <a:rPr lang="hr-HR" dirty="0" err="1" smtClean="0"/>
              <a:t>microbit</a:t>
            </a:r>
            <a:r>
              <a:rPr lang="hr-HR" dirty="0" smtClean="0"/>
              <a:t>-a kao i istražiti utjecaj dodane količine vode na razvoj biljke.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8650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Materijal i metode rada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smtClean="0"/>
              <a:t>U istraživanju su korištene 3 jedinke (A, B i C) vrste bosiljak, lat. </a:t>
            </a:r>
            <a:r>
              <a:rPr lang="hr-HR" b="1" dirty="0" err="1"/>
              <a:t>Ocimum</a:t>
            </a:r>
            <a:r>
              <a:rPr lang="hr-HR" b="1" dirty="0"/>
              <a:t> </a:t>
            </a:r>
            <a:r>
              <a:rPr lang="hr-HR" b="1" dirty="0" err="1"/>
              <a:t>basilicum</a:t>
            </a:r>
            <a:r>
              <a:rPr lang="hr-HR" b="1" dirty="0"/>
              <a:t> L</a:t>
            </a:r>
            <a:r>
              <a:rPr lang="hr-HR" b="1" dirty="0" smtClean="0"/>
              <a:t>. </a:t>
            </a:r>
            <a:r>
              <a:rPr lang="hr-HR" dirty="0" smtClean="0"/>
              <a:t>koje su podvrgnute različitim količinama vode tijekom zalijevanja. Zalijevanje je provođeno pomoću pumpe koju kontrolira posebno programiran </a:t>
            </a:r>
            <a:r>
              <a:rPr lang="hr-HR" dirty="0" err="1" smtClean="0"/>
              <a:t>microbit</a:t>
            </a:r>
            <a:r>
              <a:rPr lang="hr-HR" dirty="0" smtClean="0"/>
              <a:t> povezan sa senzorom za vlažnost tla. Korištena su tri </a:t>
            </a:r>
            <a:r>
              <a:rPr lang="hr-HR" dirty="0" err="1" smtClean="0"/>
              <a:t>microbit</a:t>
            </a:r>
            <a:r>
              <a:rPr lang="hr-HR" dirty="0" smtClean="0"/>
              <a:t>-a, jedan programiran za zalijevanje biljke A malom količinom vode, drugi za zalijevanje biljke B srednjom količinom vode i treći za zalijevanje biljke C velikom količinom vode. Napredovanje biljaka praćeno je mjerenjem visine stabljike, brojanjem listova i drugim opažanjima u odnosu na dodanu količinu vode.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26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84111" y="889519"/>
            <a:ext cx="6368011" cy="508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50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697" y="502276"/>
            <a:ext cx="5632361" cy="316820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6" y="502275"/>
            <a:ext cx="5632361" cy="316820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696" y="3670477"/>
            <a:ext cx="5632363" cy="316820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6" y="3670478"/>
            <a:ext cx="5632361" cy="316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 istraživanja</a:t>
            </a:r>
            <a:endParaRPr lang="hr-HR" dirty="0"/>
          </a:p>
        </p:txBody>
      </p:sp>
      <p:pic>
        <p:nvPicPr>
          <p:cNvPr id="4" name="Slika 3" descr="C:\Users\user\AppData\Local\Microsoft\Windows\INetCache\Content.Word\15221706622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166" y="1853247"/>
            <a:ext cx="3707763" cy="20518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niOkvir 4"/>
          <p:cNvSpPr txBox="1"/>
          <p:nvPr/>
        </p:nvSpPr>
        <p:spPr>
          <a:xfrm>
            <a:off x="838200" y="6211669"/>
            <a:ext cx="1099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Rezultati su zapisivani u posebno osmišljene tablice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838200" y="2034862"/>
            <a:ext cx="4725473" cy="2266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graphicFrame>
        <p:nvGraphicFramePr>
          <p:cNvPr id="12" name="Tablic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635972"/>
              </p:ext>
            </p:extLst>
          </p:nvPr>
        </p:nvGraphicFramePr>
        <p:xfrm>
          <a:off x="723272" y="1596979"/>
          <a:ext cx="7166695" cy="4516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2528"/>
                <a:gridCol w="1201611"/>
                <a:gridCol w="1201611"/>
                <a:gridCol w="1214655"/>
                <a:gridCol w="1214655"/>
                <a:gridCol w="1191635"/>
              </a:tblGrid>
              <a:tr h="787496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endParaRPr lang="hr-HR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Biljka A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</a:rPr>
                        <a:t>Datum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</a:rPr>
                        <a:t>Visina 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</a:rPr>
                        <a:t>stabljike/cm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</a:rPr>
                        <a:t>Broj listova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</a:rPr>
                        <a:t>Ostala opažanja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</a:rPr>
                        <a:t>Količina 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</a:rPr>
                        <a:t>vode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ml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605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9.3. 2018.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16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8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Nema</a:t>
                      </a:r>
                      <a:r>
                        <a:rPr lang="hr-HR" sz="1100" baseline="0" dirty="0" smtClean="0">
                          <a:effectLst/>
                        </a:rPr>
                        <a:t> uočljivih promjena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210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8622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13.3. 2018.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16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8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 Nema</a:t>
                      </a:r>
                      <a:r>
                        <a:rPr lang="hr-HR" sz="1100" baseline="0" dirty="0" smtClean="0">
                          <a:effectLst/>
                        </a:rPr>
                        <a:t> uočljivih promjena</a:t>
                      </a:r>
                      <a:endParaRPr lang="hr-H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130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8622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16.3. 2018.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16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8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 Nema</a:t>
                      </a:r>
                      <a:r>
                        <a:rPr lang="hr-HR" sz="1100" baseline="0" dirty="0" smtClean="0">
                          <a:effectLst/>
                        </a:rPr>
                        <a:t> uočljivih promjena</a:t>
                      </a:r>
                      <a:endParaRPr lang="hr-H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45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8522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22.3. 2018.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16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7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dirty="0" smtClean="0">
                          <a:effectLst/>
                        </a:rPr>
                        <a:t> Nema</a:t>
                      </a:r>
                      <a:r>
                        <a:rPr lang="hr-HR" sz="1100" baseline="0" dirty="0" smtClean="0">
                          <a:effectLst/>
                        </a:rPr>
                        <a:t> uočljivih promjena</a:t>
                      </a:r>
                      <a:endParaRPr lang="hr-H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128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8522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27.3. 2018.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dirty="0" smtClean="0">
                          <a:effectLst/>
                        </a:rPr>
                        <a:t> Biljka</a:t>
                      </a:r>
                      <a:r>
                        <a:rPr lang="hr-HR" sz="1100" baseline="0" dirty="0" smtClean="0">
                          <a:effectLst/>
                        </a:rPr>
                        <a:t> napreduje.</a:t>
                      </a:r>
                      <a:endParaRPr lang="hr-H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166" y="4012871"/>
            <a:ext cx="3707763" cy="20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 istraživanja</a:t>
            </a:r>
          </a:p>
        </p:txBody>
      </p:sp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125177"/>
              </p:ext>
            </p:extLst>
          </p:nvPr>
        </p:nvGraphicFramePr>
        <p:xfrm>
          <a:off x="838201" y="1690688"/>
          <a:ext cx="7566765" cy="4284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6308"/>
                <a:gridCol w="1268689"/>
                <a:gridCol w="1268689"/>
                <a:gridCol w="1282461"/>
                <a:gridCol w="1282461"/>
                <a:gridCol w="1258157"/>
              </a:tblGrid>
              <a:tr h="736533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endParaRPr lang="hr-HR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</a:rPr>
                        <a:t>Biljka </a:t>
                      </a: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</a:rPr>
                        <a:t>Datum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</a:rPr>
                        <a:t>Visina stabljike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</a:rPr>
                        <a:t>Broj listova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</a:rPr>
                        <a:t>Ostala opažanja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</a:rPr>
                        <a:t>Količina vode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ml</a:t>
                      </a:r>
                    </a:p>
                  </a:txBody>
                  <a:tcPr marL="68580" marR="68580" marT="0" marB="0" anchor="ctr"/>
                </a:tc>
              </a:tr>
              <a:tr h="70953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9.3. 2018.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16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8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 Nema</a:t>
                      </a:r>
                      <a:r>
                        <a:rPr lang="hr-HR" sz="1100" baseline="0" dirty="0" smtClean="0">
                          <a:effectLst/>
                        </a:rPr>
                        <a:t> uočljivih promjena</a:t>
                      </a:r>
                      <a:endParaRPr lang="hr-H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355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953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13.3. 2018.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16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8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 Nema</a:t>
                      </a:r>
                      <a:r>
                        <a:rPr lang="hr-HR" sz="1100" baseline="0" dirty="0" smtClean="0">
                          <a:effectLst/>
                        </a:rPr>
                        <a:t> uočljivih promjena</a:t>
                      </a:r>
                      <a:endParaRPr lang="hr-H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315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4959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16.3. 2018.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16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7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Listovi</a:t>
                      </a:r>
                      <a:r>
                        <a:rPr lang="hr-HR" sz="1100" baseline="0" dirty="0" smtClean="0">
                          <a:effectLst/>
                        </a:rPr>
                        <a:t> nisu u najboljem stanju. Jedan list je otpao.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15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953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22.3. 2018.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16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4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Crne</a:t>
                      </a:r>
                      <a:r>
                        <a:rPr lang="hr-HR" sz="1100" baseline="0" dirty="0" smtClean="0">
                          <a:effectLst/>
                        </a:rPr>
                        <a:t> mrlje na listovima. Još tri lista su otpala.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r>
                        <a:rPr lang="hr-HR" sz="1100" dirty="0" smtClean="0">
                          <a:effectLst/>
                        </a:rPr>
                        <a:t>228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948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27.3. 2018.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Biljka je uvenula.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771" y="2926702"/>
            <a:ext cx="2836282" cy="212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378</TotalTime>
  <Words>529</Words>
  <Application>Microsoft Office PowerPoint</Application>
  <PresentationFormat>Široki zaslon</PresentationFormat>
  <Paragraphs>170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5" baseType="lpstr">
      <vt:lpstr>Arial</vt:lpstr>
      <vt:lpstr>Bodoni MT</vt:lpstr>
      <vt:lpstr>Calibri</vt:lpstr>
      <vt:lpstr>Century Gothic</vt:lpstr>
      <vt:lpstr>Times New Roman</vt:lpstr>
      <vt:lpstr>Wingdings 3</vt:lpstr>
      <vt:lpstr>Ion</vt:lpstr>
      <vt:lpstr>ZALIJEVANJE BILJKE MICROBITOM</vt:lpstr>
      <vt:lpstr>Sudionici u projektu:</vt:lpstr>
      <vt:lpstr>Uvod </vt:lpstr>
      <vt:lpstr>Cilj rada </vt:lpstr>
      <vt:lpstr>Materijal i metode rada</vt:lpstr>
      <vt:lpstr>PowerPointova prezentacija</vt:lpstr>
      <vt:lpstr>PowerPointova prezentacija</vt:lpstr>
      <vt:lpstr>Rezultati istraživanja</vt:lpstr>
      <vt:lpstr>Rezultati istraživanja</vt:lpstr>
      <vt:lpstr>Rezultati istraživanja</vt:lpstr>
      <vt:lpstr>PowerPointova prezentacija</vt:lpstr>
      <vt:lpstr>PowerPointova prezentacija</vt:lpstr>
      <vt:lpstr>Rezultati istraživanja</vt:lpstr>
      <vt:lpstr>Rezultati istraživanja</vt:lpstr>
      <vt:lpstr>Rezultati istraživanja</vt:lpstr>
      <vt:lpstr>Na satovima geografije učenici petih razreda su obradili podatke  o prosječnoj količini padalina u Šibeniku za ožujak  od 2014.-2018. po danima  . Podatke za treći mjesec smo usporedili sa podatcima o zalijevanju biljaka. Iznenadiloo nas je da nekih datuma  već pet godina nije pala kiša. Pogledajte priloženi grafikon.</vt:lpstr>
      <vt:lpstr>GRAFIKON  PADALINA U OŽUJKU 2014.-2018</vt:lpstr>
      <vt:lpstr>Zaključci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ZALIJEVANJE BILJKE MICROBITOM</dc:title>
  <dc:creator>Blaz Boras</dc:creator>
  <cp:lastModifiedBy>ucitelj</cp:lastModifiedBy>
  <cp:revision>34</cp:revision>
  <dcterms:created xsi:type="dcterms:W3CDTF">2018-04-05T07:41:04Z</dcterms:created>
  <dcterms:modified xsi:type="dcterms:W3CDTF">2018-04-20T12:10:53Z</dcterms:modified>
</cp:coreProperties>
</file>