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58" r:id="rId4"/>
    <p:sldId id="257" r:id="rId5"/>
    <p:sldId id="266" r:id="rId6"/>
    <p:sldId id="264" r:id="rId7"/>
    <p:sldId id="267" r:id="rId8"/>
    <p:sldId id="269" r:id="rId9"/>
    <p:sldId id="276" r:id="rId10"/>
    <p:sldId id="272" r:id="rId11"/>
    <p:sldId id="277" r:id="rId12"/>
    <p:sldId id="259" r:id="rId13"/>
    <p:sldId id="273" r:id="rId14"/>
    <p:sldId id="278" r:id="rId15"/>
    <p:sldId id="274" r:id="rId16"/>
    <p:sldId id="279" r:id="rId17"/>
    <p:sldId id="261" r:id="rId18"/>
    <p:sldId id="281" r:id="rId19"/>
    <p:sldId id="262" r:id="rId20"/>
    <p:sldId id="28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Radni_list_programa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r-HR" b="1" dirty="0"/>
              <a:t>Evidencija zalijevanja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r-Latn-RS"/>
        </a:p>
      </c:txPr>
    </c:title>
    <c:autoTitleDeleted val="0"/>
    <c:plotArea>
      <c:layout>
        <c:manualLayout>
          <c:layoutTarget val="inner"/>
          <c:xMode val="edge"/>
          <c:yMode val="edge"/>
          <c:x val="9.2060816606701609E-2"/>
          <c:y val="0.13119412515964241"/>
          <c:w val="0.8702519830756279"/>
          <c:h val="0.61333931678080467"/>
        </c:manualLayout>
      </c:layout>
      <c:barChart>
        <c:barDir val="col"/>
        <c:grouping val="clustered"/>
        <c:varyColors val="0"/>
        <c:ser>
          <c:idx val="0"/>
          <c:order val="0"/>
          <c:tx>
            <c:strRef>
              <c:f>dnevnik!$A$4</c:f>
              <c:strCache>
                <c:ptCount val="1"/>
                <c:pt idx="0">
                  <c:v>vlažnost zraka</c:v>
                </c:pt>
              </c:strCache>
            </c:strRef>
          </c:tx>
          <c:spPr>
            <a:solidFill>
              <a:schemeClr val="accent1"/>
            </a:solidFill>
            <a:ln>
              <a:noFill/>
            </a:ln>
            <a:effectLst/>
          </c:spPr>
          <c:invertIfNegative val="0"/>
          <c:cat>
            <c:numRef>
              <c:f>dnevnik!$B$3:$I$3</c:f>
              <c:numCache>
                <c:formatCode>m/d/yyyy</c:formatCode>
                <c:ptCount val="8"/>
                <c:pt idx="0">
                  <c:v>43166</c:v>
                </c:pt>
                <c:pt idx="1">
                  <c:v>43168</c:v>
                </c:pt>
                <c:pt idx="2">
                  <c:v>43171</c:v>
                </c:pt>
                <c:pt idx="3">
                  <c:v>43173</c:v>
                </c:pt>
                <c:pt idx="4">
                  <c:v>43175</c:v>
                </c:pt>
                <c:pt idx="5">
                  <c:v>43178</c:v>
                </c:pt>
                <c:pt idx="6">
                  <c:v>43180</c:v>
                </c:pt>
                <c:pt idx="7">
                  <c:v>43182</c:v>
                </c:pt>
              </c:numCache>
            </c:numRef>
          </c:cat>
          <c:val>
            <c:numRef>
              <c:f>dnevnik!$B$4:$I$4</c:f>
              <c:numCache>
                <c:formatCode>0%</c:formatCode>
                <c:ptCount val="8"/>
                <c:pt idx="0">
                  <c:v>0.61</c:v>
                </c:pt>
                <c:pt idx="1">
                  <c:v>0.69</c:v>
                </c:pt>
                <c:pt idx="2">
                  <c:v>0.63</c:v>
                </c:pt>
                <c:pt idx="3">
                  <c:v>0.7</c:v>
                </c:pt>
                <c:pt idx="4">
                  <c:v>0.86</c:v>
                </c:pt>
                <c:pt idx="5">
                  <c:v>0.57999999999999996</c:v>
                </c:pt>
                <c:pt idx="6">
                  <c:v>0.49</c:v>
                </c:pt>
                <c:pt idx="7">
                  <c:v>0.63</c:v>
                </c:pt>
              </c:numCache>
            </c:numRef>
          </c:val>
          <c:extLst>
            <c:ext xmlns:c16="http://schemas.microsoft.com/office/drawing/2014/chart" uri="{C3380CC4-5D6E-409C-BE32-E72D297353CC}">
              <c16:uniqueId val="{00000000-4595-4494-8454-E335FDF2ADCA}"/>
            </c:ext>
          </c:extLst>
        </c:ser>
        <c:ser>
          <c:idx val="1"/>
          <c:order val="1"/>
          <c:tx>
            <c:strRef>
              <c:f>dnevnik!$A$5</c:f>
              <c:strCache>
                <c:ptCount val="1"/>
                <c:pt idx="0">
                  <c:v>temperatura zraka</c:v>
                </c:pt>
              </c:strCache>
            </c:strRef>
          </c:tx>
          <c:spPr>
            <a:solidFill>
              <a:schemeClr val="accent2"/>
            </a:solidFill>
            <a:ln>
              <a:noFill/>
            </a:ln>
            <a:effectLst/>
          </c:spPr>
          <c:invertIfNegative val="0"/>
          <c:cat>
            <c:numRef>
              <c:f>dnevnik!$B$3:$I$3</c:f>
              <c:numCache>
                <c:formatCode>m/d/yyyy</c:formatCode>
                <c:ptCount val="8"/>
                <c:pt idx="0">
                  <c:v>43166</c:v>
                </c:pt>
                <c:pt idx="1">
                  <c:v>43168</c:v>
                </c:pt>
                <c:pt idx="2">
                  <c:v>43171</c:v>
                </c:pt>
                <c:pt idx="3">
                  <c:v>43173</c:v>
                </c:pt>
                <c:pt idx="4">
                  <c:v>43175</c:v>
                </c:pt>
                <c:pt idx="5">
                  <c:v>43178</c:v>
                </c:pt>
                <c:pt idx="6">
                  <c:v>43180</c:v>
                </c:pt>
                <c:pt idx="7">
                  <c:v>43182</c:v>
                </c:pt>
              </c:numCache>
            </c:numRef>
          </c:cat>
          <c:val>
            <c:numRef>
              <c:f>dnevnik!$B$5:$I$5</c:f>
              <c:numCache>
                <c:formatCode>General</c:formatCode>
                <c:ptCount val="8"/>
                <c:pt idx="0">
                  <c:v>10</c:v>
                </c:pt>
                <c:pt idx="1">
                  <c:v>14</c:v>
                </c:pt>
                <c:pt idx="2">
                  <c:v>16</c:v>
                </c:pt>
                <c:pt idx="3">
                  <c:v>13</c:v>
                </c:pt>
                <c:pt idx="4">
                  <c:v>17</c:v>
                </c:pt>
                <c:pt idx="5">
                  <c:v>5</c:v>
                </c:pt>
                <c:pt idx="6">
                  <c:v>5</c:v>
                </c:pt>
                <c:pt idx="7">
                  <c:v>11</c:v>
                </c:pt>
              </c:numCache>
            </c:numRef>
          </c:val>
          <c:extLst>
            <c:ext xmlns:c16="http://schemas.microsoft.com/office/drawing/2014/chart" uri="{C3380CC4-5D6E-409C-BE32-E72D297353CC}">
              <c16:uniqueId val="{00000001-4595-4494-8454-E335FDF2ADCA}"/>
            </c:ext>
          </c:extLst>
        </c:ser>
        <c:ser>
          <c:idx val="2"/>
          <c:order val="2"/>
          <c:tx>
            <c:strRef>
              <c:f>dnevnik!$A$6</c:f>
              <c:strCache>
                <c:ptCount val="1"/>
                <c:pt idx="0">
                  <c:v>količina vode u ml (lavanda)</c:v>
                </c:pt>
              </c:strCache>
            </c:strRef>
          </c:tx>
          <c:spPr>
            <a:solidFill>
              <a:schemeClr val="accent3"/>
            </a:solidFill>
            <a:ln>
              <a:noFill/>
            </a:ln>
            <a:effectLst/>
          </c:spPr>
          <c:invertIfNegative val="0"/>
          <c:cat>
            <c:numRef>
              <c:f>dnevnik!$B$3:$I$3</c:f>
              <c:numCache>
                <c:formatCode>m/d/yyyy</c:formatCode>
                <c:ptCount val="8"/>
                <c:pt idx="0">
                  <c:v>43166</c:v>
                </c:pt>
                <c:pt idx="1">
                  <c:v>43168</c:v>
                </c:pt>
                <c:pt idx="2">
                  <c:v>43171</c:v>
                </c:pt>
                <c:pt idx="3">
                  <c:v>43173</c:v>
                </c:pt>
                <c:pt idx="4">
                  <c:v>43175</c:v>
                </c:pt>
                <c:pt idx="5">
                  <c:v>43178</c:v>
                </c:pt>
                <c:pt idx="6">
                  <c:v>43180</c:v>
                </c:pt>
                <c:pt idx="7">
                  <c:v>43182</c:v>
                </c:pt>
              </c:numCache>
            </c:numRef>
          </c:cat>
          <c:val>
            <c:numRef>
              <c:f>dnevnik!$B$6:$I$6</c:f>
              <c:numCache>
                <c:formatCode>General</c:formatCode>
                <c:ptCount val="8"/>
                <c:pt idx="0">
                  <c:v>20</c:v>
                </c:pt>
                <c:pt idx="1">
                  <c:v>12</c:v>
                </c:pt>
                <c:pt idx="2">
                  <c:v>10</c:v>
                </c:pt>
                <c:pt idx="3">
                  <c:v>9</c:v>
                </c:pt>
                <c:pt idx="4">
                  <c:v>3</c:v>
                </c:pt>
                <c:pt idx="5">
                  <c:v>5</c:v>
                </c:pt>
                <c:pt idx="6">
                  <c:v>5</c:v>
                </c:pt>
                <c:pt idx="7">
                  <c:v>15</c:v>
                </c:pt>
              </c:numCache>
            </c:numRef>
          </c:val>
          <c:extLst>
            <c:ext xmlns:c16="http://schemas.microsoft.com/office/drawing/2014/chart" uri="{C3380CC4-5D6E-409C-BE32-E72D297353CC}">
              <c16:uniqueId val="{00000002-4595-4494-8454-E335FDF2ADCA}"/>
            </c:ext>
          </c:extLst>
        </c:ser>
        <c:ser>
          <c:idx val="3"/>
          <c:order val="3"/>
          <c:tx>
            <c:strRef>
              <c:f>dnevnik!$A$7</c:f>
              <c:strCache>
                <c:ptCount val="1"/>
                <c:pt idx="0">
                  <c:v>potrebna količina vode u ml (za jabuku)</c:v>
                </c:pt>
              </c:strCache>
            </c:strRef>
          </c:tx>
          <c:spPr>
            <a:solidFill>
              <a:schemeClr val="accent4"/>
            </a:solidFill>
            <a:ln>
              <a:noFill/>
            </a:ln>
            <a:effectLst/>
          </c:spPr>
          <c:invertIfNegative val="0"/>
          <c:cat>
            <c:numRef>
              <c:f>dnevnik!$B$3:$I$3</c:f>
              <c:numCache>
                <c:formatCode>m/d/yyyy</c:formatCode>
                <c:ptCount val="8"/>
                <c:pt idx="0">
                  <c:v>43166</c:v>
                </c:pt>
                <c:pt idx="1">
                  <c:v>43168</c:v>
                </c:pt>
                <c:pt idx="2">
                  <c:v>43171</c:v>
                </c:pt>
                <c:pt idx="3">
                  <c:v>43173</c:v>
                </c:pt>
                <c:pt idx="4">
                  <c:v>43175</c:v>
                </c:pt>
                <c:pt idx="5">
                  <c:v>43178</c:v>
                </c:pt>
                <c:pt idx="6">
                  <c:v>43180</c:v>
                </c:pt>
                <c:pt idx="7">
                  <c:v>43182</c:v>
                </c:pt>
              </c:numCache>
            </c:numRef>
          </c:cat>
          <c:val>
            <c:numRef>
              <c:f>dnevnik!$B$7:$I$7</c:f>
              <c:numCache>
                <c:formatCode>0</c:formatCode>
                <c:ptCount val="8"/>
                <c:pt idx="0">
                  <c:v>182</c:v>
                </c:pt>
                <c:pt idx="1">
                  <c:v>109.38616071428571</c:v>
                </c:pt>
                <c:pt idx="2">
                  <c:v>91</c:v>
                </c:pt>
                <c:pt idx="3">
                  <c:v>82</c:v>
                </c:pt>
                <c:pt idx="4">
                  <c:v>27</c:v>
                </c:pt>
                <c:pt idx="5">
                  <c:v>45</c:v>
                </c:pt>
                <c:pt idx="6">
                  <c:v>45</c:v>
                </c:pt>
                <c:pt idx="7">
                  <c:v>136.73270089285714</c:v>
                </c:pt>
              </c:numCache>
            </c:numRef>
          </c:val>
          <c:extLst>
            <c:ext xmlns:c16="http://schemas.microsoft.com/office/drawing/2014/chart" uri="{C3380CC4-5D6E-409C-BE32-E72D297353CC}">
              <c16:uniqueId val="{00000003-4595-4494-8454-E335FDF2ADCA}"/>
            </c:ext>
          </c:extLst>
        </c:ser>
        <c:dLbls>
          <c:showLegendKey val="0"/>
          <c:showVal val="0"/>
          <c:showCatName val="0"/>
          <c:showSerName val="0"/>
          <c:showPercent val="0"/>
          <c:showBubbleSize val="0"/>
        </c:dLbls>
        <c:gapWidth val="219"/>
        <c:overlap val="-27"/>
        <c:axId val="410324671"/>
        <c:axId val="411981839"/>
      </c:barChart>
      <c:dateAx>
        <c:axId val="41032467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411981839"/>
        <c:crosses val="autoZero"/>
        <c:auto val="1"/>
        <c:lblOffset val="100"/>
        <c:baseTimeUnit val="days"/>
      </c:dateAx>
      <c:valAx>
        <c:axId val="411981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crossAx val="410324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a:pPr>
      <a:endParaRPr lang="sr-Latn-R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r-HR" smtClean="0"/>
              <a:t>Uredite stil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en-US" dirty="0"/>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307538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166286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875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203797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492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24500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374096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r-HR" smtClean="0"/>
              <a:t>Uredite stil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118064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r-HR" smtClean="0"/>
              <a:t>Uredite stil naslova matrice</a:t>
            </a:r>
            <a:endParaRPr lang="en-US" dirty="0"/>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158274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2C81754D-EA73-4AB5-B485-D065EE92698A}" type="datetimeFigureOut">
              <a:rPr lang="hr-HR" smtClean="0"/>
              <a:t>23.4.2018.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42859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2C81754D-EA73-4AB5-B485-D065EE92698A}" type="datetimeFigureOut">
              <a:rPr lang="hr-HR" smtClean="0"/>
              <a:t>23.4.2018.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224773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smtClean="0"/>
              <a:t>Uredite stil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2C81754D-EA73-4AB5-B485-D065EE92698A}" type="datetimeFigureOut">
              <a:rPr lang="hr-HR" smtClean="0"/>
              <a:t>23.4.2018.</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35090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2C81754D-EA73-4AB5-B485-D065EE92698A}" type="datetimeFigureOut">
              <a:rPr lang="hr-HR" smtClean="0"/>
              <a:t>23.4.2018.</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15218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1754D-EA73-4AB5-B485-D065EE92698A}" type="datetimeFigureOut">
              <a:rPr lang="hr-HR" smtClean="0"/>
              <a:t>23.4.2018.</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14306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r-HR" smtClean="0"/>
              <a:t>Uredite stil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2C81754D-EA73-4AB5-B485-D065EE92698A}" type="datetimeFigureOut">
              <a:rPr lang="hr-HR" smtClean="0"/>
              <a:t>23.4.2018.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408231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2C81754D-EA73-4AB5-B485-D065EE92698A}" type="datetimeFigureOut">
              <a:rPr lang="hr-HR" smtClean="0"/>
              <a:t>23.4.2018.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CA21325-B8C7-4BA4-B013-413AF286E375}" type="slidenum">
              <a:rPr lang="hr-HR" smtClean="0"/>
              <a:t>‹#›</a:t>
            </a:fld>
            <a:endParaRPr lang="hr-HR"/>
          </a:p>
        </p:txBody>
      </p:sp>
    </p:spTree>
    <p:extLst>
      <p:ext uri="{BB962C8B-B14F-4D97-AF65-F5344CB8AC3E}">
        <p14:creationId xmlns:p14="http://schemas.microsoft.com/office/powerpoint/2010/main" val="274472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r-HR" smtClean="0"/>
              <a:t>Uredite stil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81754D-EA73-4AB5-B485-D065EE92698A}" type="datetimeFigureOut">
              <a:rPr lang="hr-HR" smtClean="0"/>
              <a:t>23.4.2018.</a:t>
            </a:fld>
            <a:endParaRPr lang="hr-H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CA21325-B8C7-4BA4-B013-413AF286E375}" type="slidenum">
              <a:rPr lang="hr-HR" smtClean="0"/>
              <a:t>‹#›</a:t>
            </a:fld>
            <a:endParaRPr lang="hr-HR"/>
          </a:p>
        </p:txBody>
      </p:sp>
    </p:spTree>
    <p:extLst>
      <p:ext uri="{BB962C8B-B14F-4D97-AF65-F5344CB8AC3E}">
        <p14:creationId xmlns:p14="http://schemas.microsoft.com/office/powerpoint/2010/main" val="3147976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smtClean="0"/>
              <a:t>ŽELIM STABLO</a:t>
            </a:r>
            <a:endParaRPr lang="hr-HR" dirty="0"/>
          </a:p>
        </p:txBody>
      </p:sp>
      <p:sp>
        <p:nvSpPr>
          <p:cNvPr id="3" name="Podnaslov 2"/>
          <p:cNvSpPr>
            <a:spLocks noGrp="1"/>
          </p:cNvSpPr>
          <p:nvPr>
            <p:ph type="subTitle" idx="1"/>
          </p:nvPr>
        </p:nvSpPr>
        <p:spPr/>
        <p:txBody>
          <a:bodyPr/>
          <a:lstStyle/>
          <a:p>
            <a:r>
              <a:rPr lang="hr-HR" dirty="0" smtClean="0"/>
              <a:t>OŠ Eugena Kumičića</a:t>
            </a:r>
          </a:p>
          <a:p>
            <a:r>
              <a:rPr lang="hr-HR" dirty="0" smtClean="0"/>
              <a:t>Velika Gorica</a:t>
            </a:r>
            <a:endParaRPr lang="hr-HR" dirty="0"/>
          </a:p>
        </p:txBody>
      </p:sp>
      <p:pic>
        <p:nvPicPr>
          <p:cNvPr id="4" name="MIA - ŽIVOT NIJE SIV (OFFICIAL VIDEO) (1)">
            <a:hlinkClick r:id="" action="ppaction://media"/>
          </p:cNvPr>
          <p:cNvPicPr>
            <a:picLocks noChangeAspect="1"/>
          </p:cNvPicPr>
          <p:nvPr>
            <a:audioFile r:link="rId2"/>
            <p:extLst>
              <p:ext uri="{DAA4B4D4-6D71-4841-9C94-3DE7FCFB9230}">
                <p14:media xmlns:p14="http://schemas.microsoft.com/office/powerpoint/2010/main" r:embed="rId1">
                  <p14:fade in="2000" out="1250"/>
                </p14:media>
              </p:ext>
            </p:extLst>
          </p:nvPr>
        </p:nvPicPr>
        <p:blipFill>
          <a:blip r:embed="rId4"/>
          <a:stretch>
            <a:fillRect/>
          </a:stretch>
        </p:blipFill>
        <p:spPr>
          <a:xfrm>
            <a:off x="8953633" y="530726"/>
            <a:ext cx="406400" cy="406400"/>
          </a:xfrm>
          <a:prstGeom prst="rect">
            <a:avLst/>
          </a:prstGeom>
        </p:spPr>
      </p:pic>
    </p:spTree>
    <p:extLst>
      <p:ext uri="{BB962C8B-B14F-4D97-AF65-F5344CB8AC3E}">
        <p14:creationId xmlns:p14="http://schemas.microsoft.com/office/powerpoint/2010/main" val="4059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62695" y="69715"/>
            <a:ext cx="8596668" cy="1320800"/>
          </a:xfrm>
        </p:spPr>
        <p:txBody>
          <a:bodyPr>
            <a:normAutofit fontScale="90000"/>
          </a:bodyPr>
          <a:lstStyle/>
          <a:p>
            <a:r>
              <a:rPr lang="hr-HR" dirty="0" smtClean="0"/>
              <a:t>2. Aktivnost </a:t>
            </a:r>
            <a:r>
              <a:rPr lang="hr-HR" dirty="0" smtClean="0">
                <a:solidFill>
                  <a:schemeClr val="accent2">
                    <a:lumMod val="50000"/>
                  </a:schemeClr>
                </a:solidFill>
              </a:rPr>
              <a:t>OSLIKAVANJE I MJERENJE POSUDA</a:t>
            </a:r>
            <a:r>
              <a:rPr lang="hr-HR" dirty="0" smtClean="0"/>
              <a:t/>
            </a:r>
            <a:br>
              <a:rPr lang="hr-HR" dirty="0" smtClean="0"/>
            </a:br>
            <a:r>
              <a:rPr lang="hr-HR" dirty="0" smtClean="0">
                <a:solidFill>
                  <a:schemeClr val="accent2">
                    <a:lumMod val="50000"/>
                  </a:schemeClr>
                </a:solidFill>
              </a:rPr>
              <a:t>(izračunavanje obujma)</a:t>
            </a:r>
            <a:endParaRPr lang="hr-HR" dirty="0">
              <a:solidFill>
                <a:schemeClr val="accent2">
                  <a:lumMod val="50000"/>
                </a:schemeClr>
              </a:solidFill>
            </a:endParaRPr>
          </a:p>
        </p:txBody>
      </p:sp>
      <p:pic>
        <p:nvPicPr>
          <p:cNvPr id="4" name="Rezervirano mjesto sadržaja 3"/>
          <p:cNvPicPr>
            <a:picLocks noGrp="1" noChangeAspect="1"/>
          </p:cNvPicPr>
          <p:nvPr>
            <p:ph idx="1"/>
          </p:nvPr>
        </p:nvPicPr>
        <p:blipFill>
          <a:blip r:embed="rId2"/>
          <a:stretch>
            <a:fillRect/>
          </a:stretch>
        </p:blipFill>
        <p:spPr>
          <a:xfrm rot="5400000">
            <a:off x="8899004" y="707629"/>
            <a:ext cx="2874470" cy="2158648"/>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3" y="1520259"/>
            <a:ext cx="3279007" cy="2459255"/>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029" y="1541917"/>
            <a:ext cx="3250129" cy="2437597"/>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986297" y="3932320"/>
            <a:ext cx="2819128" cy="2114346"/>
          </a:xfrm>
          <a:prstGeom prst="rect">
            <a:avLst/>
          </a:prstGeom>
        </p:spPr>
      </p:pic>
      <p:pic>
        <p:nvPicPr>
          <p:cNvPr id="9"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6784" y="4100365"/>
            <a:ext cx="3567763" cy="2675822"/>
          </a:xfrm>
          <a:prstGeom prst="rect">
            <a:avLst/>
          </a:prstGeom>
        </p:spPr>
      </p:pic>
    </p:spTree>
    <p:extLst>
      <p:ext uri="{BB962C8B-B14F-4D97-AF65-F5344CB8AC3E}">
        <p14:creationId xmlns:p14="http://schemas.microsoft.com/office/powerpoint/2010/main" val="185362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3. Aktivnost   </a:t>
            </a:r>
            <a:r>
              <a:rPr lang="hr-HR" dirty="0">
                <a:solidFill>
                  <a:schemeClr val="accent2">
                    <a:lumMod val="50000"/>
                  </a:schemeClr>
                </a:solidFill>
              </a:rPr>
              <a:t>ODABIR BILJA</a:t>
            </a:r>
            <a:endParaRPr lang="hr-HR" dirty="0"/>
          </a:p>
        </p:txBody>
      </p:sp>
      <p:sp>
        <p:nvSpPr>
          <p:cNvPr id="3" name="Rezervirano mjesto sadržaja 2"/>
          <p:cNvSpPr>
            <a:spLocks noGrp="1"/>
          </p:cNvSpPr>
          <p:nvPr>
            <p:ph idx="1"/>
          </p:nvPr>
        </p:nvSpPr>
        <p:spPr>
          <a:xfrm>
            <a:off x="677334" y="1270000"/>
            <a:ext cx="5097824" cy="3880773"/>
          </a:xfrm>
        </p:spPr>
        <p:txBody>
          <a:bodyPr>
            <a:noAutofit/>
          </a:bodyPr>
          <a:lstStyle/>
          <a:p>
            <a:r>
              <a:rPr lang="hr-HR" sz="2000" dirty="0" smtClean="0">
                <a:latin typeface="Calibri" panose="020F0502020204030204" pitchFamily="34" charset="0"/>
                <a:cs typeface="Calibri" panose="020F0502020204030204" pitchFamily="34" charset="0"/>
              </a:rPr>
              <a:t>Cilj</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Obrazložiti odabir biljke</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Znati specifičnosti svake biljke</a:t>
            </a:r>
          </a:p>
          <a:p>
            <a:pPr marL="457200" lvl="1" indent="0">
              <a:buNone/>
            </a:pPr>
            <a:endParaRPr lang="hr-HR" sz="2000" dirty="0">
              <a:latin typeface="Calibri" panose="020F0502020204030204" pitchFamily="34" charset="0"/>
              <a:cs typeface="Calibri" panose="020F0502020204030204" pitchFamily="34" charset="0"/>
            </a:endParaRPr>
          </a:p>
          <a:p>
            <a:r>
              <a:rPr lang="hr-HR" sz="2000" dirty="0" smtClean="0">
                <a:latin typeface="Calibri" panose="020F0502020204030204" pitchFamily="34" charset="0"/>
                <a:cs typeface="Calibri" panose="020F0502020204030204" pitchFamily="34" charset="0"/>
              </a:rPr>
              <a:t>Zadatci</a:t>
            </a:r>
          </a:p>
          <a:p>
            <a:pPr lvl="1">
              <a:buFont typeface="Arial" panose="020B0604020202020204" pitchFamily="34" charset="0"/>
              <a:buChar char="•"/>
            </a:pPr>
            <a:r>
              <a:rPr lang="hr-HR" sz="2000" dirty="0">
                <a:latin typeface="Calibri" panose="020F0502020204030204" pitchFamily="34" charset="0"/>
                <a:cs typeface="Calibri" panose="020F0502020204030204" pitchFamily="34" charset="0"/>
              </a:rPr>
              <a:t>Razvijanje pozitivnog odnosa i odgovornosti učenika prema radu </a:t>
            </a:r>
            <a:endParaRPr lang="hr-HR" sz="2000" dirty="0" smtClean="0">
              <a:latin typeface="Calibri" panose="020F0502020204030204" pitchFamily="34" charset="0"/>
              <a:cs typeface="Calibri" panose="020F0502020204030204" pitchFamily="34" charset="0"/>
            </a:endParaRP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Razvijati kritičko mišljenje</a:t>
            </a:r>
          </a:p>
          <a:p>
            <a:pPr lvl="1">
              <a:buFont typeface="Arial" panose="020B0604020202020204" pitchFamily="34" charset="0"/>
              <a:buChar char="•"/>
            </a:pPr>
            <a:endParaRPr lang="hr-HR" sz="2000" dirty="0">
              <a:latin typeface="Calibri" panose="020F0502020204030204" pitchFamily="34" charset="0"/>
              <a:cs typeface="Calibri" panose="020F0502020204030204" pitchFamily="34" charset="0"/>
            </a:endParaRPr>
          </a:p>
          <a:p>
            <a:r>
              <a:rPr lang="hr-HR" sz="2000" dirty="0" smtClean="0">
                <a:latin typeface="Calibri" panose="020F0502020204030204" pitchFamily="34" charset="0"/>
                <a:cs typeface="Calibri" panose="020F0502020204030204" pitchFamily="34" charset="0"/>
              </a:rPr>
              <a:t>Ishodi učenja</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Istražiti temu, pribaviti slike, značajke </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Odabrati biljku i znati obrazložiti odabir</a:t>
            </a:r>
          </a:p>
          <a:p>
            <a:pPr lvl="1">
              <a:buFont typeface="Arial" panose="020B0604020202020204" pitchFamily="34" charset="0"/>
              <a:buChar char="•"/>
            </a:pPr>
            <a:endParaRPr lang="hr-HR" sz="2000" dirty="0">
              <a:latin typeface="Calibri" panose="020F0502020204030204" pitchFamily="34" charset="0"/>
              <a:cs typeface="Calibri" panose="020F0502020204030204" pitchFamily="34" charset="0"/>
            </a:endParaRPr>
          </a:p>
          <a:p>
            <a:endParaRPr lang="hr-HR" sz="20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696" y="405264"/>
            <a:ext cx="4493393" cy="3370045"/>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696" y="3854516"/>
            <a:ext cx="3697706" cy="2773279"/>
          </a:xfrm>
          <a:prstGeom prst="rect">
            <a:avLst/>
          </a:prstGeom>
        </p:spPr>
      </p:pic>
    </p:spTree>
    <p:extLst>
      <p:ext uri="{BB962C8B-B14F-4D97-AF65-F5344CB8AC3E}">
        <p14:creationId xmlns:p14="http://schemas.microsoft.com/office/powerpoint/2010/main" val="261772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29722" y="498281"/>
            <a:ext cx="8596668" cy="1320800"/>
          </a:xfrm>
        </p:spPr>
        <p:txBody>
          <a:bodyPr/>
          <a:lstStyle/>
          <a:p>
            <a:r>
              <a:rPr lang="hr-HR" dirty="0"/>
              <a:t>3</a:t>
            </a:r>
            <a:r>
              <a:rPr lang="hr-HR" dirty="0" smtClean="0"/>
              <a:t>. Aktivnost   </a:t>
            </a:r>
            <a:r>
              <a:rPr lang="hr-HR" dirty="0" smtClean="0">
                <a:solidFill>
                  <a:schemeClr val="accent2">
                    <a:lumMod val="50000"/>
                  </a:schemeClr>
                </a:solidFill>
              </a:rPr>
              <a:t>ODABIR BILJA</a:t>
            </a:r>
            <a:endParaRPr lang="hr-HR" dirty="0">
              <a:solidFill>
                <a:schemeClr val="accent2">
                  <a:lumMod val="50000"/>
                </a:schemeClr>
              </a:solidFill>
            </a:endParaRPr>
          </a:p>
        </p:txBody>
      </p:sp>
      <p:sp>
        <p:nvSpPr>
          <p:cNvPr id="3" name="Rezervirano mjesto sadržaja 2"/>
          <p:cNvSpPr>
            <a:spLocks noGrp="1"/>
          </p:cNvSpPr>
          <p:nvPr>
            <p:ph idx="1"/>
          </p:nvPr>
        </p:nvSpPr>
        <p:spPr>
          <a:xfrm>
            <a:off x="561830" y="1299411"/>
            <a:ext cx="7561892" cy="4767695"/>
          </a:xfrm>
        </p:spPr>
        <p:txBody>
          <a:bodyPr>
            <a:normAutofit fontScale="77500" lnSpcReduction="20000"/>
          </a:bodyPr>
          <a:lstStyle/>
          <a:p>
            <a:pPr marL="0" indent="0">
              <a:buNone/>
            </a:pPr>
            <a:r>
              <a:rPr lang="hr-HR" sz="2300" dirty="0" smtClean="0">
                <a:latin typeface="Calibri" panose="020F0502020204030204" pitchFamily="34" charset="0"/>
                <a:cs typeface="Calibri" panose="020F0502020204030204" pitchFamily="34" charset="0"/>
              </a:rPr>
              <a:t>Odlučili smo se za ljekovitu biljku lavandu i za domaću vrstu jabuke</a:t>
            </a:r>
          </a:p>
          <a:p>
            <a:r>
              <a:rPr lang="hr-HR" sz="2300" dirty="0" smtClean="0">
                <a:latin typeface="Calibri" panose="020F0502020204030204" pitchFamily="34" charset="0"/>
                <a:cs typeface="Calibri" panose="020F0502020204030204" pitchFamily="34" charset="0"/>
              </a:rPr>
              <a:t>Lavanda</a:t>
            </a:r>
            <a:endParaRPr lang="hr-HR" sz="23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hr-HR" sz="2300" dirty="0">
                <a:latin typeface="Calibri" panose="020F0502020204030204" pitchFamily="34" charset="0"/>
                <a:cs typeface="Calibri" panose="020F0502020204030204" pitchFamily="34" charset="0"/>
              </a:rPr>
              <a:t>Lavanda raste kao grm do 1.2 metra visine i oko 1 metar širine. Bolje uspijeva u toplijim krajevima, mada postoje i vrste koje podnose i hladniju klimu. Voli suha, zaklonjena mjesta, po toplim i krševitim padinama. Cvijeta od jula do Septembra, a sjeme dozrijeva od augusta do oktobra. Cvjetovi su </a:t>
            </a:r>
            <a:r>
              <a:rPr lang="hr-HR" sz="2300" dirty="0" err="1">
                <a:latin typeface="Calibri" panose="020F0502020204030204" pitchFamily="34" charset="0"/>
                <a:cs typeface="Calibri" panose="020F0502020204030204" pitchFamily="34" charset="0"/>
              </a:rPr>
              <a:t>hemafrodični</a:t>
            </a:r>
            <a:r>
              <a:rPr lang="hr-HR" sz="2300" dirty="0">
                <a:latin typeface="Calibri" panose="020F0502020204030204" pitchFamily="34" charset="0"/>
                <a:cs typeface="Calibri" panose="020F0502020204030204" pitchFamily="34" charset="0"/>
              </a:rPr>
              <a:t>, to jest sadrže i tučak i prašnike (muške i ženske organe potrebne za razmnožavanje).</a:t>
            </a:r>
          </a:p>
          <a:p>
            <a:pPr lvl="1">
              <a:buFont typeface="Arial" panose="020B0604020202020204" pitchFamily="34" charset="0"/>
              <a:buChar char="•"/>
            </a:pPr>
            <a:r>
              <a:rPr lang="hr-HR" sz="2300" dirty="0" smtClean="0">
                <a:latin typeface="Calibri" panose="020F0502020204030204" pitchFamily="34" charset="0"/>
                <a:cs typeface="Calibri" panose="020F0502020204030204" pitchFamily="34" charset="0"/>
              </a:rPr>
              <a:t>Lavanda </a:t>
            </a:r>
            <a:r>
              <a:rPr lang="hr-HR" sz="2300" dirty="0">
                <a:latin typeface="Calibri" panose="020F0502020204030204" pitchFamily="34" charset="0"/>
                <a:cs typeface="Calibri" panose="020F0502020204030204" pitchFamily="34" charset="0"/>
              </a:rPr>
              <a:t>uspijeva u regiji Mediterana južno do tropske Afrike i jugoistočno do Indije. Pretpostavlja se da je riječ lavanda izvedenica od latinske riječi </a:t>
            </a:r>
            <a:r>
              <a:rPr lang="hr-HR" sz="2300" dirty="0" err="1">
                <a:latin typeface="Calibri" panose="020F0502020204030204" pitchFamily="34" charset="0"/>
                <a:cs typeface="Calibri" panose="020F0502020204030204" pitchFamily="34" charset="0"/>
              </a:rPr>
              <a:t>lavare</a:t>
            </a:r>
            <a:r>
              <a:rPr lang="hr-HR" sz="2300" dirty="0">
                <a:latin typeface="Calibri" panose="020F0502020204030204" pitchFamily="34" charset="0"/>
                <a:cs typeface="Calibri" panose="020F0502020204030204" pitchFamily="34" charset="0"/>
              </a:rPr>
              <a:t> koja znači: prati</a:t>
            </a:r>
            <a:r>
              <a:rPr lang="hr-HR" sz="2300" dirty="0" smtClean="0">
                <a:latin typeface="Calibri" panose="020F0502020204030204" pitchFamily="34" charset="0"/>
                <a:cs typeface="Calibri" panose="020F0502020204030204" pitchFamily="34" charset="0"/>
              </a:rPr>
              <a:t>.</a:t>
            </a:r>
          </a:p>
          <a:p>
            <a:r>
              <a:rPr lang="hr-HR" sz="2300" dirty="0" smtClean="0">
                <a:latin typeface="Calibri" panose="020F0502020204030204" pitchFamily="34" charset="0"/>
                <a:cs typeface="Calibri" panose="020F0502020204030204" pitchFamily="34" charset="0"/>
              </a:rPr>
              <a:t>Jabuka Božićnica- stara hrvatska voćka</a:t>
            </a:r>
          </a:p>
          <a:p>
            <a:pPr lvl="1">
              <a:buFont typeface="Arial" panose="020B0604020202020204" pitchFamily="34" charset="0"/>
              <a:buChar char="•"/>
            </a:pPr>
            <a:r>
              <a:rPr lang="hr-HR" sz="2300" dirty="0" smtClean="0">
                <a:latin typeface="Calibri" panose="020F0502020204030204" pitchFamily="34" charset="0"/>
                <a:cs typeface="Calibri" panose="020F0502020204030204" pitchFamily="34" charset="0"/>
              </a:rPr>
              <a:t>Božićnica </a:t>
            </a:r>
            <a:r>
              <a:rPr lang="hr-HR" sz="2300" dirty="0">
                <a:latin typeface="Calibri" panose="020F0502020204030204" pitchFamily="34" charset="0"/>
                <a:cs typeface="Calibri" panose="020F0502020204030204" pitchFamily="34" charset="0"/>
              </a:rPr>
              <a:t>mirisna je srednje krupna jabuka, crvena, mirišljava. Meso jabuke je čvrsto, sočno, slatko, jednostavno se lomi kada se jede, meso je bijele boje. Prema tvrdnji vlasnika, ovu jabuku su stavljali pod bor za Božić. Ima puno vrsta jabuka koje zovu Božićnicama, no razlike su dosta velike u boji, okusu, veličini. Ovo je zimska sorte jabuke.</a:t>
            </a:r>
            <a:endParaRPr lang="hr-HR" sz="2300" dirty="0" smtClean="0">
              <a:latin typeface="Calibri" panose="020F0502020204030204" pitchFamily="34" charset="0"/>
              <a:cs typeface="Calibri" panose="020F0502020204030204" pitchFamily="34" charset="0"/>
            </a:endParaRPr>
          </a:p>
          <a:p>
            <a:endParaRPr lang="hr-HR" sz="2400" dirty="0">
              <a:latin typeface="Calibri" panose="020F0502020204030204" pitchFamily="34" charset="0"/>
              <a:cs typeface="Calibri" panose="020F0502020204030204" pitchFamily="34" charset="0"/>
            </a:endParaRPr>
          </a:p>
          <a:p>
            <a:endParaRPr lang="hr-HR" sz="2400" dirty="0" smtClean="0">
              <a:latin typeface="Calibri" panose="020F0502020204030204" pitchFamily="34" charset="0"/>
              <a:cs typeface="Calibri" panose="020F0502020204030204" pitchFamily="34" charset="0"/>
            </a:endParaRPr>
          </a:p>
          <a:p>
            <a:pPr marL="0" indent="0">
              <a:buNone/>
            </a:pPr>
            <a:endParaRPr lang="hr-HR" sz="2400" dirty="0" smtClean="0">
              <a:latin typeface="Calibri" panose="020F0502020204030204" pitchFamily="34" charset="0"/>
              <a:cs typeface="Calibri" panose="020F0502020204030204" pitchFamily="34" charset="0"/>
            </a:endParaRPr>
          </a:p>
          <a:p>
            <a:pPr marL="0" indent="0">
              <a:buNone/>
            </a:pPr>
            <a:endParaRPr lang="hr-HR" sz="2400" dirty="0">
              <a:latin typeface="Calibri" panose="020F0502020204030204" pitchFamily="34" charset="0"/>
              <a:cs typeface="Calibri" panose="020F0502020204030204" pitchFamily="34" charset="0"/>
            </a:endParaRPr>
          </a:p>
          <a:p>
            <a:pPr marL="0" indent="0">
              <a:buNone/>
            </a:pPr>
            <a:endParaRPr lang="hr-HR" sz="2400" dirty="0">
              <a:latin typeface="Calibri" panose="020F0502020204030204" pitchFamily="34" charset="0"/>
              <a:cs typeface="Calibri" panose="020F0502020204030204" pitchFamily="34" charset="0"/>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4476" y="974167"/>
            <a:ext cx="3162363" cy="5418182"/>
          </a:xfrm>
          <a:prstGeom prst="rect">
            <a:avLst/>
          </a:prstGeom>
        </p:spPr>
      </p:pic>
    </p:spTree>
    <p:extLst>
      <p:ext uri="{BB962C8B-B14F-4D97-AF65-F5344CB8AC3E}">
        <p14:creationId xmlns:p14="http://schemas.microsoft.com/office/powerpoint/2010/main" val="37403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677334" y="221382"/>
            <a:ext cx="8596668" cy="5646726"/>
          </a:xfrm>
        </p:spPr>
        <p:txBody>
          <a:bodyPr>
            <a:noAutofit/>
          </a:bodyPr>
          <a:lstStyle/>
          <a:p>
            <a:pPr marL="0" indent="0">
              <a:buNone/>
            </a:pPr>
            <a:r>
              <a:rPr lang="hr-HR" sz="1600" b="1" dirty="0">
                <a:latin typeface="Calibri" panose="020F0502020204030204" pitchFamily="34" charset="0"/>
                <a:cs typeface="Calibri" panose="020F0502020204030204" pitchFamily="34" charset="0"/>
              </a:rPr>
              <a:t>Lavanda</a:t>
            </a:r>
          </a:p>
          <a:p>
            <a:pPr marL="0" indent="0">
              <a:buNone/>
            </a:pPr>
            <a:r>
              <a:rPr lang="hr-HR" sz="1600" dirty="0" smtClean="0">
                <a:latin typeface="Calibri" panose="020F0502020204030204" pitchFamily="34" charset="0"/>
                <a:cs typeface="Calibri" panose="020F0502020204030204" pitchFamily="34" charset="0"/>
              </a:rPr>
              <a:t>Brežuljci </a:t>
            </a:r>
            <a:r>
              <a:rPr lang="hr-HR" sz="1600" dirty="0">
                <a:latin typeface="Calibri" panose="020F0502020204030204" pitchFamily="34" charset="0"/>
                <a:cs typeface="Calibri" panose="020F0502020204030204" pitchFamily="34" charset="0"/>
              </a:rPr>
              <a:t>osjenčani lavandom.</a:t>
            </a:r>
          </a:p>
          <a:p>
            <a:pPr marL="0" indent="0">
              <a:buNone/>
            </a:pPr>
            <a:r>
              <a:rPr lang="hr-HR" sz="1600" dirty="0">
                <a:latin typeface="Calibri" panose="020F0502020204030204" pitchFamily="34" charset="0"/>
                <a:cs typeface="Calibri" panose="020F0502020204030204" pitchFamily="34" charset="0"/>
              </a:rPr>
              <a:t>Povija se mirisno plavetnilo</a:t>
            </a:r>
          </a:p>
          <a:p>
            <a:pPr marL="0" indent="0">
              <a:buNone/>
            </a:pPr>
            <a:r>
              <a:rPr lang="hr-HR" sz="1600" dirty="0">
                <a:latin typeface="Calibri" panose="020F0502020204030204" pitchFamily="34" charset="0"/>
                <a:cs typeface="Calibri" panose="020F0502020204030204" pitchFamily="34" charset="0"/>
              </a:rPr>
              <a:t>pod dodirom razigranog vjetra</a:t>
            </a:r>
          </a:p>
          <a:p>
            <a:pPr marL="0" indent="0">
              <a:buNone/>
            </a:pPr>
            <a:r>
              <a:rPr lang="hr-HR" sz="1600" dirty="0">
                <a:latin typeface="Calibri" panose="020F0502020204030204" pitchFamily="34" charset="0"/>
                <a:cs typeface="Calibri" panose="020F0502020204030204" pitchFamily="34" charset="0"/>
              </a:rPr>
              <a:t>tvoreći privid namreškanog mora.</a:t>
            </a:r>
          </a:p>
          <a:p>
            <a:pPr marL="0" indent="0">
              <a:buNone/>
            </a:pPr>
            <a:r>
              <a:rPr lang="hr-HR" sz="1600" dirty="0">
                <a:latin typeface="Calibri" panose="020F0502020204030204" pitchFamily="34" charset="0"/>
                <a:cs typeface="Calibri" panose="020F0502020204030204" pitchFamily="34" charset="0"/>
              </a:rPr>
              <a:t>Mlada žena u pastelnoj haljini,</a:t>
            </a:r>
          </a:p>
          <a:p>
            <a:pPr marL="0" indent="0">
              <a:buNone/>
            </a:pPr>
            <a:r>
              <a:rPr lang="hr-HR" sz="1600" dirty="0">
                <a:latin typeface="Calibri" panose="020F0502020204030204" pitchFamily="34" charset="0"/>
                <a:cs typeface="Calibri" panose="020F0502020204030204" pitchFamily="34" charset="0"/>
              </a:rPr>
              <a:t>lica sakrita ljetnim šeširom,</a:t>
            </a:r>
          </a:p>
          <a:p>
            <a:pPr marL="0" indent="0">
              <a:buNone/>
            </a:pPr>
            <a:r>
              <a:rPr lang="hr-HR" sz="1600" dirty="0">
                <a:latin typeface="Calibri" panose="020F0502020204030204" pitchFamily="34" charset="0"/>
                <a:cs typeface="Calibri" panose="020F0502020204030204" pitchFamily="34" charset="0"/>
              </a:rPr>
              <a:t>pregiba se lagano u struku</a:t>
            </a:r>
          </a:p>
          <a:p>
            <a:pPr marL="0" indent="0">
              <a:buNone/>
            </a:pPr>
            <a:r>
              <a:rPr lang="hr-HR" sz="1600" dirty="0">
                <a:latin typeface="Calibri" panose="020F0502020204030204" pitchFamily="34" charset="0"/>
                <a:cs typeface="Calibri" panose="020F0502020204030204" pitchFamily="34" charset="0"/>
              </a:rPr>
              <a:t>berući stabljike azurnog cvata.</a:t>
            </a:r>
          </a:p>
          <a:p>
            <a:pPr marL="0" indent="0">
              <a:buNone/>
            </a:pPr>
            <a:r>
              <a:rPr lang="hr-HR" sz="1600" dirty="0">
                <a:latin typeface="Calibri" panose="020F0502020204030204" pitchFamily="34" charset="0"/>
                <a:cs typeface="Calibri" panose="020F0502020204030204" pitchFamily="34" charset="0"/>
              </a:rPr>
              <a:t>Promatrajući iz daljine</a:t>
            </a:r>
          </a:p>
          <a:p>
            <a:pPr marL="0" indent="0">
              <a:buNone/>
            </a:pPr>
            <a:r>
              <a:rPr lang="hr-HR" sz="1600" dirty="0">
                <a:latin typeface="Calibri" panose="020F0502020204030204" pitchFamily="34" charset="0"/>
                <a:cs typeface="Calibri" panose="020F0502020204030204" pitchFamily="34" charset="0"/>
              </a:rPr>
              <a:t>doima se kao da zaranja</a:t>
            </a:r>
          </a:p>
          <a:p>
            <a:pPr marL="0" indent="0">
              <a:buNone/>
            </a:pPr>
            <a:r>
              <a:rPr lang="hr-HR" sz="1600" dirty="0">
                <a:latin typeface="Calibri" panose="020F0502020204030204" pitchFamily="34" charset="0"/>
                <a:cs typeface="Calibri" panose="020F0502020204030204" pitchFamily="34" charset="0"/>
              </a:rPr>
              <a:t>pod morsku površinu</a:t>
            </a:r>
          </a:p>
          <a:p>
            <a:pPr marL="0" indent="0">
              <a:buNone/>
            </a:pPr>
            <a:r>
              <a:rPr lang="hr-HR" sz="1600" dirty="0">
                <a:latin typeface="Calibri" panose="020F0502020204030204" pitchFamily="34" charset="0"/>
                <a:cs typeface="Calibri" panose="020F0502020204030204" pitchFamily="34" charset="0"/>
              </a:rPr>
              <a:t>pa izranja poput sirene.</a:t>
            </a:r>
          </a:p>
          <a:p>
            <a:pPr marL="0" indent="0">
              <a:buNone/>
            </a:pPr>
            <a:r>
              <a:rPr lang="hr-HR" sz="1600" dirty="0" err="1">
                <a:latin typeface="Calibri" panose="020F0502020204030204" pitchFamily="34" charset="0"/>
                <a:cs typeface="Calibri" panose="020F0502020204030204" pitchFamily="34" charset="0"/>
              </a:rPr>
              <a:t>Opoj</a:t>
            </a:r>
            <a:r>
              <a:rPr lang="hr-HR" sz="1600" dirty="0">
                <a:latin typeface="Calibri" panose="020F0502020204030204" pitchFamily="34" charset="0"/>
                <a:cs typeface="Calibri" panose="020F0502020204030204" pitchFamily="34" charset="0"/>
              </a:rPr>
              <a:t> cvjetova iz njenog naručja</a:t>
            </a:r>
          </a:p>
          <a:p>
            <a:pPr marL="0" indent="0">
              <a:buNone/>
            </a:pPr>
            <a:r>
              <a:rPr lang="hr-HR" sz="1600" dirty="0">
                <a:latin typeface="Calibri" panose="020F0502020204030204" pitchFamily="34" charset="0"/>
                <a:cs typeface="Calibri" panose="020F0502020204030204" pitchFamily="34" charset="0"/>
              </a:rPr>
              <a:t>ostat će joj na mekoj koži</a:t>
            </a:r>
          </a:p>
          <a:p>
            <a:pPr marL="0" indent="0">
              <a:buNone/>
            </a:pPr>
            <a:r>
              <a:rPr lang="hr-HR" sz="1600" dirty="0">
                <a:latin typeface="Calibri" panose="020F0502020204030204" pitchFamily="34" charset="0"/>
                <a:cs typeface="Calibri" panose="020F0502020204030204" pitchFamily="34" charset="0"/>
              </a:rPr>
              <a:t>i dok će je dragi ljubiti</a:t>
            </a:r>
          </a:p>
          <a:p>
            <a:pPr marL="0" indent="0">
              <a:buNone/>
            </a:pPr>
            <a:r>
              <a:rPr lang="hr-HR" sz="1600" dirty="0">
                <a:latin typeface="Calibri" panose="020F0502020204030204" pitchFamily="34" charset="0"/>
                <a:cs typeface="Calibri" panose="020F0502020204030204" pitchFamily="34" charset="0"/>
              </a:rPr>
              <a:t>udisati će miris nje, i lavande</a:t>
            </a:r>
            <a:r>
              <a:rPr lang="hr-HR" sz="1600" dirty="0" smtClean="0">
                <a:latin typeface="Calibri" panose="020F0502020204030204" pitchFamily="34" charset="0"/>
                <a:cs typeface="Calibri" panose="020F0502020204030204" pitchFamily="34" charset="0"/>
              </a:rPr>
              <a:t>.</a:t>
            </a:r>
          </a:p>
          <a:p>
            <a:pPr marL="0" indent="0">
              <a:buNone/>
            </a:pPr>
            <a:r>
              <a:rPr lang="hr-HR" sz="1600" dirty="0">
                <a:latin typeface="Calibri" panose="020F0502020204030204" pitchFamily="34" charset="0"/>
                <a:cs typeface="Calibri" panose="020F0502020204030204" pitchFamily="34" charset="0"/>
              </a:rPr>
              <a:t>			</a:t>
            </a:r>
            <a:r>
              <a:rPr lang="hr-HR" sz="1600" dirty="0" err="1">
                <a:latin typeface="Calibri" panose="020F0502020204030204" pitchFamily="34" charset="0"/>
                <a:cs typeface="Calibri" panose="020F0502020204030204" pitchFamily="34" charset="0"/>
              </a:rPr>
              <a:t>Javorka</a:t>
            </a:r>
            <a:r>
              <a:rPr lang="hr-HR" sz="1600" dirty="0">
                <a:latin typeface="Calibri" panose="020F0502020204030204" pitchFamily="34" charset="0"/>
                <a:cs typeface="Calibri" panose="020F0502020204030204" pitchFamily="34" charset="0"/>
              </a:rPr>
              <a:t> </a:t>
            </a:r>
            <a:r>
              <a:rPr lang="hr-HR" sz="1600" dirty="0" err="1">
                <a:latin typeface="Calibri" panose="020F0502020204030204" pitchFamily="34" charset="0"/>
                <a:cs typeface="Calibri" panose="020F0502020204030204" pitchFamily="34" charset="0"/>
              </a:rPr>
              <a:t>Pangerčić</a:t>
            </a:r>
            <a:endParaRPr lang="hr-HR" sz="1600" dirty="0">
              <a:latin typeface="Calibri" panose="020F0502020204030204" pitchFamily="34" charset="0"/>
              <a:cs typeface="Calibri" panose="020F0502020204030204" pitchFamily="34" charset="0"/>
            </a:endParaRPr>
          </a:p>
          <a:p>
            <a:endParaRPr lang="hr-HR" sz="16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08366" y="1113090"/>
            <a:ext cx="5747620" cy="4310715"/>
          </a:xfrm>
          <a:prstGeom prst="rect">
            <a:avLst/>
          </a:prstGeom>
        </p:spPr>
      </p:pic>
    </p:spTree>
    <p:extLst>
      <p:ext uri="{BB962C8B-B14F-4D97-AF65-F5344CB8AC3E}">
        <p14:creationId xmlns:p14="http://schemas.microsoft.com/office/powerpoint/2010/main" val="159117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a:t>4. Aktivnost  </a:t>
            </a:r>
            <a:r>
              <a:rPr lang="hr-HR" dirty="0">
                <a:solidFill>
                  <a:schemeClr val="accent2">
                    <a:lumMod val="50000"/>
                  </a:schemeClr>
                </a:solidFill>
              </a:rPr>
              <a:t>SADNJA</a:t>
            </a:r>
            <a:endParaRPr lang="hr-HR" dirty="0"/>
          </a:p>
        </p:txBody>
      </p:sp>
      <p:sp>
        <p:nvSpPr>
          <p:cNvPr id="3" name="Rezervirano mjesto sadržaja 2"/>
          <p:cNvSpPr>
            <a:spLocks noGrp="1"/>
          </p:cNvSpPr>
          <p:nvPr>
            <p:ph idx="1"/>
          </p:nvPr>
        </p:nvSpPr>
        <p:spPr>
          <a:xfrm>
            <a:off x="677334" y="1395663"/>
            <a:ext cx="6397234" cy="4273617"/>
          </a:xfrm>
        </p:spPr>
        <p:txBody>
          <a:bodyPr>
            <a:noAutofit/>
          </a:bodyPr>
          <a:lstStyle/>
          <a:p>
            <a:r>
              <a:rPr lang="hr-HR" b="1" dirty="0" smtClean="0">
                <a:latin typeface="Calibri" panose="020F0502020204030204" pitchFamily="34" charset="0"/>
                <a:cs typeface="Calibri" panose="020F0502020204030204" pitchFamily="34" charset="0"/>
              </a:rPr>
              <a:t>Cilj</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Znati tijek sadnje bilja</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Obrazložiti postupak sadnje</a:t>
            </a:r>
            <a:endParaRPr lang="hr-HR" sz="1800" dirty="0">
              <a:latin typeface="Calibri" panose="020F0502020204030204" pitchFamily="34" charset="0"/>
              <a:cs typeface="Calibri" panose="020F0502020204030204" pitchFamily="34" charset="0"/>
            </a:endParaRPr>
          </a:p>
          <a:p>
            <a:r>
              <a:rPr lang="hr-HR" b="1" dirty="0" smtClean="0">
                <a:latin typeface="Calibri" panose="020F0502020204030204" pitchFamily="34" charset="0"/>
                <a:cs typeface="Calibri" panose="020F0502020204030204" pitchFamily="34" charset="0"/>
              </a:rPr>
              <a:t>Zadatci</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Razvijanje pozitivnog odnosa i odgovornosti učenika prema radu </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izgrađivanje individualnog interesa i </a:t>
            </a:r>
            <a:r>
              <a:rPr lang="hr-HR" sz="1800" dirty="0" smtClean="0">
                <a:latin typeface="Calibri" panose="020F0502020204030204" pitchFamily="34" charset="0"/>
                <a:cs typeface="Calibri" panose="020F0502020204030204" pitchFamily="34" charset="0"/>
              </a:rPr>
              <a:t>motivacije</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Razvijati pozitivan odnos prema prirodi i biljkama</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P</a:t>
            </a:r>
            <a:r>
              <a:rPr lang="hr-HR" sz="1800" dirty="0" smtClean="0">
                <a:latin typeface="Calibri" panose="020F0502020204030204" pitchFamily="34" charset="0"/>
                <a:cs typeface="Calibri" panose="020F0502020204030204" pitchFamily="34" charset="0"/>
              </a:rPr>
              <a:t>oticati </a:t>
            </a:r>
            <a:r>
              <a:rPr lang="hr-HR" sz="1800" dirty="0">
                <a:latin typeface="Calibri" panose="020F0502020204030204" pitchFamily="34" charset="0"/>
                <a:cs typeface="Calibri" panose="020F0502020204030204" pitchFamily="34" charset="0"/>
              </a:rPr>
              <a:t>želju za istraživanjem i </a:t>
            </a:r>
            <a:r>
              <a:rPr lang="hr-HR" sz="1800" dirty="0" smtClean="0">
                <a:latin typeface="Calibri" panose="020F0502020204030204" pitchFamily="34" charset="0"/>
                <a:cs typeface="Calibri" panose="020F0502020204030204" pitchFamily="34" charset="0"/>
              </a:rPr>
              <a:t>stvaranjem</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P</a:t>
            </a:r>
            <a:r>
              <a:rPr lang="hr-HR" sz="1800" dirty="0" smtClean="0">
                <a:latin typeface="Calibri" panose="020F0502020204030204" pitchFamily="34" charset="0"/>
                <a:cs typeface="Calibri" panose="020F0502020204030204" pitchFamily="34" charset="0"/>
              </a:rPr>
              <a:t>ozitivan </a:t>
            </a:r>
            <a:r>
              <a:rPr lang="hr-HR" sz="1800" dirty="0">
                <a:latin typeface="Calibri" panose="020F0502020204030204" pitchFamily="34" charset="0"/>
                <a:cs typeface="Calibri" panose="020F0502020204030204" pitchFamily="34" charset="0"/>
              </a:rPr>
              <a:t>odnos prema zajedničkom radu i </a:t>
            </a:r>
            <a:r>
              <a:rPr lang="hr-HR" sz="1800" dirty="0" smtClean="0">
                <a:latin typeface="Calibri" panose="020F0502020204030204" pitchFamily="34" charset="0"/>
                <a:cs typeface="Calibri" panose="020F0502020204030204" pitchFamily="34" charset="0"/>
              </a:rPr>
              <a:t>suradnji</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S</a:t>
            </a:r>
            <a:r>
              <a:rPr lang="hr-HR" sz="1800" dirty="0" smtClean="0">
                <a:latin typeface="Calibri" panose="020F0502020204030204" pitchFamily="34" charset="0"/>
                <a:cs typeface="Calibri" panose="020F0502020204030204" pitchFamily="34" charset="0"/>
              </a:rPr>
              <a:t>tjecati </a:t>
            </a:r>
            <a:r>
              <a:rPr lang="hr-HR" sz="1800" dirty="0">
                <a:latin typeface="Calibri" panose="020F0502020204030204" pitchFamily="34" charset="0"/>
                <a:cs typeface="Calibri" panose="020F0502020204030204" pitchFamily="34" charset="0"/>
              </a:rPr>
              <a:t>naviku predanog i smirenog </a:t>
            </a:r>
            <a:r>
              <a:rPr lang="hr-HR" sz="1800" dirty="0" smtClean="0">
                <a:latin typeface="Calibri" panose="020F0502020204030204" pitchFamily="34" charset="0"/>
                <a:cs typeface="Calibri" panose="020F0502020204030204" pitchFamily="34" charset="0"/>
              </a:rPr>
              <a:t>rada</a:t>
            </a:r>
            <a:endParaRPr lang="hr-HR" sz="1800" dirty="0">
              <a:latin typeface="Calibri" panose="020F0502020204030204" pitchFamily="34" charset="0"/>
              <a:cs typeface="Calibri" panose="020F0502020204030204" pitchFamily="34" charset="0"/>
            </a:endParaRPr>
          </a:p>
          <a:p>
            <a:r>
              <a:rPr lang="hr-HR" b="1" dirty="0" smtClean="0">
                <a:latin typeface="Calibri" panose="020F0502020204030204" pitchFamily="34" charset="0"/>
                <a:cs typeface="Calibri" panose="020F0502020204030204" pitchFamily="34" charset="0"/>
              </a:rPr>
              <a:t>Ishodi učenja</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Posaditi lavandu i jabuku u za to predviđene i prethodno oslikane posude</a:t>
            </a:r>
          </a:p>
          <a:p>
            <a:pPr lvl="1">
              <a:buFont typeface="Arial" panose="020B0604020202020204" pitchFamily="34" charset="0"/>
              <a:buChar char="•"/>
            </a:pPr>
            <a:endParaRPr lang="hr-HR" sz="1800" dirty="0">
              <a:latin typeface="Calibri" panose="020F0502020204030204" pitchFamily="34" charset="0"/>
              <a:cs typeface="Calibri" panose="020F0502020204030204" pitchFamily="34" charset="0"/>
            </a:endParaRPr>
          </a:p>
          <a:p>
            <a:endParaRPr lang="hr-HR" dirty="0">
              <a:latin typeface="Calibri" panose="020F0502020204030204" pitchFamily="34" charset="0"/>
              <a:cs typeface="Calibri" panose="020F0502020204030204" pitchFamily="34" charset="0"/>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1245" y="288756"/>
            <a:ext cx="3394509" cy="2545882"/>
          </a:xfrm>
          <a:prstGeom prst="rect">
            <a:avLst/>
          </a:prstGeom>
        </p:spPr>
      </p:pic>
    </p:spTree>
    <p:extLst>
      <p:ext uri="{BB962C8B-B14F-4D97-AF65-F5344CB8AC3E}">
        <p14:creationId xmlns:p14="http://schemas.microsoft.com/office/powerpoint/2010/main" val="3327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4. Aktivnost  </a:t>
            </a:r>
            <a:r>
              <a:rPr lang="hr-HR" dirty="0" smtClean="0">
                <a:solidFill>
                  <a:schemeClr val="accent2">
                    <a:lumMod val="50000"/>
                  </a:schemeClr>
                </a:solidFill>
              </a:rPr>
              <a:t>SADNJA</a:t>
            </a:r>
            <a:endParaRPr lang="hr-HR" dirty="0">
              <a:solidFill>
                <a:schemeClr val="accent2">
                  <a:lumMod val="50000"/>
                </a:schemeClr>
              </a:solidFill>
            </a:endParaRPr>
          </a:p>
        </p:txBody>
      </p:sp>
      <p:sp>
        <p:nvSpPr>
          <p:cNvPr id="3" name="Rezervirano mjesto sadržaja 2"/>
          <p:cNvSpPr>
            <a:spLocks noGrp="1"/>
          </p:cNvSpPr>
          <p:nvPr>
            <p:ph idx="1"/>
          </p:nvPr>
        </p:nvSpPr>
        <p:spPr>
          <a:xfrm>
            <a:off x="350075" y="1554276"/>
            <a:ext cx="8596668" cy="3880773"/>
          </a:xfrm>
        </p:spPr>
        <p:txBody>
          <a:bodyPr>
            <a:normAutofit/>
          </a:bodyPr>
          <a:lstStyle/>
          <a:p>
            <a:pPr marL="0" indent="0">
              <a:buNone/>
            </a:pPr>
            <a:r>
              <a:rPr lang="hr-HR" sz="2000" dirty="0" smtClean="0">
                <a:latin typeface="Calibri" panose="020F0502020204030204" pitchFamily="34" charset="0"/>
                <a:cs typeface="Calibri" panose="020F0502020204030204" pitchFamily="34" charset="0"/>
              </a:rPr>
              <a:t>U jednu posudu sadimo lavandu i u nju spajamo </a:t>
            </a:r>
            <a:r>
              <a:rPr lang="hr-HR" sz="2000" dirty="0" err="1" smtClean="0">
                <a:latin typeface="Calibri" panose="020F0502020204030204" pitchFamily="34" charset="0"/>
                <a:cs typeface="Calibri" panose="020F0502020204030204" pitchFamily="34" charset="0"/>
              </a:rPr>
              <a:t>microbit</a:t>
            </a:r>
            <a:r>
              <a:rPr lang="hr-HR" sz="2000" dirty="0" smtClean="0">
                <a:latin typeface="Calibri" panose="020F0502020204030204" pitchFamily="34" charset="0"/>
                <a:cs typeface="Calibri" panose="020F0502020204030204" pitchFamily="34" charset="0"/>
              </a:rPr>
              <a:t>.</a:t>
            </a:r>
          </a:p>
          <a:p>
            <a:pPr marL="0" indent="0">
              <a:buNone/>
            </a:pPr>
            <a:r>
              <a:rPr lang="hr-HR" sz="2000" dirty="0" smtClean="0">
                <a:latin typeface="Calibri" panose="020F0502020204030204" pitchFamily="34" charset="0"/>
                <a:cs typeface="Calibri" panose="020F0502020204030204" pitchFamily="34" charset="0"/>
              </a:rPr>
              <a:t>U drugu posudu sadimo domaću jabuku sorte božićnica.</a:t>
            </a:r>
          </a:p>
          <a:p>
            <a:pPr marL="0" indent="0">
              <a:buNone/>
            </a:pPr>
            <a:endParaRPr lang="hr-HR" sz="2000" u="sng"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3537" y="341696"/>
            <a:ext cx="3413760" cy="2560320"/>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75" y="2658161"/>
            <a:ext cx="3702517" cy="2776888"/>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5281" y="3169920"/>
            <a:ext cx="3683268" cy="2762451"/>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1238" y="3682763"/>
            <a:ext cx="3298257" cy="2473693"/>
          </a:xfrm>
          <a:prstGeom prst="rect">
            <a:avLst/>
          </a:prstGeom>
        </p:spPr>
      </p:pic>
    </p:spTree>
    <p:extLst>
      <p:ext uri="{BB962C8B-B14F-4D97-AF65-F5344CB8AC3E}">
        <p14:creationId xmlns:p14="http://schemas.microsoft.com/office/powerpoint/2010/main" val="331808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221381"/>
            <a:ext cx="8596668" cy="1709019"/>
          </a:xfrm>
        </p:spPr>
        <p:txBody>
          <a:bodyPr>
            <a:normAutofit/>
          </a:bodyPr>
          <a:lstStyle/>
          <a:p>
            <a:r>
              <a:rPr lang="hr-HR" dirty="0"/>
              <a:t>5. Aktivnost  </a:t>
            </a:r>
            <a:r>
              <a:rPr lang="hr-HR" dirty="0">
                <a:solidFill>
                  <a:schemeClr val="accent2">
                    <a:lumMod val="50000"/>
                  </a:schemeClr>
                </a:solidFill>
              </a:rPr>
              <a:t>PROVEDBA </a:t>
            </a:r>
            <a:r>
              <a:rPr lang="hr-HR" dirty="0" smtClean="0">
                <a:solidFill>
                  <a:schemeClr val="accent2">
                    <a:lumMod val="50000"/>
                  </a:schemeClr>
                </a:solidFill>
              </a:rPr>
              <a:t>PROJEKTA </a:t>
            </a:r>
            <a:r>
              <a:rPr lang="hr-HR" sz="3100" dirty="0" smtClean="0">
                <a:solidFill>
                  <a:schemeClr val="accent2">
                    <a:lumMod val="50000"/>
                  </a:schemeClr>
                </a:solidFill>
              </a:rPr>
              <a:t>(UOČAVANJE </a:t>
            </a:r>
            <a:r>
              <a:rPr lang="hr-HR" sz="3100" dirty="0">
                <a:solidFill>
                  <a:schemeClr val="accent2">
                    <a:lumMod val="50000"/>
                  </a:schemeClr>
                </a:solidFill>
              </a:rPr>
              <a:t>I POVEZIVANJE TEMPERATURE I VLAGE S POTROŠNJOM </a:t>
            </a:r>
            <a:r>
              <a:rPr lang="hr-HR" sz="3100" dirty="0" smtClean="0">
                <a:solidFill>
                  <a:schemeClr val="accent2">
                    <a:lumMod val="50000"/>
                  </a:schemeClr>
                </a:solidFill>
              </a:rPr>
              <a:t>VODE) </a:t>
            </a:r>
            <a:endParaRPr lang="hr-HR" sz="3100" dirty="0"/>
          </a:p>
        </p:txBody>
      </p:sp>
      <p:sp>
        <p:nvSpPr>
          <p:cNvPr id="3" name="Rezervirano mjesto sadržaja 2"/>
          <p:cNvSpPr>
            <a:spLocks noGrp="1"/>
          </p:cNvSpPr>
          <p:nvPr>
            <p:ph idx="1"/>
          </p:nvPr>
        </p:nvSpPr>
        <p:spPr>
          <a:xfrm>
            <a:off x="428481" y="1864084"/>
            <a:ext cx="7080628" cy="4346089"/>
          </a:xfrm>
        </p:spPr>
        <p:txBody>
          <a:bodyPr>
            <a:noAutofit/>
          </a:bodyPr>
          <a:lstStyle/>
          <a:p>
            <a:r>
              <a:rPr lang="hr-HR" b="1" dirty="0" smtClean="0">
                <a:latin typeface="Calibri" panose="020F0502020204030204" pitchFamily="34" charset="0"/>
                <a:cs typeface="Calibri" panose="020F0502020204030204" pitchFamily="34" charset="0"/>
              </a:rPr>
              <a:t>Cilj</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Uočiti razliku kod potrošnje vode i promjenama u temperaturi i vlažnosti</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Znati uvrstiti potrebne parametre u tablicu</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Obrazložiti postupak izračunavanja potrebne količine vode pomoću izračuna volumena posude</a:t>
            </a:r>
            <a:endParaRPr lang="hr-HR" sz="1800" dirty="0">
              <a:latin typeface="Calibri" panose="020F0502020204030204" pitchFamily="34" charset="0"/>
              <a:cs typeface="Calibri" panose="020F0502020204030204" pitchFamily="34" charset="0"/>
            </a:endParaRPr>
          </a:p>
          <a:p>
            <a:r>
              <a:rPr lang="hr-HR" b="1" dirty="0" smtClean="0">
                <a:latin typeface="Calibri" panose="020F0502020204030204" pitchFamily="34" charset="0"/>
                <a:cs typeface="Calibri" panose="020F0502020204030204" pitchFamily="34" charset="0"/>
              </a:rPr>
              <a:t>Zadatci</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Razvijanje pozitivnog odnosa i odgovornosti učenika prema radu </a:t>
            </a:r>
          </a:p>
          <a:p>
            <a:pPr lvl="1">
              <a:buFont typeface="Arial" panose="020B0604020202020204" pitchFamily="34" charset="0"/>
              <a:buChar char="•"/>
            </a:pPr>
            <a:r>
              <a:rPr lang="hr-HR" sz="1800" dirty="0">
                <a:latin typeface="Calibri" panose="020F0502020204030204" pitchFamily="34" charset="0"/>
                <a:cs typeface="Calibri" panose="020F0502020204030204" pitchFamily="34" charset="0"/>
              </a:rPr>
              <a:t>Poticati želju za istraživanjem i stvaranjem</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Izgraditi pozitivan </a:t>
            </a:r>
            <a:r>
              <a:rPr lang="hr-HR" sz="1800" dirty="0">
                <a:latin typeface="Calibri" panose="020F0502020204030204" pitchFamily="34" charset="0"/>
                <a:cs typeface="Calibri" panose="020F0502020204030204" pitchFamily="34" charset="0"/>
              </a:rPr>
              <a:t>odnos prema zajedničkom radu i </a:t>
            </a:r>
            <a:r>
              <a:rPr lang="hr-HR" sz="1800" dirty="0" smtClean="0">
                <a:latin typeface="Calibri" panose="020F0502020204030204" pitchFamily="34" charset="0"/>
                <a:cs typeface="Calibri" panose="020F0502020204030204" pitchFamily="34" charset="0"/>
              </a:rPr>
              <a:t>suradnji</a:t>
            </a:r>
            <a:endParaRPr lang="hr-HR" sz="1800" dirty="0">
              <a:latin typeface="Calibri" panose="020F0502020204030204" pitchFamily="34" charset="0"/>
              <a:cs typeface="Calibri" panose="020F0502020204030204" pitchFamily="34" charset="0"/>
            </a:endParaRPr>
          </a:p>
          <a:p>
            <a:r>
              <a:rPr lang="hr-HR" b="1" dirty="0" smtClean="0">
                <a:latin typeface="Calibri" panose="020F0502020204030204" pitchFamily="34" charset="0"/>
                <a:cs typeface="Calibri" panose="020F0502020204030204" pitchFamily="34" charset="0"/>
              </a:rPr>
              <a:t>Ishodi učenja</a:t>
            </a: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Mjerenje potrošnje vode kod zalijevanja lavande </a:t>
            </a:r>
            <a:r>
              <a:rPr lang="hr-HR" sz="1800" dirty="0" err="1" smtClean="0">
                <a:latin typeface="Calibri" panose="020F0502020204030204" pitchFamily="34" charset="0"/>
                <a:cs typeface="Calibri" panose="020F0502020204030204" pitchFamily="34" charset="0"/>
              </a:rPr>
              <a:t>microbitom</a:t>
            </a:r>
            <a:endParaRPr lang="hr-HR" sz="1800" dirty="0" smtClean="0">
              <a:latin typeface="Calibri" panose="020F0502020204030204" pitchFamily="34" charset="0"/>
              <a:cs typeface="Calibri" panose="020F0502020204030204" pitchFamily="34" charset="0"/>
            </a:endParaRPr>
          </a:p>
          <a:p>
            <a:pPr lvl="1">
              <a:buFont typeface="Arial" panose="020B0604020202020204" pitchFamily="34" charset="0"/>
              <a:buChar char="•"/>
            </a:pPr>
            <a:r>
              <a:rPr lang="hr-HR" sz="1800" dirty="0" smtClean="0">
                <a:latin typeface="Calibri" panose="020F0502020204030204" pitchFamily="34" charset="0"/>
                <a:cs typeface="Calibri" panose="020F0502020204030204" pitchFamily="34" charset="0"/>
              </a:rPr>
              <a:t>Izračunavanje potrebne količine vode za jabuku</a:t>
            </a:r>
            <a:endParaRPr lang="hr-HR" sz="1800" dirty="0">
              <a:latin typeface="Calibri" panose="020F0502020204030204" pitchFamily="34" charset="0"/>
              <a:cs typeface="Calibri" panose="020F0502020204030204" pitchFamily="34" charset="0"/>
            </a:endParaRPr>
          </a:p>
          <a:p>
            <a:endParaRPr lang="hr-HR" dirty="0">
              <a:latin typeface="Calibri" panose="020F0502020204030204" pitchFamily="34" charset="0"/>
              <a:cs typeface="Calibri" panose="020F0502020204030204" pitchFamily="34" charset="0"/>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91722" y="2184968"/>
            <a:ext cx="4939097" cy="3704323"/>
          </a:xfrm>
          <a:prstGeom prst="rect">
            <a:avLst/>
          </a:prstGeom>
        </p:spPr>
      </p:pic>
    </p:spTree>
    <p:extLst>
      <p:ext uri="{BB962C8B-B14F-4D97-AF65-F5344CB8AC3E}">
        <p14:creationId xmlns:p14="http://schemas.microsoft.com/office/powerpoint/2010/main" val="73177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04079" y="238493"/>
            <a:ext cx="8596668" cy="1320800"/>
          </a:xfrm>
        </p:spPr>
        <p:txBody>
          <a:bodyPr>
            <a:normAutofit fontScale="90000"/>
          </a:bodyPr>
          <a:lstStyle/>
          <a:p>
            <a:r>
              <a:rPr lang="hr-HR" dirty="0"/>
              <a:t>5. Aktivnost  </a:t>
            </a:r>
            <a:r>
              <a:rPr lang="hr-HR" dirty="0">
                <a:solidFill>
                  <a:schemeClr val="accent2">
                    <a:lumMod val="50000"/>
                  </a:schemeClr>
                </a:solidFill>
              </a:rPr>
              <a:t>PROVEDBA </a:t>
            </a:r>
            <a:r>
              <a:rPr lang="hr-HR" dirty="0" smtClean="0">
                <a:solidFill>
                  <a:schemeClr val="accent2">
                    <a:lumMod val="50000"/>
                  </a:schemeClr>
                </a:solidFill>
              </a:rPr>
              <a:t>PROJEKTA</a:t>
            </a:r>
            <a:br>
              <a:rPr lang="hr-HR" dirty="0" smtClean="0">
                <a:solidFill>
                  <a:schemeClr val="accent2">
                    <a:lumMod val="50000"/>
                  </a:schemeClr>
                </a:solidFill>
              </a:rPr>
            </a:br>
            <a:r>
              <a:rPr lang="hr-HR" sz="3100" dirty="0" smtClean="0">
                <a:solidFill>
                  <a:schemeClr val="accent2">
                    <a:lumMod val="50000"/>
                  </a:schemeClr>
                </a:solidFill>
              </a:rPr>
              <a:t>(</a:t>
            </a:r>
            <a:r>
              <a:rPr lang="hr-HR" sz="3100" dirty="0">
                <a:solidFill>
                  <a:schemeClr val="accent2">
                    <a:lumMod val="50000"/>
                  </a:schemeClr>
                </a:solidFill>
              </a:rPr>
              <a:t>UOČAVANJE I POVEZIVANJE TEMPERATURE I VLAGE S POTROŠNJOM VODE) </a:t>
            </a:r>
          </a:p>
        </p:txBody>
      </p:sp>
      <p:sp>
        <p:nvSpPr>
          <p:cNvPr id="3" name="Rezervirano mjesto sadržaja 2"/>
          <p:cNvSpPr>
            <a:spLocks noGrp="1"/>
          </p:cNvSpPr>
          <p:nvPr>
            <p:ph idx="1"/>
          </p:nvPr>
        </p:nvSpPr>
        <p:spPr>
          <a:xfrm>
            <a:off x="504079" y="2059806"/>
            <a:ext cx="5097824" cy="4482069"/>
          </a:xfrm>
        </p:spPr>
        <p:txBody>
          <a:bodyPr>
            <a:normAutofit/>
          </a:bodyPr>
          <a:lstStyle/>
          <a:p>
            <a:r>
              <a:rPr lang="hr-HR" sz="2000" dirty="0">
                <a:latin typeface="Calibri" panose="020F0502020204030204" pitchFamily="34" charset="0"/>
                <a:cs typeface="Calibri" panose="020F0502020204030204" pitchFamily="34" charset="0"/>
              </a:rPr>
              <a:t>Učenici dodatne nastave </a:t>
            </a:r>
            <a:r>
              <a:rPr lang="hr-HR" sz="2000" dirty="0" smtClean="0">
                <a:latin typeface="Calibri" panose="020F0502020204030204" pitchFamily="34" charset="0"/>
                <a:cs typeface="Calibri" panose="020F0502020204030204" pitchFamily="34" charset="0"/>
              </a:rPr>
              <a:t>biologije prate vlažnost </a:t>
            </a:r>
            <a:r>
              <a:rPr lang="hr-HR" sz="2000" dirty="0">
                <a:latin typeface="Calibri" panose="020F0502020204030204" pitchFamily="34" charset="0"/>
                <a:cs typeface="Calibri" panose="020F0502020204030204" pitchFamily="34" charset="0"/>
              </a:rPr>
              <a:t>zraka i temperature te potrošnju vode za </a:t>
            </a:r>
            <a:r>
              <a:rPr lang="hr-HR" sz="2000" dirty="0" smtClean="0">
                <a:latin typeface="Calibri" panose="020F0502020204030204" pitchFamily="34" charset="0"/>
                <a:cs typeface="Calibri" panose="020F0502020204030204" pitchFamily="34" charset="0"/>
              </a:rPr>
              <a:t>lavandu vodeći o tome dnevnik. </a:t>
            </a:r>
            <a:r>
              <a:rPr lang="hr-HR" sz="2000" dirty="0">
                <a:latin typeface="Calibri" panose="020F0502020204030204" pitchFamily="34" charset="0"/>
                <a:cs typeface="Calibri" panose="020F0502020204030204" pitchFamily="34" charset="0"/>
              </a:rPr>
              <a:t>Uzeći u obzir volumen posude u koju je posađena lavanda i potrošnju vode, </a:t>
            </a:r>
            <a:r>
              <a:rPr lang="hr-HR" sz="2000" dirty="0" smtClean="0">
                <a:latin typeface="Calibri" panose="020F0502020204030204" pitchFamily="34" charset="0"/>
                <a:cs typeface="Calibri" panose="020F0502020204030204" pitchFamily="34" charset="0"/>
              </a:rPr>
              <a:t>učenici izračunavaju </a:t>
            </a:r>
            <a:r>
              <a:rPr lang="hr-HR" sz="2000" dirty="0">
                <a:latin typeface="Calibri" panose="020F0502020204030204" pitchFamily="34" charset="0"/>
                <a:cs typeface="Calibri" panose="020F0502020204030204" pitchFamily="34" charset="0"/>
              </a:rPr>
              <a:t>koliko je potrebno vode za optimalno zalijevanje </a:t>
            </a:r>
            <a:r>
              <a:rPr lang="hr-HR" sz="2000" dirty="0" smtClean="0">
                <a:latin typeface="Calibri" panose="020F0502020204030204" pitchFamily="34" charset="0"/>
                <a:cs typeface="Calibri" panose="020F0502020204030204" pitchFamily="34" charset="0"/>
              </a:rPr>
              <a:t>jabuke </a:t>
            </a:r>
            <a:r>
              <a:rPr lang="hr-HR" sz="2000" dirty="0">
                <a:latin typeface="Calibri" panose="020F0502020204030204" pitchFamily="34" charset="0"/>
                <a:cs typeface="Calibri" panose="020F0502020204030204" pitchFamily="34" charset="0"/>
              </a:rPr>
              <a:t>u </a:t>
            </a:r>
            <a:r>
              <a:rPr lang="hr-HR" sz="2000" dirty="0" smtClean="0">
                <a:latin typeface="Calibri" panose="020F0502020204030204" pitchFamily="34" charset="0"/>
                <a:cs typeface="Calibri" panose="020F0502020204030204" pitchFamily="34" charset="0"/>
              </a:rPr>
              <a:t>drugoj tegli. </a:t>
            </a:r>
            <a:r>
              <a:rPr lang="hr-HR" sz="2000" dirty="0">
                <a:latin typeface="Calibri" panose="020F0502020204030204" pitchFamily="34" charset="0"/>
                <a:cs typeface="Calibri" panose="020F0502020204030204" pitchFamily="34" charset="0"/>
              </a:rPr>
              <a:t>Učenici prvog razreda </a:t>
            </a:r>
            <a:r>
              <a:rPr lang="hr-HR" sz="2000" dirty="0" smtClean="0">
                <a:latin typeface="Calibri" panose="020F0502020204030204" pitchFamily="34" charset="0"/>
                <a:cs typeface="Calibri" panose="020F0502020204030204" pitchFamily="34" charset="0"/>
              </a:rPr>
              <a:t>su zaduženi </a:t>
            </a:r>
            <a:r>
              <a:rPr lang="hr-HR" sz="2000" dirty="0">
                <a:latin typeface="Calibri" panose="020F0502020204030204" pitchFamily="34" charset="0"/>
                <a:cs typeface="Calibri" panose="020F0502020204030204" pitchFamily="34" charset="0"/>
              </a:rPr>
              <a:t>za </a:t>
            </a:r>
            <a:r>
              <a:rPr lang="hr-HR" sz="2000" dirty="0" smtClean="0">
                <a:latin typeface="Calibri" panose="020F0502020204030204" pitchFamily="34" charset="0"/>
                <a:cs typeface="Calibri" panose="020F0502020204030204" pitchFamily="34" charset="0"/>
              </a:rPr>
              <a:t>zalijevanje jabuke u drugoj tegli </a:t>
            </a:r>
            <a:r>
              <a:rPr lang="hr-HR" sz="2000" dirty="0">
                <a:latin typeface="Calibri" panose="020F0502020204030204" pitchFamily="34" charset="0"/>
                <a:cs typeface="Calibri" panose="020F0502020204030204" pitchFamily="34" charset="0"/>
              </a:rPr>
              <a:t>po izračunima učenika 6. i 7. </a:t>
            </a:r>
            <a:r>
              <a:rPr lang="hr-HR" sz="2000" dirty="0" smtClean="0">
                <a:latin typeface="Calibri" panose="020F0502020204030204" pitchFamily="34" charset="0"/>
                <a:cs typeface="Calibri" panose="020F0502020204030204" pitchFamily="34" charset="0"/>
              </a:rPr>
              <a:t>razreda dodatne nastave </a:t>
            </a:r>
            <a:r>
              <a:rPr lang="hr-HR" sz="2000" dirty="0">
                <a:latin typeface="Calibri" panose="020F0502020204030204" pitchFamily="34" charset="0"/>
                <a:cs typeface="Calibri" panose="020F0502020204030204" pitchFamily="34" charset="0"/>
              </a:rPr>
              <a:t>biologije.</a:t>
            </a:r>
          </a:p>
          <a:p>
            <a:endParaRPr lang="hr-HR" sz="2000" dirty="0">
              <a:latin typeface="Calibri" panose="020F0502020204030204" pitchFamily="34" charset="0"/>
              <a:cs typeface="Calibri" panose="020F0502020204030204" pitchFamily="34" charset="0"/>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195" y="1559293"/>
            <a:ext cx="3483142" cy="4644189"/>
          </a:xfrm>
          <a:prstGeom prst="rect">
            <a:avLst/>
          </a:prstGeom>
        </p:spPr>
      </p:pic>
    </p:spTree>
    <p:extLst>
      <p:ext uri="{BB962C8B-B14F-4D97-AF65-F5344CB8AC3E}">
        <p14:creationId xmlns:p14="http://schemas.microsoft.com/office/powerpoint/2010/main" val="92651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5242203" cy="1320800"/>
          </a:xfrm>
        </p:spPr>
        <p:txBody>
          <a:bodyPr>
            <a:normAutofit fontScale="90000"/>
          </a:bodyPr>
          <a:lstStyle/>
          <a:p>
            <a:r>
              <a:rPr lang="hr-HR" sz="3200" dirty="0">
                <a:solidFill>
                  <a:srgbClr val="90C226"/>
                </a:solidFill>
              </a:rPr>
              <a:t>5. Aktivnost  </a:t>
            </a:r>
            <a:r>
              <a:rPr lang="hr-HR" sz="3200" dirty="0" smtClean="0">
                <a:solidFill>
                  <a:srgbClr val="90C226"/>
                </a:solidFill>
              </a:rPr>
              <a:t/>
            </a:r>
            <a:br>
              <a:rPr lang="hr-HR" sz="3200" dirty="0" smtClean="0">
                <a:solidFill>
                  <a:srgbClr val="90C226"/>
                </a:solidFill>
              </a:rPr>
            </a:br>
            <a:r>
              <a:rPr lang="hr-HR" sz="3200" dirty="0" smtClean="0">
                <a:solidFill>
                  <a:srgbClr val="54A021">
                    <a:lumMod val="50000"/>
                  </a:srgbClr>
                </a:solidFill>
              </a:rPr>
              <a:t>PROVEDBA </a:t>
            </a:r>
            <a:r>
              <a:rPr lang="hr-HR" sz="3200" dirty="0">
                <a:solidFill>
                  <a:srgbClr val="54A021">
                    <a:lumMod val="50000"/>
                  </a:srgbClr>
                </a:solidFill>
              </a:rPr>
              <a:t>PROJEKTA</a:t>
            </a:r>
            <a:br>
              <a:rPr lang="hr-HR" sz="3200" dirty="0">
                <a:solidFill>
                  <a:srgbClr val="54A021">
                    <a:lumMod val="50000"/>
                  </a:srgbClr>
                </a:solidFill>
              </a:rPr>
            </a:br>
            <a:r>
              <a:rPr lang="hr-HR" sz="2800" dirty="0">
                <a:solidFill>
                  <a:srgbClr val="54A021">
                    <a:lumMod val="50000"/>
                  </a:srgbClr>
                </a:solidFill>
              </a:rPr>
              <a:t>(UOČAVANJE I POVEZIVANJE TEMPERATURE I VLAGE S POTROŠNJOM VODE) </a:t>
            </a:r>
            <a:endParaRPr lang="hr-HR" dirty="0"/>
          </a:p>
        </p:txBody>
      </p:sp>
      <p:graphicFrame>
        <p:nvGraphicFramePr>
          <p:cNvPr id="5" name="Rezervirano mjesto sadržaja 4"/>
          <p:cNvGraphicFramePr>
            <a:graphicFrameLocks noGrp="1"/>
          </p:cNvGraphicFramePr>
          <p:nvPr>
            <p:ph idx="1"/>
            <p:extLst>
              <p:ext uri="{D42A27DB-BD31-4B8C-83A1-F6EECF244321}">
                <p14:modId xmlns:p14="http://schemas.microsoft.com/office/powerpoint/2010/main" val="3512960782"/>
              </p:ext>
            </p:extLst>
          </p:nvPr>
        </p:nvGraphicFramePr>
        <p:xfrm>
          <a:off x="427607" y="4199962"/>
          <a:ext cx="9688541" cy="2325965"/>
        </p:xfrm>
        <a:graphic>
          <a:graphicData uri="http://schemas.openxmlformats.org/drawingml/2006/table">
            <a:tbl>
              <a:tblPr/>
              <a:tblGrid>
                <a:gridCol w="3175609">
                  <a:extLst>
                    <a:ext uri="{9D8B030D-6E8A-4147-A177-3AD203B41FA5}">
                      <a16:colId xmlns:a16="http://schemas.microsoft.com/office/drawing/2014/main" val="2175113468"/>
                    </a:ext>
                  </a:extLst>
                </a:gridCol>
                <a:gridCol w="742445">
                  <a:extLst>
                    <a:ext uri="{9D8B030D-6E8A-4147-A177-3AD203B41FA5}">
                      <a16:colId xmlns:a16="http://schemas.microsoft.com/office/drawing/2014/main" val="960109781"/>
                    </a:ext>
                  </a:extLst>
                </a:gridCol>
                <a:gridCol w="742445">
                  <a:extLst>
                    <a:ext uri="{9D8B030D-6E8A-4147-A177-3AD203B41FA5}">
                      <a16:colId xmlns:a16="http://schemas.microsoft.com/office/drawing/2014/main" val="2118697479"/>
                    </a:ext>
                  </a:extLst>
                </a:gridCol>
                <a:gridCol w="838007">
                  <a:extLst>
                    <a:ext uri="{9D8B030D-6E8A-4147-A177-3AD203B41FA5}">
                      <a16:colId xmlns:a16="http://schemas.microsoft.com/office/drawing/2014/main" val="656573952"/>
                    </a:ext>
                  </a:extLst>
                </a:gridCol>
                <a:gridCol w="838007">
                  <a:extLst>
                    <a:ext uri="{9D8B030D-6E8A-4147-A177-3AD203B41FA5}">
                      <a16:colId xmlns:a16="http://schemas.microsoft.com/office/drawing/2014/main" val="271437591"/>
                    </a:ext>
                  </a:extLst>
                </a:gridCol>
                <a:gridCol w="838007">
                  <a:extLst>
                    <a:ext uri="{9D8B030D-6E8A-4147-A177-3AD203B41FA5}">
                      <a16:colId xmlns:a16="http://schemas.microsoft.com/office/drawing/2014/main" val="582788223"/>
                    </a:ext>
                  </a:extLst>
                </a:gridCol>
                <a:gridCol w="838007">
                  <a:extLst>
                    <a:ext uri="{9D8B030D-6E8A-4147-A177-3AD203B41FA5}">
                      <a16:colId xmlns:a16="http://schemas.microsoft.com/office/drawing/2014/main" val="2825334560"/>
                    </a:ext>
                  </a:extLst>
                </a:gridCol>
                <a:gridCol w="838007">
                  <a:extLst>
                    <a:ext uri="{9D8B030D-6E8A-4147-A177-3AD203B41FA5}">
                      <a16:colId xmlns:a16="http://schemas.microsoft.com/office/drawing/2014/main" val="2986118891"/>
                    </a:ext>
                  </a:extLst>
                </a:gridCol>
                <a:gridCol w="838007">
                  <a:extLst>
                    <a:ext uri="{9D8B030D-6E8A-4147-A177-3AD203B41FA5}">
                      <a16:colId xmlns:a16="http://schemas.microsoft.com/office/drawing/2014/main" val="348028315"/>
                    </a:ext>
                  </a:extLst>
                </a:gridCol>
              </a:tblGrid>
              <a:tr h="465193">
                <a:tc>
                  <a:txBody>
                    <a:bodyPr/>
                    <a:lstStyle/>
                    <a:p>
                      <a:pPr algn="l" fontAlgn="b"/>
                      <a:r>
                        <a:rPr lang="hr-HR" sz="1300" b="0" i="0" u="none" strike="noStrike">
                          <a:solidFill>
                            <a:srgbClr val="000000"/>
                          </a:solidFill>
                          <a:effectLst/>
                          <a:latin typeface="Calibri" panose="020F0502020204030204" pitchFamily="34" charset="0"/>
                        </a:rPr>
                        <a:t>Datum</a:t>
                      </a:r>
                    </a:p>
                  </a:txBody>
                  <a:tcPr marL="3261" marR="3261" marT="326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7.3.2018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9.3.2018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12.3.2018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14.3.2018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16.3.2018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19.3.2018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21.3.2018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hr-HR" sz="1300" b="0" i="0" u="none" strike="noStrike">
                          <a:solidFill>
                            <a:srgbClr val="000000"/>
                          </a:solidFill>
                          <a:effectLst/>
                          <a:latin typeface="Calibri" panose="020F0502020204030204" pitchFamily="34" charset="0"/>
                        </a:rPr>
                        <a:t>23.3.2018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16592636"/>
                  </a:ext>
                </a:extLst>
              </a:tr>
              <a:tr h="465193">
                <a:tc>
                  <a:txBody>
                    <a:bodyPr/>
                    <a:lstStyle/>
                    <a:p>
                      <a:pPr algn="l" fontAlgn="b"/>
                      <a:r>
                        <a:rPr lang="hr-HR" sz="1300" b="0" i="0" u="none" strike="noStrike">
                          <a:solidFill>
                            <a:srgbClr val="000000"/>
                          </a:solidFill>
                          <a:effectLst/>
                          <a:latin typeface="Calibri" panose="020F0502020204030204" pitchFamily="34" charset="0"/>
                        </a:rPr>
                        <a:t>vlažnost zraka</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61%</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69%</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63%</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70%</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86%</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58%</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49%</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63%</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268710"/>
                  </a:ext>
                </a:extLst>
              </a:tr>
              <a:tr h="465193">
                <a:tc>
                  <a:txBody>
                    <a:bodyPr/>
                    <a:lstStyle/>
                    <a:p>
                      <a:pPr algn="l" fontAlgn="b"/>
                      <a:r>
                        <a:rPr lang="hr-HR" sz="1300" b="0" i="0" u="none" strike="noStrike">
                          <a:solidFill>
                            <a:srgbClr val="000000"/>
                          </a:solidFill>
                          <a:effectLst/>
                          <a:latin typeface="Calibri" panose="020F0502020204030204" pitchFamily="34" charset="0"/>
                        </a:rPr>
                        <a:t>temperatura zraka</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10</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14</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16</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13</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17</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hr-HR" sz="1300" b="0" i="0" u="none" strike="noStrike">
                          <a:solidFill>
                            <a:srgbClr val="000000"/>
                          </a:solidFill>
                          <a:effectLst/>
                          <a:latin typeface="Calibri" panose="020F0502020204030204" pitchFamily="34" charset="0"/>
                        </a:rPr>
                        <a:t>11</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010568"/>
                  </a:ext>
                </a:extLst>
              </a:tr>
              <a:tr h="465193">
                <a:tc>
                  <a:txBody>
                    <a:bodyPr/>
                    <a:lstStyle/>
                    <a:p>
                      <a:pPr algn="l" fontAlgn="b"/>
                      <a:r>
                        <a:rPr lang="hr-HR" sz="1300" b="0" i="0" u="none" strike="noStrike">
                          <a:solidFill>
                            <a:srgbClr val="000000"/>
                          </a:solidFill>
                          <a:effectLst/>
                          <a:latin typeface="Calibri" panose="020F0502020204030204" pitchFamily="34" charset="0"/>
                        </a:rPr>
                        <a:t>količina vode u ml (lavanda)</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20</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12</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10</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9</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3</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hr-HR" sz="1300" b="0" i="0" u="none" strike="noStrike">
                          <a:solidFill>
                            <a:srgbClr val="000000"/>
                          </a:solidFill>
                          <a:effectLst/>
                          <a:latin typeface="Calibri" panose="020F0502020204030204" pitchFamily="34" charset="0"/>
                        </a:rPr>
                        <a:t>15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4031497372"/>
                  </a:ext>
                </a:extLst>
              </a:tr>
              <a:tr h="465193">
                <a:tc>
                  <a:txBody>
                    <a:bodyPr/>
                    <a:lstStyle/>
                    <a:p>
                      <a:pPr algn="l" fontAlgn="b"/>
                      <a:r>
                        <a:rPr lang="pl-PL" sz="1300" b="0" i="0" u="none" strike="noStrike">
                          <a:solidFill>
                            <a:srgbClr val="000000"/>
                          </a:solidFill>
                          <a:effectLst/>
                          <a:latin typeface="Calibri" panose="020F0502020204030204" pitchFamily="34" charset="0"/>
                        </a:rPr>
                        <a:t>potrebna količina vode u ml (za jabuku)</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182</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109</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91</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82</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27</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45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a:solidFill>
                            <a:srgbClr val="000000"/>
                          </a:solidFill>
                          <a:effectLst/>
                          <a:latin typeface="Calibri" panose="020F0502020204030204" pitchFamily="34" charset="0"/>
                        </a:rPr>
                        <a:t>45</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r" fontAlgn="b"/>
                      <a:r>
                        <a:rPr lang="hr-HR" sz="1300" b="0" i="0" u="none" strike="noStrike" dirty="0">
                          <a:solidFill>
                            <a:srgbClr val="000000"/>
                          </a:solidFill>
                          <a:effectLst/>
                          <a:latin typeface="Calibri" panose="020F0502020204030204" pitchFamily="34" charset="0"/>
                        </a:rPr>
                        <a:t>137</a:t>
                      </a:r>
                    </a:p>
                  </a:txBody>
                  <a:tcPr marL="3261" marR="3261" marT="32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85159547"/>
                  </a:ext>
                </a:extLst>
              </a:tr>
            </a:tbl>
          </a:graphicData>
        </a:graphic>
      </p:graphicFrame>
      <p:graphicFrame>
        <p:nvGraphicFramePr>
          <p:cNvPr id="4" name="Grafikon 3"/>
          <p:cNvGraphicFramePr>
            <a:graphicFrameLocks/>
          </p:cNvGraphicFramePr>
          <p:nvPr>
            <p:extLst>
              <p:ext uri="{D42A27DB-BD31-4B8C-83A1-F6EECF244321}">
                <p14:modId xmlns:p14="http://schemas.microsoft.com/office/powerpoint/2010/main" val="466923897"/>
              </p:ext>
            </p:extLst>
          </p:nvPr>
        </p:nvGraphicFramePr>
        <p:xfrm>
          <a:off x="5024388" y="74597"/>
          <a:ext cx="5391751" cy="3977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13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5578" y="234214"/>
            <a:ext cx="8596668" cy="1320800"/>
          </a:xfrm>
        </p:spPr>
        <p:txBody>
          <a:bodyPr>
            <a:normAutofit fontScale="90000"/>
          </a:bodyPr>
          <a:lstStyle/>
          <a:p>
            <a:r>
              <a:rPr lang="hr-HR" dirty="0"/>
              <a:t>5. Aktivnost  </a:t>
            </a:r>
            <a:r>
              <a:rPr lang="hr-HR" dirty="0">
                <a:solidFill>
                  <a:schemeClr val="accent2">
                    <a:lumMod val="50000"/>
                  </a:schemeClr>
                </a:solidFill>
              </a:rPr>
              <a:t>PROVEDBA PROJEKTA </a:t>
            </a:r>
            <a:r>
              <a:rPr lang="hr-HR" dirty="0" smtClean="0">
                <a:solidFill>
                  <a:schemeClr val="accent2">
                    <a:lumMod val="50000"/>
                  </a:schemeClr>
                </a:solidFill>
              </a:rPr>
              <a:t/>
            </a:r>
            <a:br>
              <a:rPr lang="hr-HR" dirty="0" smtClean="0">
                <a:solidFill>
                  <a:schemeClr val="accent2">
                    <a:lumMod val="50000"/>
                  </a:schemeClr>
                </a:solidFill>
              </a:rPr>
            </a:br>
            <a:r>
              <a:rPr lang="hr-HR" sz="3100" dirty="0" smtClean="0">
                <a:solidFill>
                  <a:schemeClr val="accent2">
                    <a:lumMod val="50000"/>
                  </a:schemeClr>
                </a:solidFill>
              </a:rPr>
              <a:t>(</a:t>
            </a:r>
            <a:r>
              <a:rPr lang="hr-HR" sz="3100" dirty="0">
                <a:solidFill>
                  <a:schemeClr val="accent2">
                    <a:lumMod val="50000"/>
                  </a:schemeClr>
                </a:solidFill>
              </a:rPr>
              <a:t>UOČAVANJE I POVEZIVANJE TEMPERATURE I VLAGE S POTROŠNJOM VODE) </a:t>
            </a:r>
          </a:p>
        </p:txBody>
      </p:sp>
      <p:sp>
        <p:nvSpPr>
          <p:cNvPr id="3" name="Rezervirano mjesto sadržaja 2"/>
          <p:cNvSpPr>
            <a:spLocks noGrp="1"/>
          </p:cNvSpPr>
          <p:nvPr>
            <p:ph idx="1"/>
          </p:nvPr>
        </p:nvSpPr>
        <p:spPr>
          <a:xfrm>
            <a:off x="677334" y="2160589"/>
            <a:ext cx="4366304" cy="3880773"/>
          </a:xfrm>
        </p:spPr>
        <p:txBody>
          <a:bodyPr>
            <a:normAutofit/>
          </a:bodyPr>
          <a:lstStyle/>
          <a:p>
            <a:r>
              <a:rPr lang="hr-HR" sz="2000" dirty="0" smtClean="0">
                <a:latin typeface="Cambria" panose="02040503050406030204" pitchFamily="18" charset="0"/>
              </a:rPr>
              <a:t>Uočiti poveznice i posljedice temperature i vlažnosti zraka na potrebu biljaka za vodom tj. na isušivanje tla.</a:t>
            </a:r>
          </a:p>
          <a:p>
            <a:r>
              <a:rPr lang="hr-HR" sz="2000" dirty="0" smtClean="0">
                <a:latin typeface="Cambria" panose="02040503050406030204" pitchFamily="18" charset="0"/>
              </a:rPr>
              <a:t>Primijeniti uočene poveznice te primijeniti znanje iz fizike i biologije</a:t>
            </a:r>
            <a:endParaRPr lang="hr-HR" sz="2000" dirty="0">
              <a:latin typeface="Cambria" panose="02040503050406030204" pitchFamily="18" charset="0"/>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52011" y="2142191"/>
            <a:ext cx="4697411" cy="3523058"/>
          </a:xfrm>
          <a:prstGeom prst="rect">
            <a:avLst/>
          </a:prstGeom>
        </p:spPr>
      </p:pic>
    </p:spTree>
    <p:extLst>
      <p:ext uri="{BB962C8B-B14F-4D97-AF65-F5344CB8AC3E}">
        <p14:creationId xmlns:p14="http://schemas.microsoft.com/office/powerpoint/2010/main" val="300051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Cilj projekta</a:t>
            </a:r>
            <a:endParaRPr lang="hr-HR" dirty="0"/>
          </a:p>
        </p:txBody>
      </p:sp>
      <p:sp>
        <p:nvSpPr>
          <p:cNvPr id="3" name="Rezervirano mjesto sadržaja 2"/>
          <p:cNvSpPr>
            <a:spLocks noGrp="1"/>
          </p:cNvSpPr>
          <p:nvPr>
            <p:ph idx="1"/>
          </p:nvPr>
        </p:nvSpPr>
        <p:spPr>
          <a:xfrm>
            <a:off x="541778" y="3352262"/>
            <a:ext cx="8596668" cy="2981161"/>
          </a:xfrm>
        </p:spPr>
        <p:txBody>
          <a:bodyPr>
            <a:normAutofit fontScale="92500"/>
          </a:bodyPr>
          <a:lstStyle/>
          <a:p>
            <a:r>
              <a:rPr lang="hr-HR" dirty="0"/>
              <a:t> </a:t>
            </a:r>
            <a:r>
              <a:rPr lang="hr-HR" sz="2200" dirty="0">
                <a:solidFill>
                  <a:schemeClr val="accent2">
                    <a:lumMod val="50000"/>
                  </a:schemeClr>
                </a:solidFill>
                <a:latin typeface="Calibri" panose="020F0502020204030204" pitchFamily="34" charset="0"/>
                <a:cs typeface="Calibri" panose="020F0502020204030204" pitchFamily="34" charset="0"/>
              </a:rPr>
              <a:t>PROGRAMIRANJE </a:t>
            </a:r>
            <a:r>
              <a:rPr lang="hr-HR" sz="2200" dirty="0" smtClean="0">
                <a:solidFill>
                  <a:schemeClr val="accent2">
                    <a:lumMod val="50000"/>
                  </a:schemeClr>
                </a:solidFill>
                <a:latin typeface="Calibri" panose="020F0502020204030204" pitchFamily="34" charset="0"/>
                <a:cs typeface="Calibri" panose="020F0502020204030204" pitchFamily="34" charset="0"/>
              </a:rPr>
              <a:t>MICROBITA</a:t>
            </a:r>
          </a:p>
          <a:p>
            <a:r>
              <a:rPr lang="hr-HR" sz="2200" dirty="0">
                <a:solidFill>
                  <a:schemeClr val="accent2">
                    <a:lumMod val="50000"/>
                  </a:schemeClr>
                </a:solidFill>
                <a:latin typeface="Calibri" panose="020F0502020204030204" pitchFamily="34" charset="0"/>
                <a:cs typeface="Calibri" panose="020F0502020204030204" pitchFamily="34" charset="0"/>
              </a:rPr>
              <a:t>OSLIKAVANJE I MJERENJE POSUDA</a:t>
            </a:r>
            <a:r>
              <a:rPr lang="hr-HR" sz="2200" dirty="0">
                <a:latin typeface="Calibri" panose="020F0502020204030204" pitchFamily="34" charset="0"/>
                <a:cs typeface="Calibri" panose="020F0502020204030204" pitchFamily="34" charset="0"/>
              </a:rPr>
              <a:t/>
            </a:r>
            <a:br>
              <a:rPr lang="hr-HR" sz="2200" dirty="0">
                <a:latin typeface="Calibri" panose="020F0502020204030204" pitchFamily="34" charset="0"/>
                <a:cs typeface="Calibri" panose="020F0502020204030204" pitchFamily="34" charset="0"/>
              </a:rPr>
            </a:br>
            <a:r>
              <a:rPr lang="hr-HR" sz="2200" dirty="0">
                <a:solidFill>
                  <a:schemeClr val="accent2">
                    <a:lumMod val="50000"/>
                  </a:schemeClr>
                </a:solidFill>
                <a:latin typeface="Calibri" panose="020F0502020204030204" pitchFamily="34" charset="0"/>
                <a:cs typeface="Calibri" panose="020F0502020204030204" pitchFamily="34" charset="0"/>
              </a:rPr>
              <a:t>(izračunavanje obujma</a:t>
            </a:r>
            <a:r>
              <a:rPr lang="hr-HR" sz="2200" dirty="0" smtClean="0">
                <a:solidFill>
                  <a:schemeClr val="accent2">
                    <a:lumMod val="50000"/>
                  </a:schemeClr>
                </a:solidFill>
                <a:latin typeface="Calibri" panose="020F0502020204030204" pitchFamily="34" charset="0"/>
                <a:cs typeface="Calibri" panose="020F0502020204030204" pitchFamily="34" charset="0"/>
              </a:rPr>
              <a:t>)</a:t>
            </a:r>
          </a:p>
          <a:p>
            <a:r>
              <a:rPr lang="hr-HR" sz="2200" dirty="0">
                <a:solidFill>
                  <a:schemeClr val="accent2">
                    <a:lumMod val="50000"/>
                  </a:schemeClr>
                </a:solidFill>
                <a:latin typeface="Calibri" panose="020F0502020204030204" pitchFamily="34" charset="0"/>
                <a:cs typeface="Calibri" panose="020F0502020204030204" pitchFamily="34" charset="0"/>
              </a:rPr>
              <a:t>ODABIR </a:t>
            </a:r>
            <a:r>
              <a:rPr lang="hr-HR" sz="2200" dirty="0" smtClean="0">
                <a:solidFill>
                  <a:schemeClr val="accent2">
                    <a:lumMod val="50000"/>
                  </a:schemeClr>
                </a:solidFill>
                <a:latin typeface="Calibri" panose="020F0502020204030204" pitchFamily="34" charset="0"/>
                <a:cs typeface="Calibri" panose="020F0502020204030204" pitchFamily="34" charset="0"/>
              </a:rPr>
              <a:t>BILJA</a:t>
            </a:r>
          </a:p>
          <a:p>
            <a:r>
              <a:rPr lang="hr-HR" sz="2200" dirty="0" smtClean="0">
                <a:solidFill>
                  <a:schemeClr val="accent2">
                    <a:lumMod val="50000"/>
                  </a:schemeClr>
                </a:solidFill>
                <a:latin typeface="Calibri" panose="020F0502020204030204" pitchFamily="34" charset="0"/>
                <a:cs typeface="Calibri" panose="020F0502020204030204" pitchFamily="34" charset="0"/>
              </a:rPr>
              <a:t>SADNJA BILJA</a:t>
            </a:r>
          </a:p>
          <a:p>
            <a:r>
              <a:rPr lang="hr-HR" sz="2200" dirty="0">
                <a:solidFill>
                  <a:schemeClr val="accent2">
                    <a:lumMod val="50000"/>
                  </a:schemeClr>
                </a:solidFill>
                <a:latin typeface="Calibri" panose="020F0502020204030204" pitchFamily="34" charset="0"/>
                <a:cs typeface="Calibri" panose="020F0502020204030204" pitchFamily="34" charset="0"/>
              </a:rPr>
              <a:t>PROVEDBA </a:t>
            </a:r>
            <a:r>
              <a:rPr lang="hr-HR" sz="2200" dirty="0" smtClean="0">
                <a:solidFill>
                  <a:schemeClr val="accent2">
                    <a:lumMod val="50000"/>
                  </a:schemeClr>
                </a:solidFill>
                <a:latin typeface="Calibri" panose="020F0502020204030204" pitchFamily="34" charset="0"/>
                <a:cs typeface="Calibri" panose="020F0502020204030204" pitchFamily="34" charset="0"/>
              </a:rPr>
              <a:t>PROJEKTA</a:t>
            </a:r>
          </a:p>
          <a:p>
            <a:r>
              <a:rPr lang="hr-HR" sz="2200" dirty="0">
                <a:solidFill>
                  <a:schemeClr val="accent2">
                    <a:lumMod val="50000"/>
                  </a:schemeClr>
                </a:solidFill>
                <a:latin typeface="Calibri" panose="020F0502020204030204" pitchFamily="34" charset="0"/>
                <a:cs typeface="Calibri" panose="020F0502020204030204" pitchFamily="34" charset="0"/>
              </a:rPr>
              <a:t>UOČAVANJE I POVEZIVANJE TEMPERATURE I VLAGE S POTROŠNJOM VODE</a:t>
            </a:r>
            <a:endParaRPr lang="hr-HR" sz="2200" dirty="0" smtClean="0">
              <a:solidFill>
                <a:schemeClr val="accent2">
                  <a:lumMod val="50000"/>
                </a:schemeClr>
              </a:solidFill>
              <a:latin typeface="Calibri" panose="020F0502020204030204" pitchFamily="34" charset="0"/>
              <a:cs typeface="Calibri" panose="020F0502020204030204" pitchFamily="34" charset="0"/>
            </a:endParaRPr>
          </a:p>
          <a:p>
            <a:endParaRPr lang="hr-HR" dirty="0" smtClean="0">
              <a:solidFill>
                <a:schemeClr val="accent2">
                  <a:lumMod val="50000"/>
                </a:schemeClr>
              </a:solidFill>
            </a:endParaRPr>
          </a:p>
          <a:p>
            <a:endParaRPr lang="hr-HR" dirty="0" smtClean="0">
              <a:solidFill>
                <a:schemeClr val="accent2">
                  <a:lumMod val="50000"/>
                </a:schemeClr>
              </a:solidFill>
            </a:endParaRPr>
          </a:p>
          <a:p>
            <a:endParaRPr lang="hr-HR" dirty="0" smtClean="0">
              <a:solidFill>
                <a:schemeClr val="accent2">
                  <a:lumMod val="50000"/>
                </a:schemeClr>
              </a:solidFill>
            </a:endParaRPr>
          </a:p>
          <a:p>
            <a:endParaRPr lang="hr-HR" dirty="0" smtClean="0"/>
          </a:p>
        </p:txBody>
      </p:sp>
      <p:sp>
        <p:nvSpPr>
          <p:cNvPr id="4" name="Naslov 1"/>
          <p:cNvSpPr txBox="1">
            <a:spLocks/>
          </p:cNvSpPr>
          <p:nvPr/>
        </p:nvSpPr>
        <p:spPr>
          <a:xfrm>
            <a:off x="541778" y="2597483"/>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hr-HR" dirty="0" smtClean="0"/>
              <a:t>Aktivnosti </a:t>
            </a:r>
          </a:p>
          <a:p>
            <a:endParaRPr lang="hr-HR" dirty="0"/>
          </a:p>
        </p:txBody>
      </p:sp>
      <p:sp>
        <p:nvSpPr>
          <p:cNvPr id="5" name="Rezervirano mjesto sadržaja 2"/>
          <p:cNvSpPr txBox="1">
            <a:spLocks/>
          </p:cNvSpPr>
          <p:nvPr/>
        </p:nvSpPr>
        <p:spPr>
          <a:xfrm>
            <a:off x="406222" y="1677988"/>
            <a:ext cx="8596668" cy="9194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hr-HR" dirty="0" smtClean="0"/>
              <a:t> </a:t>
            </a:r>
            <a:r>
              <a:rPr lang="hr-HR" sz="2200" dirty="0" smtClean="0">
                <a:latin typeface="Calibri" panose="020F0502020204030204" pitchFamily="34" charset="0"/>
                <a:cs typeface="Calibri" panose="020F0502020204030204" pitchFamily="34" charset="0"/>
              </a:rPr>
              <a:t>Na konkretnom primjeru pokazati kako primijeniti IKT u nastavi i istovremeno razvijati društvenu i ekološku svijest učenika.</a:t>
            </a:r>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795" y="779646"/>
            <a:ext cx="3537285" cy="4716380"/>
          </a:xfrm>
          <a:prstGeom prst="rect">
            <a:avLst/>
          </a:prstGeom>
        </p:spPr>
      </p:pic>
    </p:spTree>
    <p:extLst>
      <p:ext uri="{BB962C8B-B14F-4D97-AF65-F5344CB8AC3E}">
        <p14:creationId xmlns:p14="http://schemas.microsoft.com/office/powerpoint/2010/main" val="7138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Izradili:</a:t>
            </a:r>
            <a:br>
              <a:rPr lang="hr-HR" dirty="0" smtClean="0"/>
            </a:br>
            <a:endParaRPr lang="hr-HR" dirty="0"/>
          </a:p>
        </p:txBody>
      </p:sp>
      <p:sp>
        <p:nvSpPr>
          <p:cNvPr id="3" name="Rezervirano mjesto sadržaja 2"/>
          <p:cNvSpPr>
            <a:spLocks noGrp="1"/>
          </p:cNvSpPr>
          <p:nvPr>
            <p:ph idx="1"/>
          </p:nvPr>
        </p:nvSpPr>
        <p:spPr/>
        <p:txBody>
          <a:bodyPr/>
          <a:lstStyle/>
          <a:p>
            <a:r>
              <a:rPr lang="hr-HR" dirty="0" smtClean="0"/>
              <a:t>Slikali lavandu učenici prvog razreda sa učiteljicom Suzanom </a:t>
            </a:r>
            <a:r>
              <a:rPr lang="hr-HR" dirty="0" err="1" smtClean="0"/>
              <a:t>Rauker</a:t>
            </a:r>
            <a:endParaRPr lang="hr-HR" dirty="0" smtClean="0"/>
          </a:p>
          <a:p>
            <a:r>
              <a:rPr lang="hr-HR" dirty="0" smtClean="0"/>
              <a:t>Oslikavali tegle učenici školske zadruge </a:t>
            </a:r>
            <a:r>
              <a:rPr lang="hr-HR" dirty="0" err="1" smtClean="0"/>
              <a:t>Vuzel</a:t>
            </a:r>
            <a:r>
              <a:rPr lang="hr-HR" dirty="0" smtClean="0"/>
              <a:t> sa profesoricom Tajanom </a:t>
            </a:r>
            <a:r>
              <a:rPr lang="hr-HR" dirty="0" err="1" smtClean="0"/>
              <a:t>Brnić</a:t>
            </a:r>
            <a:endParaRPr lang="hr-HR" dirty="0" smtClean="0"/>
          </a:p>
          <a:p>
            <a:r>
              <a:rPr lang="hr-HR" dirty="0" smtClean="0"/>
              <a:t>Programiranje </a:t>
            </a:r>
            <a:r>
              <a:rPr lang="hr-HR" dirty="0" err="1" smtClean="0"/>
              <a:t>microbita</a:t>
            </a:r>
            <a:r>
              <a:rPr lang="hr-HR" dirty="0" smtClean="0"/>
              <a:t> učenici šestih razreda dodatne nastave informatike sa učiteljicom Katarinom Grgić </a:t>
            </a:r>
            <a:r>
              <a:rPr lang="hr-HR" dirty="0" err="1" smtClean="0"/>
              <a:t>Noršić</a:t>
            </a:r>
            <a:endParaRPr lang="hr-HR" dirty="0" smtClean="0"/>
          </a:p>
          <a:p>
            <a:r>
              <a:rPr lang="hr-HR" dirty="0" smtClean="0"/>
              <a:t>Odabir i sadnja bilja učenici dodatne nastave biologije i učenici Eko skupine prvih razreda sa učiteljicom Majom Đuričić</a:t>
            </a:r>
          </a:p>
          <a:p>
            <a:r>
              <a:rPr lang="hr-HR" dirty="0" smtClean="0"/>
              <a:t>Provođenje projekta, mjerenje, zalijevanje,  računanje i bilježenje podataka učenici dodatne nastave biologije i učenici Eko skupine prvih razreda sa učiteljicama Natalijom Ivanković, Suzanom </a:t>
            </a:r>
            <a:r>
              <a:rPr lang="hr-HR" dirty="0" err="1" smtClean="0"/>
              <a:t>Rauker</a:t>
            </a:r>
            <a:r>
              <a:rPr lang="hr-HR" dirty="0" smtClean="0"/>
              <a:t> i Majom Đuričić</a:t>
            </a:r>
          </a:p>
          <a:p>
            <a:r>
              <a:rPr lang="hr-HR" dirty="0" smtClean="0"/>
              <a:t>Vodila, koordinirala, objedinila podatke, izradila film i prezentaciju projekta učiteljica Maja Đuričić</a:t>
            </a:r>
          </a:p>
          <a:p>
            <a:endParaRPr lang="hr-HR" dirty="0"/>
          </a:p>
        </p:txBody>
      </p:sp>
    </p:spTree>
    <p:extLst>
      <p:ext uri="{BB962C8B-B14F-4D97-AF65-F5344CB8AC3E}">
        <p14:creationId xmlns:p14="http://schemas.microsoft.com/office/powerpoint/2010/main" val="348066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75203" y="533921"/>
            <a:ext cx="8596668" cy="1766518"/>
          </a:xfrm>
        </p:spPr>
        <p:txBody>
          <a:bodyPr>
            <a:noAutofit/>
          </a:bodyPr>
          <a:lstStyle/>
          <a:p>
            <a:r>
              <a:rPr lang="hr-HR" sz="2400" dirty="0" smtClean="0">
                <a:solidFill>
                  <a:schemeClr val="accent1"/>
                </a:solidFill>
                <a:latin typeface="Cambria" panose="02040503050406030204" pitchFamily="18" charset="0"/>
              </a:rPr>
              <a:t>ZADATCI PROJEKTA</a:t>
            </a:r>
          </a:p>
          <a:p>
            <a:pPr marL="0" indent="0">
              <a:buNone/>
            </a:pPr>
            <a:r>
              <a:rPr lang="hr-HR" sz="2400" dirty="0" smtClean="0">
                <a:latin typeface="Calibri" panose="020F0502020204030204" pitchFamily="34" charset="0"/>
                <a:cs typeface="Calibri" panose="020F0502020204030204" pitchFamily="34" charset="0"/>
              </a:rPr>
              <a:t>Spajanje ekologije, informatike, fizike, biologije te prirode i društva kako bi djeca </a:t>
            </a:r>
            <a:r>
              <a:rPr lang="hr-HR" sz="2400" dirty="0">
                <a:latin typeface="Calibri" panose="020F0502020204030204" pitchFamily="34" charset="0"/>
                <a:cs typeface="Calibri" panose="020F0502020204030204" pitchFamily="34" charset="0"/>
              </a:rPr>
              <a:t>a</a:t>
            </a:r>
            <a:r>
              <a:rPr lang="hr-HR" sz="2400" dirty="0" smtClean="0">
                <a:latin typeface="Calibri" panose="020F0502020204030204" pitchFamily="34" charset="0"/>
                <a:cs typeface="Calibri" panose="020F0502020204030204" pitchFamily="34" charset="0"/>
              </a:rPr>
              <a:t>ktivno istraživala i zorno dolazila do novih spoznaja.</a:t>
            </a:r>
            <a:endParaRPr lang="hr-HR" sz="24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rotWithShape="1">
          <a:blip r:embed="rId2">
            <a:extLst>
              <a:ext uri="{28A0092B-C50C-407E-A947-70E740481C1C}">
                <a14:useLocalDpi xmlns:a14="http://schemas.microsoft.com/office/drawing/2010/main" val="0"/>
              </a:ext>
            </a:extLst>
          </a:blip>
          <a:srcRect r="6826"/>
          <a:stretch/>
        </p:blipFill>
        <p:spPr>
          <a:xfrm rot="16200000">
            <a:off x="2907274" y="1356718"/>
            <a:ext cx="3522845" cy="6334309"/>
          </a:xfrm>
          <a:prstGeom prst="rect">
            <a:avLst/>
          </a:prstGeom>
        </p:spPr>
      </p:pic>
    </p:spTree>
    <p:extLst>
      <p:ext uri="{BB962C8B-B14F-4D97-AF65-F5344CB8AC3E}">
        <p14:creationId xmlns:p14="http://schemas.microsoft.com/office/powerpoint/2010/main" val="35617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11574" y="1524000"/>
            <a:ext cx="8596668" cy="1320800"/>
          </a:xfrm>
        </p:spPr>
        <p:txBody>
          <a:bodyPr/>
          <a:lstStyle/>
          <a:p>
            <a:r>
              <a:rPr lang="hr-HR" dirty="0" smtClean="0"/>
              <a:t>Uključeni učenici</a:t>
            </a:r>
            <a:endParaRPr lang="hr-HR" dirty="0"/>
          </a:p>
        </p:txBody>
      </p:sp>
      <p:sp>
        <p:nvSpPr>
          <p:cNvPr id="3" name="Rezervirano mjesto sadržaja 2"/>
          <p:cNvSpPr>
            <a:spLocks noGrp="1"/>
          </p:cNvSpPr>
          <p:nvPr>
            <p:ph idx="1"/>
          </p:nvPr>
        </p:nvSpPr>
        <p:spPr>
          <a:xfrm>
            <a:off x="311574" y="2977227"/>
            <a:ext cx="8596668" cy="3880773"/>
          </a:xfrm>
        </p:spPr>
        <p:txBody>
          <a:bodyPr/>
          <a:lstStyle/>
          <a:p>
            <a:pPr>
              <a:buFont typeface="Wingdings" panose="05000000000000000000" pitchFamily="2" charset="2"/>
              <a:buChar char="Ø"/>
            </a:pPr>
            <a:r>
              <a:rPr lang="hr-HR" sz="2200" dirty="0" smtClean="0">
                <a:latin typeface="Calibri" panose="020F0502020204030204" pitchFamily="34" charset="0"/>
                <a:cs typeface="Calibri" panose="020F0502020204030204" pitchFamily="34" charset="0"/>
              </a:rPr>
              <a:t>Učenici prvog razreda </a:t>
            </a:r>
          </a:p>
          <a:p>
            <a:pPr>
              <a:buFont typeface="Wingdings" panose="05000000000000000000" pitchFamily="2" charset="2"/>
              <a:buChar char="Ø"/>
            </a:pPr>
            <a:r>
              <a:rPr lang="hr-HR" sz="2200" dirty="0" smtClean="0">
                <a:latin typeface="Calibri" panose="020F0502020204030204" pitchFamily="34" charset="0"/>
                <a:cs typeface="Calibri" panose="020F0502020204030204" pitchFamily="34" charset="0"/>
              </a:rPr>
              <a:t>Učenici šestog i sedmog razreda u  </a:t>
            </a:r>
            <a:br>
              <a:rPr lang="hr-HR" sz="2200" dirty="0" smtClean="0">
                <a:latin typeface="Calibri" panose="020F0502020204030204" pitchFamily="34" charset="0"/>
                <a:cs typeface="Calibri" panose="020F0502020204030204" pitchFamily="34" charset="0"/>
              </a:rPr>
            </a:br>
            <a:r>
              <a:rPr lang="hr-HR" sz="2200" dirty="0" smtClean="0">
                <a:latin typeface="Calibri" panose="020F0502020204030204" pitchFamily="34" charset="0"/>
                <a:cs typeface="Calibri" panose="020F0502020204030204" pitchFamily="34" charset="0"/>
              </a:rPr>
              <a:t>sklopu dodatne nastave biologije</a:t>
            </a:r>
          </a:p>
          <a:p>
            <a:pPr>
              <a:buFont typeface="Wingdings" panose="05000000000000000000" pitchFamily="2" charset="2"/>
              <a:buChar char="Ø"/>
            </a:pPr>
            <a:r>
              <a:rPr lang="hr-HR" sz="2200" dirty="0" smtClean="0">
                <a:latin typeface="Calibri" panose="020F0502020204030204" pitchFamily="34" charset="0"/>
                <a:cs typeface="Calibri" panose="020F0502020204030204" pitchFamily="34" charset="0"/>
              </a:rPr>
              <a:t>Učenici šestog razreda dodatne </a:t>
            </a:r>
            <a:br>
              <a:rPr lang="hr-HR" sz="2200" dirty="0" smtClean="0">
                <a:latin typeface="Calibri" panose="020F0502020204030204" pitchFamily="34" charset="0"/>
                <a:cs typeface="Calibri" panose="020F0502020204030204" pitchFamily="34" charset="0"/>
              </a:rPr>
            </a:br>
            <a:r>
              <a:rPr lang="hr-HR" sz="2200" dirty="0" smtClean="0">
                <a:latin typeface="Calibri" panose="020F0502020204030204" pitchFamily="34" charset="0"/>
                <a:cs typeface="Calibri" panose="020F0502020204030204" pitchFamily="34" charset="0"/>
              </a:rPr>
              <a:t>nastave informatike</a:t>
            </a:r>
          </a:p>
          <a:p>
            <a:pPr marL="0" indent="0">
              <a:buNone/>
            </a:pPr>
            <a:endParaRPr lang="hr-HR" sz="2400" dirty="0" smtClean="0">
              <a:latin typeface="Harrington" panose="04040505050A02020702" pitchFamily="82" charset="0"/>
            </a:endParaRPr>
          </a:p>
          <a:p>
            <a:pPr marL="0" indent="0">
              <a:buNone/>
            </a:pPr>
            <a:endParaRPr lang="hr-HR" sz="2400" dirty="0" smtClean="0">
              <a:latin typeface="Harrington" panose="04040505050A02020702" pitchFamily="82" charset="0"/>
            </a:endParaRPr>
          </a:p>
          <a:p>
            <a:endParaRPr lang="hr-HR" dirty="0">
              <a:latin typeface="Harrington" panose="04040505050A02020702" pitchFamily="82" charset="0"/>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642" y="1669700"/>
            <a:ext cx="4645793" cy="3484345"/>
          </a:xfrm>
          <a:prstGeom prst="rect">
            <a:avLst/>
          </a:prstGeom>
        </p:spPr>
      </p:pic>
    </p:spTree>
    <p:extLst>
      <p:ext uri="{BB962C8B-B14F-4D97-AF65-F5344CB8AC3E}">
        <p14:creationId xmlns:p14="http://schemas.microsoft.com/office/powerpoint/2010/main" val="22964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28874" y="-293975"/>
            <a:ext cx="9145129" cy="1470025"/>
          </a:xfrm>
        </p:spPr>
        <p:txBody>
          <a:bodyPr/>
          <a:lstStyle/>
          <a:p>
            <a:r>
              <a:rPr lang="hr-HR" dirty="0"/>
              <a:t>MICROBIT U NAŠOJ ŠKOLI</a:t>
            </a:r>
          </a:p>
        </p:txBody>
      </p:sp>
      <p:sp>
        <p:nvSpPr>
          <p:cNvPr id="3" name="Podnaslov 2"/>
          <p:cNvSpPr>
            <a:spLocks noGrp="1"/>
          </p:cNvSpPr>
          <p:nvPr>
            <p:ph type="subTitle" idx="1"/>
          </p:nvPr>
        </p:nvSpPr>
        <p:spPr/>
        <p:txBody>
          <a:bodyPr/>
          <a:lstStyle/>
          <a:p>
            <a:endParaRPr lang="hr-H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222" y="1435931"/>
            <a:ext cx="6791739" cy="4608512"/>
          </a:xfrm>
          <a:prstGeom prst="rect">
            <a:avLst/>
          </a:prstGeom>
        </p:spPr>
      </p:pic>
    </p:spTree>
    <p:extLst>
      <p:ext uri="{BB962C8B-B14F-4D97-AF65-F5344CB8AC3E}">
        <p14:creationId xmlns:p14="http://schemas.microsoft.com/office/powerpoint/2010/main" val="213062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1. Aktivnost </a:t>
            </a:r>
            <a:r>
              <a:rPr lang="hr-HR" dirty="0" smtClean="0">
                <a:solidFill>
                  <a:schemeClr val="accent1">
                    <a:lumMod val="50000"/>
                  </a:schemeClr>
                </a:solidFill>
              </a:rPr>
              <a:t>PROGRAMIRANJE MICROBITA</a:t>
            </a:r>
            <a:endParaRPr lang="hr-HR" dirty="0">
              <a:solidFill>
                <a:schemeClr val="accent1">
                  <a:lumMod val="50000"/>
                </a:schemeClr>
              </a:solidFill>
            </a:endParaRPr>
          </a:p>
        </p:txBody>
      </p:sp>
      <p:sp>
        <p:nvSpPr>
          <p:cNvPr id="3" name="Rezervirano mjesto sadržaja 2"/>
          <p:cNvSpPr>
            <a:spLocks noGrp="1"/>
          </p:cNvSpPr>
          <p:nvPr>
            <p:ph idx="1"/>
          </p:nvPr>
        </p:nvSpPr>
        <p:spPr>
          <a:xfrm>
            <a:off x="677334" y="1419444"/>
            <a:ext cx="8596668" cy="3880773"/>
          </a:xfrm>
        </p:spPr>
        <p:txBody>
          <a:bodyPr>
            <a:noAutofit/>
          </a:bodyPr>
          <a:lstStyle/>
          <a:p>
            <a:r>
              <a:rPr lang="hr-HR" sz="2000" b="1" dirty="0">
                <a:latin typeface="Calibri" panose="020F0502020204030204" pitchFamily="34" charset="0"/>
                <a:cs typeface="Calibri" panose="020F0502020204030204" pitchFamily="34" charset="0"/>
              </a:rPr>
              <a:t>Cilj </a:t>
            </a:r>
            <a:endParaRPr lang="hr-HR" sz="2000" b="1" dirty="0" smtClean="0">
              <a:latin typeface="Calibri" panose="020F0502020204030204" pitchFamily="34" charset="0"/>
              <a:cs typeface="Calibri" panose="020F0502020204030204" pitchFamily="34" charset="0"/>
            </a:endParaRPr>
          </a:p>
          <a:p>
            <a:pPr lvl="1">
              <a:buFont typeface="Arial" panose="020B0604020202020204" pitchFamily="34" charset="0"/>
              <a:buChar char="•"/>
            </a:pPr>
            <a:r>
              <a:rPr lang="hr-HR" sz="2000" dirty="0">
                <a:latin typeface="Calibri" panose="020F0502020204030204" pitchFamily="34" charset="0"/>
                <a:cs typeface="Calibri" panose="020F0502020204030204" pitchFamily="34" charset="0"/>
              </a:rPr>
              <a:t>Uz pomoć seta za zalijevanje biljaka koji se sastoji od senzora za mjerenje vlažnosti tla </a:t>
            </a:r>
            <a:r>
              <a:rPr lang="hr-HR" sz="2000" dirty="0" smtClean="0">
                <a:latin typeface="Calibri" panose="020F0502020204030204" pitchFamily="34" charset="0"/>
                <a:cs typeface="Calibri" panose="020F0502020204030204" pitchFamily="34" charset="0"/>
              </a:rPr>
              <a:t> biljke  koji je spojen </a:t>
            </a:r>
            <a:r>
              <a:rPr lang="hr-HR" sz="2000" dirty="0">
                <a:latin typeface="Calibri" panose="020F0502020204030204" pitchFamily="34" charset="0"/>
                <a:cs typeface="Calibri" panose="020F0502020204030204" pitchFamily="34" charset="0"/>
              </a:rPr>
              <a:t>na </a:t>
            </a:r>
            <a:r>
              <a:rPr lang="hr-HR" sz="2000" dirty="0" err="1">
                <a:latin typeface="Calibri" panose="020F0502020204030204" pitchFamily="34" charset="0"/>
                <a:cs typeface="Calibri" panose="020F0502020204030204" pitchFamily="34" charset="0"/>
              </a:rPr>
              <a:t>microbit</a:t>
            </a:r>
            <a:r>
              <a:rPr lang="hr-HR" sz="2000" dirty="0">
                <a:latin typeface="Calibri" panose="020F0502020204030204" pitchFamily="34" charset="0"/>
                <a:cs typeface="Calibri" panose="020F0502020204030204" pitchFamily="34" charset="0"/>
              </a:rPr>
              <a:t> kojeg smo prethodno programirali </a:t>
            </a:r>
            <a:r>
              <a:rPr lang="hr-HR" sz="2000" dirty="0" smtClean="0">
                <a:latin typeface="Calibri" panose="020F0502020204030204" pitchFamily="34" charset="0"/>
                <a:cs typeface="Calibri" panose="020F0502020204030204" pitchFamily="34" charset="0"/>
              </a:rPr>
              <a:t>te </a:t>
            </a:r>
            <a:r>
              <a:rPr lang="hr-HR" sz="2000" dirty="0">
                <a:latin typeface="Calibri" panose="020F0502020204030204" pitchFamily="34" charset="0"/>
                <a:cs typeface="Calibri" panose="020F0502020204030204" pitchFamily="34" charset="0"/>
              </a:rPr>
              <a:t>pumpe za vodu postižemo da </a:t>
            </a:r>
            <a:r>
              <a:rPr lang="hr-HR" sz="2000" dirty="0" err="1" smtClean="0">
                <a:latin typeface="Calibri" panose="020F0502020204030204" pitchFamily="34" charset="0"/>
                <a:cs typeface="Calibri" panose="020F0502020204030204" pitchFamily="34" charset="0"/>
              </a:rPr>
              <a:t>microbit</a:t>
            </a:r>
            <a:r>
              <a:rPr lang="hr-HR" sz="2000" dirty="0" smtClean="0">
                <a:latin typeface="Calibri" panose="020F0502020204030204" pitchFamily="34" charset="0"/>
                <a:cs typeface="Calibri" panose="020F0502020204030204" pitchFamily="34" charset="0"/>
              </a:rPr>
              <a:t> </a:t>
            </a:r>
            <a:r>
              <a:rPr lang="hr-HR" sz="2000" dirty="0">
                <a:latin typeface="Calibri" panose="020F0502020204030204" pitchFamily="34" charset="0"/>
                <a:cs typeface="Calibri" panose="020F0502020204030204" pitchFamily="34" charset="0"/>
              </a:rPr>
              <a:t>zalijeva </a:t>
            </a:r>
            <a:r>
              <a:rPr lang="hr-HR" sz="2000" dirty="0" smtClean="0">
                <a:latin typeface="Calibri" panose="020F0502020204030204" pitchFamily="34" charset="0"/>
                <a:cs typeface="Calibri" panose="020F0502020204030204" pitchFamily="34" charset="0"/>
              </a:rPr>
              <a:t>biljku.</a:t>
            </a:r>
          </a:p>
          <a:p>
            <a:r>
              <a:rPr lang="hr-HR" sz="2000" b="1" dirty="0" smtClean="0">
                <a:latin typeface="Calibri" panose="020F0502020204030204" pitchFamily="34" charset="0"/>
                <a:cs typeface="Calibri" panose="020F0502020204030204" pitchFamily="34" charset="0"/>
              </a:rPr>
              <a:t>Zadatci</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primjenjivati </a:t>
            </a:r>
            <a:r>
              <a:rPr lang="hr-HR" sz="2000" dirty="0">
                <a:latin typeface="Calibri" panose="020F0502020204030204" pitchFamily="34" charset="0"/>
                <a:cs typeface="Calibri" panose="020F0502020204030204" pitchFamily="34" charset="0"/>
              </a:rPr>
              <a:t>stečena znanja u svakodnevnome životu</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stjecati </a:t>
            </a:r>
            <a:r>
              <a:rPr lang="hr-HR" sz="2000" dirty="0">
                <a:latin typeface="Calibri" panose="020F0502020204030204" pitchFamily="34" charset="0"/>
                <a:cs typeface="Calibri" panose="020F0502020204030204" pitchFamily="34" charset="0"/>
              </a:rPr>
              <a:t>znanje, vještine i navike pravilne uporabe </a:t>
            </a:r>
            <a:r>
              <a:rPr lang="hr-HR" sz="2000" dirty="0" smtClean="0">
                <a:latin typeface="Calibri" panose="020F0502020204030204" pitchFamily="34" charset="0"/>
                <a:cs typeface="Calibri" panose="020F0502020204030204" pitchFamily="34" charset="0"/>
              </a:rPr>
              <a:t>tehnologije </a:t>
            </a:r>
            <a:endParaRPr lang="hr-HR" sz="2000" dirty="0">
              <a:latin typeface="Calibri" panose="020F0502020204030204" pitchFamily="34" charset="0"/>
              <a:cs typeface="Calibri" panose="020F0502020204030204" pitchFamily="34" charset="0"/>
            </a:endParaRPr>
          </a:p>
          <a:p>
            <a:r>
              <a:rPr lang="hr-HR" sz="2000" b="1" dirty="0" smtClean="0">
                <a:latin typeface="Calibri" panose="020F0502020204030204" pitchFamily="34" charset="0"/>
                <a:cs typeface="Calibri" panose="020F0502020204030204" pitchFamily="34" charset="0"/>
              </a:rPr>
              <a:t>Ishodi učenja</a:t>
            </a:r>
            <a:r>
              <a:rPr lang="hr-HR" sz="2000" dirty="0">
                <a:latin typeface="Calibri" panose="020F0502020204030204" pitchFamily="34" charset="0"/>
                <a:cs typeface="Calibri" panose="020F0502020204030204" pitchFamily="34" charset="0"/>
              </a:rPr>
              <a:t>	</a:t>
            </a:r>
            <a:endParaRPr lang="hr-HR" sz="2000" dirty="0" smtClean="0">
              <a:latin typeface="Calibri" panose="020F0502020204030204" pitchFamily="34" charset="0"/>
              <a:cs typeface="Calibri" panose="020F0502020204030204" pitchFamily="34" charset="0"/>
            </a:endParaRPr>
          </a:p>
          <a:p>
            <a:pPr lvl="1">
              <a:buFont typeface="Arial" panose="020B0604020202020204" pitchFamily="34" charset="0"/>
              <a:buChar char="•"/>
            </a:pPr>
            <a:r>
              <a:rPr lang="hr-HR" sz="2000" dirty="0">
                <a:latin typeface="Calibri" panose="020F0502020204030204" pitchFamily="34" charset="0"/>
                <a:cs typeface="Calibri" panose="020F0502020204030204" pitchFamily="34" charset="0"/>
              </a:rPr>
              <a:t>n</a:t>
            </a:r>
            <a:r>
              <a:rPr lang="hr-HR" sz="2000" dirty="0" smtClean="0">
                <a:latin typeface="Calibri" panose="020F0502020204030204" pitchFamily="34" charset="0"/>
                <a:cs typeface="Calibri" panose="020F0502020204030204" pitchFamily="34" charset="0"/>
              </a:rPr>
              <a:t>apisati naredbu za očitavanje vlage tla</a:t>
            </a:r>
          </a:p>
          <a:p>
            <a:pPr lvl="1">
              <a:buFont typeface="Arial" panose="020B0604020202020204" pitchFamily="34" charset="0"/>
              <a:buChar char="•"/>
            </a:pPr>
            <a:r>
              <a:rPr lang="hr-HR" sz="2000" dirty="0" smtClean="0">
                <a:latin typeface="Calibri" panose="020F0502020204030204" pitchFamily="34" charset="0"/>
                <a:cs typeface="Calibri" panose="020F0502020204030204" pitchFamily="34" charset="0"/>
              </a:rPr>
              <a:t>analizirati </a:t>
            </a:r>
            <a:r>
              <a:rPr lang="hr-HR" sz="2000" dirty="0">
                <a:latin typeface="Calibri" panose="020F0502020204030204" pitchFamily="34" charset="0"/>
                <a:cs typeface="Calibri" panose="020F0502020204030204" pitchFamily="34" charset="0"/>
              </a:rPr>
              <a:t>naredbe za programiranje </a:t>
            </a:r>
            <a:r>
              <a:rPr lang="hr-HR" sz="2000" dirty="0" err="1">
                <a:latin typeface="Calibri" panose="020F0502020204030204" pitchFamily="34" charset="0"/>
                <a:cs typeface="Calibri" panose="020F0502020204030204" pitchFamily="34" charset="0"/>
              </a:rPr>
              <a:t>microbita</a:t>
            </a:r>
            <a:endParaRPr lang="hr-HR" sz="2000"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hr-HR" sz="2000" dirty="0">
                <a:latin typeface="Calibri" panose="020F0502020204030204" pitchFamily="34" charset="0"/>
                <a:cs typeface="Calibri" panose="020F0502020204030204" pitchFamily="34" charset="0"/>
              </a:rPr>
              <a:t>objasniti kako ćemo spojiti </a:t>
            </a:r>
            <a:r>
              <a:rPr lang="hr-HR" sz="2000" dirty="0" smtClean="0">
                <a:latin typeface="Calibri" panose="020F0502020204030204" pitchFamily="34" charset="0"/>
                <a:cs typeface="Calibri" panose="020F0502020204030204" pitchFamily="34" charset="0"/>
              </a:rPr>
              <a:t>set za zalijevanje </a:t>
            </a:r>
            <a:br>
              <a:rPr lang="hr-HR" sz="2000" dirty="0" smtClean="0">
                <a:latin typeface="Calibri" panose="020F0502020204030204" pitchFamily="34" charset="0"/>
                <a:cs typeface="Calibri" panose="020F0502020204030204" pitchFamily="34" charset="0"/>
              </a:rPr>
            </a:br>
            <a:r>
              <a:rPr lang="hr-HR" sz="2000" dirty="0" smtClean="0">
                <a:latin typeface="Calibri" panose="020F0502020204030204" pitchFamily="34" charset="0"/>
                <a:cs typeface="Calibri" panose="020F0502020204030204" pitchFamily="34" charset="0"/>
              </a:rPr>
              <a:t>(</a:t>
            </a:r>
            <a:r>
              <a:rPr lang="hr-HR" sz="2000" dirty="0" err="1" smtClean="0">
                <a:latin typeface="Calibri" panose="020F0502020204030204" pitchFamily="34" charset="0"/>
                <a:cs typeface="Calibri" panose="020F0502020204030204" pitchFamily="34" charset="0"/>
              </a:rPr>
              <a:t>microbit</a:t>
            </a:r>
            <a:r>
              <a:rPr lang="hr-HR" sz="2000" dirty="0" smtClean="0">
                <a:latin typeface="Calibri" panose="020F0502020204030204" pitchFamily="34" charset="0"/>
                <a:cs typeface="Calibri" panose="020F0502020204030204" pitchFamily="34" charset="0"/>
              </a:rPr>
              <a:t> sa senzoro</a:t>
            </a:r>
            <a:r>
              <a:rPr lang="hr-HR" sz="2000" dirty="0">
                <a:latin typeface="Calibri" panose="020F0502020204030204" pitchFamily="34" charset="0"/>
                <a:cs typeface="Calibri" panose="020F0502020204030204" pitchFamily="34" charset="0"/>
              </a:rPr>
              <a:t>m</a:t>
            </a:r>
            <a:r>
              <a:rPr lang="hr-HR" sz="2000" dirty="0" smtClean="0">
                <a:latin typeface="Calibri" panose="020F0502020204030204" pitchFamily="34" charset="0"/>
                <a:cs typeface="Calibri" panose="020F0502020204030204" pitchFamily="34" charset="0"/>
              </a:rPr>
              <a:t> za mjerenje vlažnosti, pumpu i vodu)</a:t>
            </a:r>
            <a:endParaRPr lang="hr-HR" sz="2000" dirty="0">
              <a:latin typeface="Calibri" panose="020F0502020204030204" pitchFamily="34" charset="0"/>
              <a:cs typeface="Calibri" panose="020F0502020204030204" pitchFamily="34" charset="0"/>
            </a:endParaRPr>
          </a:p>
          <a:p>
            <a:pPr lvl="1">
              <a:buFont typeface="Arial" panose="020B0604020202020204" pitchFamily="34" charset="0"/>
              <a:buChar char="•"/>
            </a:pPr>
            <a:endParaRPr lang="hr-HR" sz="2000" dirty="0" smtClean="0">
              <a:latin typeface="Calibri" panose="020F0502020204030204" pitchFamily="34" charset="0"/>
              <a:cs typeface="Calibri" panose="020F0502020204030204" pitchFamily="34" charset="0"/>
            </a:endParaRPr>
          </a:p>
          <a:p>
            <a:endParaRPr lang="hr-HR" sz="2000" dirty="0">
              <a:latin typeface="Calibri" panose="020F0502020204030204" pitchFamily="34" charset="0"/>
              <a:cs typeface="Calibri" panose="020F0502020204030204" pitchFamily="34" charset="0"/>
            </a:endParaRPr>
          </a:p>
          <a:p>
            <a:endParaRPr lang="hr-HR" sz="20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7910424" y="2849690"/>
            <a:ext cx="4188532" cy="3416969"/>
          </a:xfrm>
          <a:prstGeom prst="rect">
            <a:avLst/>
          </a:prstGeom>
        </p:spPr>
      </p:pic>
    </p:spTree>
    <p:extLst>
      <p:ext uri="{BB962C8B-B14F-4D97-AF65-F5344CB8AC3E}">
        <p14:creationId xmlns:p14="http://schemas.microsoft.com/office/powerpoint/2010/main" val="44218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7334" y="609600"/>
            <a:ext cx="9526448" cy="1320800"/>
          </a:xfrm>
        </p:spPr>
        <p:txBody>
          <a:bodyPr/>
          <a:lstStyle/>
          <a:p>
            <a:r>
              <a:rPr lang="hr-HR" dirty="0" smtClean="0"/>
              <a:t>1. Aktivnost  </a:t>
            </a:r>
            <a:r>
              <a:rPr lang="hr-HR" dirty="0" smtClean="0">
                <a:solidFill>
                  <a:schemeClr val="accent2">
                    <a:lumMod val="50000"/>
                  </a:schemeClr>
                </a:solidFill>
              </a:rPr>
              <a:t>PROGRAMIRANJE MICROBITA</a:t>
            </a:r>
            <a:endParaRPr lang="hr-HR" dirty="0">
              <a:solidFill>
                <a:schemeClr val="accent2">
                  <a:lumMod val="50000"/>
                </a:schemeClr>
              </a:solidFill>
            </a:endParaRPr>
          </a:p>
        </p:txBody>
      </p:sp>
      <p:sp>
        <p:nvSpPr>
          <p:cNvPr id="3" name="Rezervirano mjesto sadržaja 2"/>
          <p:cNvSpPr>
            <a:spLocks noGrp="1"/>
          </p:cNvSpPr>
          <p:nvPr>
            <p:ph idx="1"/>
          </p:nvPr>
        </p:nvSpPr>
        <p:spPr>
          <a:xfrm>
            <a:off x="677334" y="1732547"/>
            <a:ext cx="5675340" cy="4308816"/>
          </a:xfrm>
        </p:spPr>
        <p:txBody>
          <a:bodyPr/>
          <a:lstStyle/>
          <a:p>
            <a:r>
              <a:rPr lang="hr-HR" sz="2000" dirty="0">
                <a:latin typeface="Calibri" panose="020F0502020204030204" pitchFamily="34" charset="0"/>
                <a:cs typeface="Calibri" panose="020F0502020204030204" pitchFamily="34" charset="0"/>
              </a:rPr>
              <a:t>Radionica </a:t>
            </a:r>
            <a:r>
              <a:rPr lang="hr-HR" sz="2000" dirty="0" err="1" smtClean="0">
                <a:latin typeface="Calibri" panose="020F0502020204030204" pitchFamily="34" charset="0"/>
                <a:cs typeface="Calibri" panose="020F0502020204030204" pitchFamily="34" charset="0"/>
              </a:rPr>
              <a:t>microbita</a:t>
            </a:r>
            <a:r>
              <a:rPr lang="hr-HR" sz="2000" dirty="0" smtClean="0">
                <a:latin typeface="Calibri" panose="020F0502020204030204" pitchFamily="34" charset="0"/>
                <a:cs typeface="Calibri" panose="020F0502020204030204" pitchFamily="34" charset="0"/>
              </a:rPr>
              <a:t> s </a:t>
            </a:r>
            <a:r>
              <a:rPr lang="hr-HR" sz="2000" dirty="0">
                <a:latin typeface="Calibri" panose="020F0502020204030204" pitchFamily="34" charset="0"/>
                <a:cs typeface="Calibri" panose="020F0502020204030204" pitchFamily="34" charset="0"/>
              </a:rPr>
              <a:t>učenicima dodatne nastave </a:t>
            </a:r>
            <a:r>
              <a:rPr lang="hr-HR" sz="2000" dirty="0" smtClean="0">
                <a:latin typeface="Calibri" panose="020F0502020204030204" pitchFamily="34" charset="0"/>
                <a:cs typeface="Calibri" panose="020F0502020204030204" pitchFamily="34" charset="0"/>
              </a:rPr>
              <a:t>informatike</a:t>
            </a:r>
            <a:r>
              <a:rPr lang="hr-HR" sz="2000" dirty="0">
                <a:latin typeface="Calibri" panose="020F0502020204030204" pitchFamily="34" charset="0"/>
                <a:cs typeface="Calibri" panose="020F0502020204030204" pitchFamily="34" charset="0"/>
              </a:rPr>
              <a:t>. Učenici su istraživali kako </a:t>
            </a:r>
            <a:r>
              <a:rPr lang="hr-HR" sz="2000" dirty="0" smtClean="0">
                <a:latin typeface="Calibri" panose="020F0502020204030204" pitchFamily="34" charset="0"/>
                <a:cs typeface="Calibri" panose="020F0502020204030204" pitchFamily="34" charset="0"/>
              </a:rPr>
              <a:t>programirati </a:t>
            </a:r>
            <a:r>
              <a:rPr lang="hr-HR" sz="2000" dirty="0" err="1">
                <a:latin typeface="Calibri" panose="020F0502020204030204" pitchFamily="34" charset="0"/>
                <a:cs typeface="Calibri" panose="020F0502020204030204" pitchFamily="34" charset="0"/>
              </a:rPr>
              <a:t>microbit</a:t>
            </a:r>
            <a:r>
              <a:rPr lang="hr-HR" sz="2000" dirty="0">
                <a:latin typeface="Calibri" panose="020F0502020204030204" pitchFamily="34" charset="0"/>
                <a:cs typeface="Calibri" panose="020F0502020204030204" pitchFamily="34" charset="0"/>
              </a:rPr>
              <a:t> i </a:t>
            </a:r>
            <a:r>
              <a:rPr lang="hr-HR" sz="2000" dirty="0" smtClean="0">
                <a:latin typeface="Calibri" panose="020F0502020204030204" pitchFamily="34" charset="0"/>
                <a:cs typeface="Calibri" panose="020F0502020204030204" pitchFamily="34" charset="0"/>
              </a:rPr>
              <a:t>kako spojiti </a:t>
            </a:r>
            <a:r>
              <a:rPr lang="hr-HR" sz="2000" dirty="0">
                <a:latin typeface="Calibri" panose="020F0502020204030204" pitchFamily="34" charset="0"/>
                <a:cs typeface="Calibri" panose="020F0502020204030204" pitchFamily="34" charset="0"/>
              </a:rPr>
              <a:t>sustav za </a:t>
            </a:r>
            <a:r>
              <a:rPr lang="hr-HR" sz="2000" dirty="0" smtClean="0">
                <a:latin typeface="Calibri" panose="020F0502020204030204" pitchFamily="34" charset="0"/>
                <a:cs typeface="Calibri" panose="020F0502020204030204" pitchFamily="34" charset="0"/>
              </a:rPr>
              <a:t>navodnjavanje.</a:t>
            </a:r>
          </a:p>
          <a:p>
            <a:endParaRPr lang="hr-HR" dirty="0"/>
          </a:p>
          <a:p>
            <a:endParaRPr lang="hr-HR"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110115" y="3036771"/>
            <a:ext cx="4376286" cy="3282214"/>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92132" y="2007335"/>
            <a:ext cx="4927600" cy="3695700"/>
          </a:xfrm>
          <a:prstGeom prst="rect">
            <a:avLst/>
          </a:prstGeom>
        </p:spPr>
      </p:pic>
    </p:spTree>
    <p:extLst>
      <p:ext uri="{BB962C8B-B14F-4D97-AF65-F5344CB8AC3E}">
        <p14:creationId xmlns:p14="http://schemas.microsoft.com/office/powerpoint/2010/main" val="47224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6227" y="-526957"/>
            <a:ext cx="3854528" cy="1278466"/>
          </a:xfrm>
        </p:spPr>
        <p:txBody>
          <a:bodyPr/>
          <a:lstStyle/>
          <a:p>
            <a:r>
              <a:rPr lang="hr-HR" dirty="0" smtClean="0"/>
              <a:t>Iz učeničkog dnevnika:</a:t>
            </a:r>
            <a:endParaRPr lang="hr-HR" dirty="0"/>
          </a:p>
        </p:txBody>
      </p:sp>
      <p:pic>
        <p:nvPicPr>
          <p:cNvPr id="5" name="Rezervirano mjesto sadržaja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30145" y="3574657"/>
            <a:ext cx="4269476" cy="3217230"/>
          </a:xfrm>
          <a:prstGeom prst="ellipse">
            <a:avLst/>
          </a:prstGeom>
          <a:ln>
            <a:noFill/>
          </a:ln>
          <a:effectLst>
            <a:softEdge rad="112500"/>
          </a:effectLst>
        </p:spPr>
      </p:pic>
      <p:sp>
        <p:nvSpPr>
          <p:cNvPr id="4" name="Rezervirano mjesto teksta 3"/>
          <p:cNvSpPr>
            <a:spLocks noGrp="1"/>
          </p:cNvSpPr>
          <p:nvPr>
            <p:ph type="body" sz="half" idx="2"/>
          </p:nvPr>
        </p:nvSpPr>
        <p:spPr>
          <a:xfrm>
            <a:off x="311574" y="885525"/>
            <a:ext cx="3854528" cy="3187192"/>
          </a:xfrm>
        </p:spPr>
        <p:txBody>
          <a:bodyPr>
            <a:normAutofit fontScale="77500" lnSpcReduction="20000"/>
          </a:bodyPr>
          <a:lstStyle/>
          <a:p>
            <a:r>
              <a:rPr lang="hr-HR" sz="2800" dirty="0" smtClean="0"/>
              <a:t>„</a:t>
            </a:r>
            <a:r>
              <a:rPr lang="hr-HR" sz="2800" dirty="0" smtClean="0">
                <a:latin typeface="Calibri" panose="020F0502020204030204" pitchFamily="34" charset="0"/>
                <a:cs typeface="Calibri" panose="020F0502020204030204" pitchFamily="34" charset="0"/>
              </a:rPr>
              <a:t>Imali </a:t>
            </a:r>
            <a:r>
              <a:rPr lang="hr-HR" sz="2800" dirty="0">
                <a:latin typeface="Calibri" panose="020F0502020204030204" pitchFamily="34" charset="0"/>
                <a:cs typeface="Calibri" panose="020F0502020204030204" pitchFamily="34" charset="0"/>
              </a:rPr>
              <a:t>smo </a:t>
            </a:r>
            <a:r>
              <a:rPr lang="hr-HR" sz="2800" dirty="0" smtClean="0">
                <a:latin typeface="Calibri" panose="020F0502020204030204" pitchFamily="34" charset="0"/>
                <a:cs typeface="Calibri" panose="020F0502020204030204" pitchFamily="34" charset="0"/>
              </a:rPr>
              <a:t>upute, </a:t>
            </a:r>
            <a:r>
              <a:rPr lang="hr-HR" sz="2800" dirty="0">
                <a:latin typeface="Calibri" panose="020F0502020204030204" pitchFamily="34" charset="0"/>
                <a:cs typeface="Calibri" panose="020F0502020204030204" pitchFamily="34" charset="0"/>
              </a:rPr>
              <a:t>ali na </a:t>
            </a:r>
            <a:r>
              <a:rPr lang="hr-HR" sz="2800" dirty="0" smtClean="0">
                <a:latin typeface="Calibri" panose="020F0502020204030204" pitchFamily="34" charset="0"/>
                <a:cs typeface="Calibri" panose="020F0502020204030204" pitchFamily="34" charset="0"/>
              </a:rPr>
              <a:t>engleskom, pa </a:t>
            </a:r>
            <a:r>
              <a:rPr lang="hr-HR" sz="2800" dirty="0">
                <a:latin typeface="Calibri" panose="020F0502020204030204" pitchFamily="34" charset="0"/>
                <a:cs typeface="Calibri" panose="020F0502020204030204" pitchFamily="34" charset="0"/>
              </a:rPr>
              <a:t>nije baš sve bilo  razumljivo</a:t>
            </a:r>
            <a:r>
              <a:rPr lang="hr-HR" sz="2800" dirty="0" smtClean="0">
                <a:latin typeface="Calibri" panose="020F0502020204030204" pitchFamily="34" charset="0"/>
                <a:cs typeface="Calibri" panose="020F0502020204030204" pitchFamily="34" charset="0"/>
              </a:rPr>
              <a:t>…”</a:t>
            </a:r>
          </a:p>
          <a:p>
            <a:r>
              <a:rPr lang="hr-HR" sz="2800" dirty="0" smtClean="0">
                <a:latin typeface="Calibri" panose="020F0502020204030204" pitchFamily="34" charset="0"/>
                <a:cs typeface="Calibri" panose="020F0502020204030204" pitchFamily="34" charset="0"/>
              </a:rPr>
              <a:t>„Radilo </a:t>
            </a:r>
            <a:r>
              <a:rPr lang="hr-HR" sz="2800" dirty="0">
                <a:latin typeface="Calibri" panose="020F0502020204030204" pitchFamily="34" charset="0"/>
                <a:cs typeface="Calibri" panose="020F0502020204030204" pitchFamily="34" charset="0"/>
              </a:rPr>
              <a:t>nas je troje</a:t>
            </a:r>
            <a:r>
              <a:rPr lang="hr-HR" sz="2800" dirty="0" smtClean="0">
                <a:latin typeface="Calibri" panose="020F0502020204030204" pitchFamily="34" charset="0"/>
                <a:cs typeface="Calibri" panose="020F0502020204030204" pitchFamily="34" charset="0"/>
              </a:rPr>
              <a:t>, dvije </a:t>
            </a:r>
            <a:r>
              <a:rPr lang="hr-HR" sz="2800" dirty="0">
                <a:latin typeface="Calibri" panose="020F0502020204030204" pitchFamily="34" charset="0"/>
                <a:cs typeface="Calibri" panose="020F0502020204030204" pitchFamily="34" charset="0"/>
              </a:rPr>
              <a:t>cure i jedan dečko</a:t>
            </a:r>
            <a:r>
              <a:rPr lang="hr-HR" sz="2800" dirty="0" smtClean="0">
                <a:latin typeface="Calibri" panose="020F0502020204030204" pitchFamily="34" charset="0"/>
                <a:cs typeface="Calibri" panose="020F0502020204030204" pitchFamily="34" charset="0"/>
              </a:rPr>
              <a:t>, taj </a:t>
            </a:r>
            <a:r>
              <a:rPr lang="hr-HR" sz="2800" dirty="0">
                <a:latin typeface="Calibri" panose="020F0502020204030204" pitchFamily="34" charset="0"/>
                <a:cs typeface="Calibri" panose="020F0502020204030204" pitchFamily="34" charset="0"/>
              </a:rPr>
              <a:t>dečko je na kraju zeznuo stvari ali su cure bile pametne i popravile sve</a:t>
            </a:r>
            <a:r>
              <a:rPr lang="hr-HR" sz="2800" dirty="0" smtClean="0">
                <a:latin typeface="Calibri" panose="020F0502020204030204" pitchFamily="34" charset="0"/>
                <a:cs typeface="Calibri" panose="020F0502020204030204" pitchFamily="34" charset="0"/>
              </a:rPr>
              <a:t>.”</a:t>
            </a:r>
          </a:p>
          <a:p>
            <a:r>
              <a:rPr lang="hr-HR" sz="2800" dirty="0">
                <a:latin typeface="Calibri" panose="020F0502020204030204" pitchFamily="34" charset="0"/>
                <a:cs typeface="Calibri" panose="020F0502020204030204" pitchFamily="34" charset="0"/>
              </a:rPr>
              <a:t>„Na kraju smo uspjeli i malo previše zalili cvijet </a:t>
            </a:r>
            <a:r>
              <a:rPr lang="hr-HR" sz="2800" dirty="0" err="1">
                <a:latin typeface="Calibri" panose="020F0502020204030204" pitchFamily="34" charset="0"/>
                <a:cs typeface="Calibri" panose="020F0502020204030204" pitchFamily="34" charset="0"/>
              </a:rPr>
              <a:t>hehe</a:t>
            </a:r>
            <a:r>
              <a:rPr lang="hr-HR" sz="2800" dirty="0">
                <a:latin typeface="Calibri" panose="020F0502020204030204" pitchFamily="34" charset="0"/>
                <a:cs typeface="Calibri" panose="020F0502020204030204" pitchFamily="34" charset="0"/>
              </a:rPr>
              <a:t>…”</a:t>
            </a:r>
          </a:p>
          <a:p>
            <a:endParaRPr lang="hr-HR" sz="2800" dirty="0" smtClean="0"/>
          </a:p>
          <a:p>
            <a:endParaRPr lang="hr-HR" sz="2800" dirty="0"/>
          </a:p>
          <a:p>
            <a:endParaRPr lang="hr-HR" sz="2800" dirty="0"/>
          </a:p>
        </p:txBody>
      </p:sp>
      <p:pic>
        <p:nvPicPr>
          <p:cNvPr id="3" name="Slika 2"/>
          <p:cNvPicPr>
            <a:picLocks noChangeAspect="1"/>
          </p:cNvPicPr>
          <p:nvPr/>
        </p:nvPicPr>
        <p:blipFill>
          <a:blip r:embed="rId3"/>
          <a:stretch>
            <a:fillRect/>
          </a:stretch>
        </p:blipFill>
        <p:spPr>
          <a:xfrm>
            <a:off x="594586" y="3950042"/>
            <a:ext cx="3571516" cy="2680768"/>
          </a:xfrm>
          <a:prstGeom prst="ellipse">
            <a:avLst/>
          </a:prstGeom>
          <a:ln>
            <a:noFill/>
          </a:ln>
          <a:effectLst>
            <a:softEdge rad="112500"/>
          </a:effectLst>
        </p:spPr>
      </p:pic>
      <p:pic>
        <p:nvPicPr>
          <p:cNvPr id="6" name="Slika 5"/>
          <p:cNvPicPr>
            <a:picLocks noChangeAspect="1"/>
          </p:cNvPicPr>
          <p:nvPr/>
        </p:nvPicPr>
        <p:blipFill>
          <a:blip r:embed="rId4"/>
          <a:stretch>
            <a:fillRect/>
          </a:stretch>
        </p:blipFill>
        <p:spPr>
          <a:xfrm>
            <a:off x="4602501" y="-39864"/>
            <a:ext cx="3742951" cy="3614521"/>
          </a:xfrm>
          <a:prstGeom prst="ellipse">
            <a:avLst/>
          </a:prstGeom>
          <a:ln>
            <a:noFill/>
          </a:ln>
          <a:effectLst>
            <a:softEdge rad="112500"/>
          </a:effectLst>
        </p:spPr>
      </p:pic>
    </p:spTree>
    <p:extLst>
      <p:ext uri="{BB962C8B-B14F-4D97-AF65-F5344CB8AC3E}">
        <p14:creationId xmlns:p14="http://schemas.microsoft.com/office/powerpoint/2010/main" val="399760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61831" y="1669701"/>
            <a:ext cx="8596668" cy="5260488"/>
          </a:xfrm>
        </p:spPr>
        <p:txBody>
          <a:bodyPr>
            <a:normAutofit fontScale="92500" lnSpcReduction="10000"/>
          </a:bodyPr>
          <a:lstStyle/>
          <a:p>
            <a:r>
              <a:rPr lang="hr-HR" dirty="0" smtClean="0"/>
              <a:t>Cilj</a:t>
            </a:r>
          </a:p>
          <a:p>
            <a:pPr lvl="1"/>
            <a:r>
              <a:rPr lang="hr-HR" dirty="0" smtClean="0"/>
              <a:t>Izračunati volumen posude</a:t>
            </a:r>
          </a:p>
          <a:p>
            <a:pPr lvl="1"/>
            <a:r>
              <a:rPr lang="hr-HR" dirty="0" smtClean="0"/>
              <a:t>Znati uzeti mjere za izračunavanje obujma</a:t>
            </a:r>
          </a:p>
          <a:p>
            <a:pPr lvl="1"/>
            <a:r>
              <a:rPr lang="hr-HR" dirty="0" smtClean="0"/>
              <a:t>Znati upotrijebiti različite likovne tehnike</a:t>
            </a:r>
          </a:p>
          <a:p>
            <a:pPr lvl="1"/>
            <a:endParaRPr lang="hr-HR" dirty="0" smtClean="0"/>
          </a:p>
          <a:p>
            <a:r>
              <a:rPr lang="hr-HR" dirty="0" smtClean="0"/>
              <a:t>Zadatci</a:t>
            </a:r>
          </a:p>
          <a:p>
            <a:pPr lvl="1">
              <a:buFont typeface="Arial" panose="020B0604020202020204" pitchFamily="34" charset="0"/>
              <a:buChar char="•"/>
            </a:pPr>
            <a:r>
              <a:rPr lang="hr-HR" dirty="0"/>
              <a:t>r</a:t>
            </a:r>
            <a:r>
              <a:rPr lang="hr-HR" dirty="0" smtClean="0"/>
              <a:t>azvijati </a:t>
            </a:r>
            <a:r>
              <a:rPr lang="hr-HR" dirty="0"/>
              <a:t>sposobnost primjene ranije stečenog znanja i povezivanja pojmova</a:t>
            </a:r>
            <a:r>
              <a:rPr lang="hr-HR" dirty="0" smtClean="0"/>
              <a:t>.</a:t>
            </a:r>
          </a:p>
          <a:p>
            <a:pPr lvl="1">
              <a:buFont typeface="Arial" panose="020B0604020202020204" pitchFamily="34" charset="0"/>
              <a:buChar char="•"/>
            </a:pPr>
            <a:r>
              <a:rPr lang="hr-HR" dirty="0"/>
              <a:t>r</a:t>
            </a:r>
            <a:r>
              <a:rPr lang="hr-HR" dirty="0" smtClean="0"/>
              <a:t>azvijanje </a:t>
            </a:r>
            <a:r>
              <a:rPr lang="hr-HR" dirty="0"/>
              <a:t>pozitivnog odnosa i odgovornosti učenika prema radu te nastavnim i materijalnim </a:t>
            </a:r>
            <a:r>
              <a:rPr lang="hr-HR" dirty="0" smtClean="0"/>
              <a:t>sredstvima</a:t>
            </a:r>
          </a:p>
          <a:p>
            <a:pPr lvl="1">
              <a:buFont typeface="Arial" panose="020B0604020202020204" pitchFamily="34" charset="0"/>
              <a:buChar char="•"/>
            </a:pPr>
            <a:r>
              <a:rPr lang="hr-HR" dirty="0" smtClean="0"/>
              <a:t> </a:t>
            </a:r>
            <a:r>
              <a:rPr lang="hr-HR" dirty="0"/>
              <a:t>razvijanje sposobnosti suočavanja s novim </a:t>
            </a:r>
            <a:r>
              <a:rPr lang="hr-HR" dirty="0" smtClean="0"/>
              <a:t>situacijama</a:t>
            </a:r>
          </a:p>
          <a:p>
            <a:pPr lvl="1">
              <a:buFont typeface="Arial" panose="020B0604020202020204" pitchFamily="34" charset="0"/>
              <a:buChar char="•"/>
            </a:pPr>
            <a:r>
              <a:rPr lang="hr-HR" dirty="0" smtClean="0"/>
              <a:t> </a:t>
            </a:r>
            <a:r>
              <a:rPr lang="hr-HR" dirty="0"/>
              <a:t>izgrađivanje individualnog interesa i motivacije</a:t>
            </a:r>
            <a:endParaRPr lang="hr-HR" dirty="0" smtClean="0"/>
          </a:p>
          <a:p>
            <a:pPr marL="0" indent="0">
              <a:buNone/>
            </a:pPr>
            <a:endParaRPr lang="hr-HR" dirty="0" smtClean="0"/>
          </a:p>
          <a:p>
            <a:r>
              <a:rPr lang="hr-HR" dirty="0" smtClean="0"/>
              <a:t>Ishodi učenja</a:t>
            </a:r>
          </a:p>
          <a:p>
            <a:pPr lvl="1">
              <a:buFont typeface="Arial" panose="020B0604020202020204" pitchFamily="34" charset="0"/>
              <a:buChar char="•"/>
            </a:pPr>
            <a:r>
              <a:rPr lang="hr-HR" dirty="0"/>
              <a:t>o</a:t>
            </a:r>
            <a:r>
              <a:rPr lang="hr-HR" dirty="0" smtClean="0"/>
              <a:t>slikati tegle na zadanu temu</a:t>
            </a:r>
          </a:p>
          <a:p>
            <a:pPr lvl="1">
              <a:buFont typeface="Arial" panose="020B0604020202020204" pitchFamily="34" charset="0"/>
              <a:buChar char="•"/>
            </a:pPr>
            <a:r>
              <a:rPr lang="hr-HR" dirty="0"/>
              <a:t>i</a:t>
            </a:r>
            <a:r>
              <a:rPr lang="hr-HR" dirty="0" smtClean="0"/>
              <a:t>zračunati obujam tegli (izmjeriti posude i uvrstiti u formulu za izračunavanje obujma)</a:t>
            </a:r>
          </a:p>
          <a:p>
            <a:pPr lvl="1">
              <a:buFont typeface="Arial" panose="020B0604020202020204" pitchFamily="34" charset="0"/>
              <a:buChar char="•"/>
            </a:pPr>
            <a:endParaRPr lang="hr-HR" dirty="0"/>
          </a:p>
        </p:txBody>
      </p:sp>
      <p:sp>
        <p:nvSpPr>
          <p:cNvPr id="4" name="Naslov 1"/>
          <p:cNvSpPr>
            <a:spLocks noGrp="1"/>
          </p:cNvSpPr>
          <p:nvPr>
            <p:ph type="title"/>
          </p:nvPr>
        </p:nvSpPr>
        <p:spPr>
          <a:xfrm>
            <a:off x="561831" y="214964"/>
            <a:ext cx="8596668" cy="1320800"/>
          </a:xfrm>
        </p:spPr>
        <p:txBody>
          <a:bodyPr>
            <a:normAutofit fontScale="90000"/>
          </a:bodyPr>
          <a:lstStyle/>
          <a:p>
            <a:r>
              <a:rPr lang="hr-HR" dirty="0" smtClean="0"/>
              <a:t>2. Aktivnost </a:t>
            </a:r>
            <a:r>
              <a:rPr lang="hr-HR" dirty="0" smtClean="0">
                <a:solidFill>
                  <a:schemeClr val="accent2">
                    <a:lumMod val="50000"/>
                  </a:schemeClr>
                </a:solidFill>
              </a:rPr>
              <a:t>OSLIKAVANJE I MJERENJE POSUDA</a:t>
            </a:r>
            <a:r>
              <a:rPr lang="hr-HR" dirty="0" smtClean="0"/>
              <a:t/>
            </a:r>
            <a:br>
              <a:rPr lang="hr-HR" dirty="0" smtClean="0"/>
            </a:br>
            <a:r>
              <a:rPr lang="hr-HR" dirty="0" smtClean="0">
                <a:solidFill>
                  <a:schemeClr val="accent2">
                    <a:lumMod val="50000"/>
                  </a:schemeClr>
                </a:solidFill>
              </a:rPr>
              <a:t>(izračunavanje obujma)</a:t>
            </a:r>
            <a:endParaRPr lang="hr-HR" dirty="0">
              <a:solidFill>
                <a:schemeClr val="accent2">
                  <a:lumMod val="50000"/>
                </a:schemeClr>
              </a:solidFill>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8762" y="750769"/>
            <a:ext cx="3830855" cy="2873141"/>
          </a:xfrm>
          <a:prstGeom prst="rect">
            <a:avLst/>
          </a:prstGeom>
        </p:spPr>
      </p:pic>
    </p:spTree>
    <p:extLst>
      <p:ext uri="{BB962C8B-B14F-4D97-AF65-F5344CB8AC3E}">
        <p14:creationId xmlns:p14="http://schemas.microsoft.com/office/powerpoint/2010/main" val="345017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560</TotalTime>
  <Words>1083</Words>
  <Application>Microsoft Office PowerPoint</Application>
  <PresentationFormat>Široki zaslon</PresentationFormat>
  <Paragraphs>183</Paragraphs>
  <Slides>20</Slides>
  <Notes>0</Notes>
  <HiddenSlides>0</HiddenSlides>
  <MMClips>1</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20</vt:i4>
      </vt:variant>
    </vt:vector>
  </HeadingPairs>
  <TitlesOfParts>
    <vt:vector size="28" baseType="lpstr">
      <vt:lpstr>Arial</vt:lpstr>
      <vt:lpstr>Calibri</vt:lpstr>
      <vt:lpstr>Cambria</vt:lpstr>
      <vt:lpstr>Harrington</vt:lpstr>
      <vt:lpstr>Trebuchet MS</vt:lpstr>
      <vt:lpstr>Wingdings</vt:lpstr>
      <vt:lpstr>Wingdings 3</vt:lpstr>
      <vt:lpstr>Faseta</vt:lpstr>
      <vt:lpstr>ŽELIM STABLO</vt:lpstr>
      <vt:lpstr>Cilj projekta</vt:lpstr>
      <vt:lpstr>PowerPoint prezentacija</vt:lpstr>
      <vt:lpstr>Uključeni učenici</vt:lpstr>
      <vt:lpstr>MICROBIT U NAŠOJ ŠKOLI</vt:lpstr>
      <vt:lpstr>1. Aktivnost PROGRAMIRANJE MICROBITA</vt:lpstr>
      <vt:lpstr>1. Aktivnost  PROGRAMIRANJE MICROBITA</vt:lpstr>
      <vt:lpstr>Iz učeničkog dnevnika:</vt:lpstr>
      <vt:lpstr>2. Aktivnost OSLIKAVANJE I MJERENJE POSUDA (izračunavanje obujma)</vt:lpstr>
      <vt:lpstr>2. Aktivnost OSLIKAVANJE I MJERENJE POSUDA (izračunavanje obujma)</vt:lpstr>
      <vt:lpstr>3. Aktivnost   ODABIR BILJA</vt:lpstr>
      <vt:lpstr>3. Aktivnost   ODABIR BILJA</vt:lpstr>
      <vt:lpstr>PowerPoint prezentacija</vt:lpstr>
      <vt:lpstr>4. Aktivnost  SADNJA</vt:lpstr>
      <vt:lpstr>4. Aktivnost  SADNJA</vt:lpstr>
      <vt:lpstr>5. Aktivnost  PROVEDBA PROJEKTA (UOČAVANJE I POVEZIVANJE TEMPERATURE I VLAGE S POTROŠNJOM VODE) </vt:lpstr>
      <vt:lpstr>5. Aktivnost  PROVEDBA PROJEKTA (UOČAVANJE I POVEZIVANJE TEMPERATURE I VLAGE S POTROŠNJOM VODE) </vt:lpstr>
      <vt:lpstr>5. Aktivnost   PROVEDBA PROJEKTA (UOČAVANJE I POVEZIVANJE TEMPERATURE I VLAGE S POTROŠNJOM VODE) </vt:lpstr>
      <vt:lpstr>5. Aktivnost  PROVEDBA PROJEKTA  (UOČAVANJE I POVEZIVANJE TEMPERATURE I VLAGE S POTROŠNJOM VODE) </vt:lpstr>
      <vt:lpstr>Izradili: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ŽELIM STABLO</dc:title>
  <dc:creator>Korisnik</dc:creator>
  <cp:lastModifiedBy>Korisnik</cp:lastModifiedBy>
  <cp:revision>41</cp:revision>
  <dcterms:created xsi:type="dcterms:W3CDTF">2017-12-13T10:25:03Z</dcterms:created>
  <dcterms:modified xsi:type="dcterms:W3CDTF">2018-04-23T13:21:40Z</dcterms:modified>
</cp:coreProperties>
</file>