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5" r:id="rId9"/>
    <p:sldId id="266" r:id="rId10"/>
    <p:sldId id="264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-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65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7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19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97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22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75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0918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0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88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03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18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35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61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7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744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3C71-E5C2-486E-AC5C-EB2C66865292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17DF79-AF87-4E55-BD22-38B7C544CA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01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32365" y="720387"/>
            <a:ext cx="5285199" cy="1646302"/>
          </a:xfrm>
        </p:spPr>
        <p:txBody>
          <a:bodyPr/>
          <a:lstStyle/>
          <a:p>
            <a:r>
              <a:rPr lang="hr-HR" dirty="0"/>
              <a:t>OŠ Pavao </a:t>
            </a:r>
            <a:r>
              <a:rPr lang="hr-HR" dirty="0" err="1"/>
              <a:t>Belas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5992" y="4683226"/>
            <a:ext cx="7766936" cy="1096899"/>
          </a:xfrm>
        </p:spPr>
        <p:txBody>
          <a:bodyPr>
            <a:noAutofit/>
          </a:bodyPr>
          <a:lstStyle/>
          <a:p>
            <a:r>
              <a:rPr lang="hr-HR" sz="1600" b="1" dirty="0"/>
              <a:t>U projektu sudjelovali:</a:t>
            </a:r>
          </a:p>
          <a:p>
            <a:r>
              <a:rPr lang="hr-HR" sz="1600" b="1" dirty="0"/>
              <a:t>Učenici 3. A, 3. B, 6. B, 7. A i 8. A razreda</a:t>
            </a:r>
          </a:p>
          <a:p>
            <a:r>
              <a:rPr lang="hr-HR" sz="1600" b="1" dirty="0"/>
              <a:t>Učiteljice: Gabrijela </a:t>
            </a:r>
            <a:r>
              <a:rPr lang="hr-HR" sz="1600" b="1" dirty="0" err="1"/>
              <a:t>Kleščić</a:t>
            </a:r>
            <a:r>
              <a:rPr lang="hr-HR" sz="1600" b="1" dirty="0"/>
              <a:t> i Lucija </a:t>
            </a:r>
            <a:r>
              <a:rPr lang="hr-HR" sz="1600" b="1" dirty="0" err="1"/>
              <a:t>Matoc</a:t>
            </a:r>
            <a:endParaRPr lang="hr-HR" sz="1600" b="1" dirty="0"/>
          </a:p>
          <a:p>
            <a:r>
              <a:rPr lang="hr-HR" sz="1600" b="1" dirty="0"/>
              <a:t>Profesorice: Marta </a:t>
            </a:r>
            <a:r>
              <a:rPr lang="hr-HR" sz="1600" b="1" dirty="0" err="1"/>
              <a:t>Goričan</a:t>
            </a:r>
            <a:r>
              <a:rPr lang="hr-HR" sz="1600" b="1" dirty="0"/>
              <a:t> (</a:t>
            </a:r>
            <a:r>
              <a:rPr lang="hr-HR" sz="1600" b="1" dirty="0" err="1"/>
              <a:t>Pid</a:t>
            </a:r>
            <a:r>
              <a:rPr lang="hr-HR" sz="1600" b="1" dirty="0"/>
              <a:t>/Bio) i </a:t>
            </a:r>
            <a:r>
              <a:rPr lang="hr-HR" sz="1600" b="1" dirty="0" err="1"/>
              <a:t>Dalia</a:t>
            </a:r>
            <a:r>
              <a:rPr lang="hr-HR" sz="1600" b="1" dirty="0"/>
              <a:t> </a:t>
            </a:r>
            <a:r>
              <a:rPr lang="hr-HR" sz="1600" b="1" dirty="0" err="1"/>
              <a:t>Kager</a:t>
            </a:r>
            <a:r>
              <a:rPr lang="hr-HR" sz="1600" b="1" dirty="0"/>
              <a:t> (</a:t>
            </a:r>
            <a:r>
              <a:rPr lang="hr-HR" sz="1600" b="1" dirty="0" err="1"/>
              <a:t>Inf</a:t>
            </a:r>
            <a:r>
              <a:rPr lang="hr-HR" sz="1600" b="1" dirty="0"/>
              <a:t>)</a:t>
            </a:r>
          </a:p>
          <a:p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15790" r="18240" b="6449"/>
          <a:stretch/>
        </p:blipFill>
        <p:spPr>
          <a:xfrm>
            <a:off x="-200368" y="385354"/>
            <a:ext cx="5590903" cy="5329647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3030583" y="2782388"/>
            <a:ext cx="8294914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Projekt „Želim stablo”</a:t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62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Zapažanja i usporedba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4760940" cy="3880773"/>
          </a:xfrm>
        </p:spPr>
        <p:txBody>
          <a:bodyPr/>
          <a:lstStyle/>
          <a:p>
            <a:r>
              <a:rPr lang="hr-HR" dirty="0"/>
              <a:t>Biljka koju je zalijevao </a:t>
            </a:r>
            <a:r>
              <a:rPr lang="hr-HR" dirty="0" err="1"/>
              <a:t>microbit</a:t>
            </a:r>
            <a:r>
              <a:rPr lang="hr-HR" dirty="0"/>
              <a:t> se osušila jer se ispraznila baterija</a:t>
            </a:r>
          </a:p>
          <a:p>
            <a:r>
              <a:rPr lang="hr-HR" dirty="0"/>
              <a:t>Ponavljamo postupak sjetve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38" y="1113762"/>
            <a:ext cx="3695700" cy="492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995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Zapažanje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Sjetva graha je uspjela</a:t>
            </a:r>
          </a:p>
          <a:p>
            <a:r>
              <a:rPr lang="hr-HR" dirty="0"/>
              <a:t>Analiza dijelova biljke te napredovanje rasta i razvoja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0"/>
          <a:stretch/>
        </p:blipFill>
        <p:spPr>
          <a:xfrm>
            <a:off x="6101981" y="3151512"/>
            <a:ext cx="3473187" cy="3658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128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Crtanje biljke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9" y="1368926"/>
            <a:ext cx="5404407" cy="4053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42" y="1688893"/>
            <a:ext cx="5205520" cy="390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367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7" y="256673"/>
            <a:ext cx="5539872" cy="4154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91" y="1668379"/>
            <a:ext cx="5987954" cy="449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77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1" y="-1409"/>
            <a:ext cx="9145880" cy="6859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42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502568"/>
            <a:ext cx="9429192" cy="1866232"/>
          </a:xfrm>
        </p:spPr>
        <p:txBody>
          <a:bodyPr>
            <a:normAutofit/>
          </a:bodyPr>
          <a:lstStyle/>
          <a:p>
            <a:r>
              <a:rPr lang="hr-HR" sz="5400" dirty="0"/>
              <a:t>Učenici 6., 7. i 8. razreda</a:t>
            </a:r>
          </a:p>
        </p:txBody>
      </p:sp>
    </p:spTree>
    <p:extLst>
      <p:ext uri="{BB962C8B-B14F-4D97-AF65-F5344CB8AC3E}">
        <p14:creationId xmlns:p14="http://schemas.microsoft.com/office/powerpoint/2010/main" val="428986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Pokus </a:t>
            </a:r>
            <a:r>
              <a:rPr lang="hr-H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DIŠU </a:t>
            </a:r>
            <a:r>
              <a:rPr lang="hr-H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BILJKE?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POSTUPAK: </a:t>
            </a:r>
            <a:r>
              <a:rPr lang="hr-H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uzeli smo list graha i s donje strane lista zalijepili selotejp. Tako zalijepljeni selotejp smo noktom pritisnuli uz list i nakon toga ga odlijepili i zalijepili na predmetno stakalce za mikroskop. Pripremljeni preparat smo pogledali mikroskopom…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2" y="3449053"/>
            <a:ext cx="2554022" cy="3408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75" y="3449052"/>
            <a:ext cx="2559399" cy="3408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023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4" y="0"/>
            <a:ext cx="4782775" cy="6969718"/>
          </a:xfrm>
        </p:spPr>
      </p:pic>
      <p:sp>
        <p:nvSpPr>
          <p:cNvPr id="4" name="Obični oblačić 3"/>
          <p:cNvSpPr/>
          <p:nvPr/>
        </p:nvSpPr>
        <p:spPr>
          <a:xfrm>
            <a:off x="-80772" y="651922"/>
            <a:ext cx="4540478" cy="3727573"/>
          </a:xfrm>
          <a:prstGeom prst="cloudCallout">
            <a:avLst>
              <a:gd name="adj1" fmla="val 104948"/>
              <a:gd name="adj2" fmla="val -13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Calibri"/>
                <a:ea typeface="Calibri"/>
                <a:cs typeface="Calibri"/>
                <a:sym typeface="Calibri"/>
              </a:rPr>
              <a:t>…SA DONJE STRANE LISTA GRAHA NALAZE SE OTVORI KROZ KOJE BILJKA DIŠE I ZOVU SE PUČI!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91977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Pokus </a:t>
            </a:r>
            <a:r>
              <a:rPr lang="hr-HR" dirty="0" smtClean="0"/>
              <a:t>2. ISTRAŽIMO </a:t>
            </a:r>
            <a:r>
              <a:rPr lang="hr-HR" dirty="0"/>
              <a:t>GRAĐU KORIJENA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POSTUPAK: jednu biljku smo izvadili iz zemlje i napravili poprečni prerez korijena. Komadić korijena stavili smo na predmetno stakalce i preparat promatrali mikroskopom.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991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Pokus 3. ISTRAŽIMO GRAĐU LISTA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POSTUPAK: </a:t>
            </a:r>
            <a:r>
              <a:rPr lang="hr-H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otkinuli smo list izvađene biljke i napravili poprečni prerez lista. Komadić lista stavili smo na predmetno stakalce i preparat promatrali mikroskopom.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61" y="2951144"/>
            <a:ext cx="2923588" cy="390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48" y="2951144"/>
            <a:ext cx="2927359" cy="390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1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Učenici 3. razreda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cilj: spoznaja da su i biljke živa bića koja za život trebaju uvjete kao i ostala živa bića na zemlji</a:t>
            </a:r>
          </a:p>
          <a:p>
            <a:r>
              <a:rPr lang="hr-HR" dirty="0"/>
              <a:t>Dogovor o projektu</a:t>
            </a:r>
          </a:p>
          <a:p>
            <a:r>
              <a:rPr lang="hr-HR" dirty="0"/>
              <a:t>Priča „Janko i čarobni grah”</a:t>
            </a:r>
          </a:p>
          <a:p>
            <a:r>
              <a:rPr lang="hr-HR" dirty="0"/>
              <a:t>Razgovor – uvjeti rasta sjemenke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093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85" y="10488"/>
            <a:ext cx="4571093" cy="6847512"/>
          </a:xfrm>
        </p:spPr>
      </p:pic>
      <p:sp>
        <p:nvSpPr>
          <p:cNvPr id="4" name="Obični oblačić 3"/>
          <p:cNvSpPr/>
          <p:nvPr/>
        </p:nvSpPr>
        <p:spPr>
          <a:xfrm>
            <a:off x="677334" y="1106905"/>
            <a:ext cx="5290329" cy="4090737"/>
          </a:xfrm>
          <a:prstGeom prst="cloudCallout">
            <a:avLst>
              <a:gd name="adj1" fmla="val 76202"/>
              <a:gd name="adj2" fmla="val -40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Na tankom prerezu lista graha vide se tjelešca zelene boje-KLOROPLASTI!</a:t>
            </a:r>
          </a:p>
        </p:txBody>
      </p:sp>
    </p:spTree>
    <p:extLst>
      <p:ext uri="{BB962C8B-B14F-4D97-AF65-F5344CB8AC3E}">
        <p14:creationId xmlns:p14="http://schemas.microsoft.com/office/powerpoint/2010/main" val="118166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Pokus</a:t>
            </a:r>
            <a:r>
              <a:rPr lang="it-IT" dirty="0"/>
              <a:t> </a:t>
            </a:r>
            <a:r>
              <a:rPr lang="it-IT" dirty="0" smtClean="0"/>
              <a:t>4.</a:t>
            </a:r>
            <a:r>
              <a:rPr lang="hr-HR" dirty="0" smtClean="0"/>
              <a:t> </a:t>
            </a:r>
            <a:r>
              <a:rPr lang="it-IT" dirty="0" smtClean="0"/>
              <a:t>ZNOJE </a:t>
            </a:r>
            <a:r>
              <a:rPr lang="it-IT" dirty="0"/>
              <a:t>LI SE BILJKE?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6557655" cy="3880773"/>
          </a:xfrm>
        </p:spPr>
        <p:txBody>
          <a:bodyPr/>
          <a:lstStyle/>
          <a:p>
            <a:r>
              <a:rPr lang="hr-H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POSTUPAK: biljku smo stavili u plastičnu vrećicu zajedno sa teglicom i pratili promjene koje su se dogodile unutar 24 sata…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41" y="957298"/>
            <a:ext cx="3816096" cy="508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238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76" y="0"/>
            <a:ext cx="6056560" cy="5404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1651272"/>
            <a:ext cx="4026568" cy="520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ični oblačić 5"/>
          <p:cNvSpPr/>
          <p:nvPr/>
        </p:nvSpPr>
        <p:spPr>
          <a:xfrm>
            <a:off x="1267324" y="0"/>
            <a:ext cx="3673644" cy="2470484"/>
          </a:xfrm>
          <a:prstGeom prst="cloudCallout">
            <a:avLst>
              <a:gd name="adj1" fmla="val -22657"/>
              <a:gd name="adj2" fmla="val 79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ZAR STE ZAISTA POMISLILI DA SE BILJKE ZNOJE ☺ ?</a:t>
            </a:r>
          </a:p>
        </p:txBody>
      </p:sp>
      <p:sp>
        <p:nvSpPr>
          <p:cNvPr id="7" name="Obični oblačić 6"/>
          <p:cNvSpPr/>
          <p:nvPr/>
        </p:nvSpPr>
        <p:spPr>
          <a:xfrm>
            <a:off x="7872992" y="4169491"/>
            <a:ext cx="3673644" cy="2470484"/>
          </a:xfrm>
          <a:prstGeom prst="cloudCallout">
            <a:avLst>
              <a:gd name="adj1" fmla="val -25714"/>
              <a:gd name="adj2" fmla="val -135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400" b="1" dirty="0">
                <a:latin typeface="Calibri"/>
                <a:ea typeface="Calibri"/>
                <a:cs typeface="Calibri"/>
                <a:sym typeface="Calibri"/>
              </a:rPr>
              <a:t>BILJKE VIŠAK VODE IZLUČUJU TRANSPIRACIJOM KROZ PUČI.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38004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Postupak: uzgajali smo dvije biljke u teglama 4 tjedna. Jednu smo zalijevali uz pomoć </a:t>
            </a:r>
            <a:r>
              <a:rPr lang="hr-HR" sz="2400" dirty="0" err="1"/>
              <a:t>micro:bit</a:t>
            </a:r>
            <a:r>
              <a:rPr lang="hr-HR" sz="2400" dirty="0"/>
              <a:t> seta (uzorak M) a drugu ručno (uzorak R). Ručno zalijevana biljka </a:t>
            </a:r>
            <a:r>
              <a:rPr lang="hr-HR" sz="2400" dirty="0" err="1"/>
              <a:t>dobija</a:t>
            </a:r>
            <a:r>
              <a:rPr lang="hr-HR" sz="2400" dirty="0"/>
              <a:t> vodu svaki dan. </a:t>
            </a:r>
            <a:r>
              <a:rPr lang="hr-HR" sz="2400" dirty="0" err="1"/>
              <a:t>Micro:bit</a:t>
            </a:r>
            <a:r>
              <a:rPr lang="hr-HR" sz="2400" dirty="0"/>
              <a:t> biljka dobiva vodu samo kada senzor otkrije nisku vlažnost tla.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Uzeli smo uzorke tla iz obje tegle i provjerili da li je došlo do promjene kiselosti (pH).</a:t>
            </a:r>
          </a:p>
          <a:p>
            <a:endParaRPr lang="hr-HR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77334" y="240632"/>
            <a:ext cx="8596668" cy="168976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hr-HR" dirty="0"/>
              <a:t>Pokus 5.</a:t>
            </a:r>
            <a:br>
              <a:rPr lang="hr-HR" dirty="0"/>
            </a:br>
            <a:r>
              <a:rPr lang="hr-HR" dirty="0"/>
              <a:t>Može li način zalijevanja uzrokovati degradaciju tla 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3011536"/>
            <a:ext cx="2629719" cy="3501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5747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4572000"/>
            <a:ext cx="3365277" cy="1469362"/>
          </a:xfrm>
        </p:spPr>
        <p:txBody>
          <a:bodyPr/>
          <a:lstStyle/>
          <a:p>
            <a:r>
              <a:rPr lang="hr-HR" dirty="0"/>
              <a:t>Nakon uzorkovanja, sušenja i vaganja, uzorci tla otopljeni su u destiliranoj vodi i filtrirani.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438" cy="3664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53" y="318"/>
            <a:ext cx="2749296" cy="3663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68" y="0"/>
            <a:ext cx="2743438" cy="3664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97" y="3709390"/>
            <a:ext cx="3200677" cy="3194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0"/>
          <a:stretch/>
        </p:blipFill>
        <p:spPr>
          <a:xfrm>
            <a:off x="8183775" y="3709390"/>
            <a:ext cx="3181412" cy="3194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57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873"/>
            <a:ext cx="3048000" cy="4059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11" y="1625723"/>
            <a:ext cx="3191709" cy="452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8"/>
          <a:stretch/>
        </p:blipFill>
        <p:spPr>
          <a:xfrm>
            <a:off x="6980420" y="0"/>
            <a:ext cx="5056050" cy="3433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9"/>
          <a:stretch/>
        </p:blipFill>
        <p:spPr>
          <a:xfrm>
            <a:off x="6998468" y="3593431"/>
            <a:ext cx="5038001" cy="326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aobljeni pravokutnik 7"/>
          <p:cNvSpPr/>
          <p:nvPr/>
        </p:nvSpPr>
        <p:spPr>
          <a:xfrm>
            <a:off x="7074568" y="182482"/>
            <a:ext cx="2037347" cy="689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i="1" dirty="0" smtClean="0">
                <a:solidFill>
                  <a:schemeClr val="tx1"/>
                </a:solidFill>
              </a:rPr>
              <a:t>Uzorak R</a:t>
            </a:r>
            <a:endParaRPr lang="hr-HR" sz="2400" b="1" i="1" dirty="0">
              <a:solidFill>
                <a:schemeClr val="tx1"/>
              </a:solidFill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7074568" y="6136105"/>
            <a:ext cx="2037347" cy="689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i="1" dirty="0" smtClean="0">
                <a:solidFill>
                  <a:schemeClr val="tx1"/>
                </a:solidFill>
              </a:rPr>
              <a:t>Uzorak M</a:t>
            </a:r>
            <a:endParaRPr lang="hr-HR" sz="2400" b="1" i="1" dirty="0">
              <a:solidFill>
                <a:schemeClr val="tx1"/>
              </a:solidFill>
            </a:endParaRPr>
          </a:p>
        </p:txBody>
      </p:sp>
      <p:sp>
        <p:nvSpPr>
          <p:cNvPr id="4" name="Obični oblačić 3"/>
          <p:cNvSpPr/>
          <p:nvPr/>
        </p:nvSpPr>
        <p:spPr>
          <a:xfrm>
            <a:off x="1227221" y="0"/>
            <a:ext cx="3641558" cy="2438399"/>
          </a:xfrm>
          <a:prstGeom prst="cloudCallout">
            <a:avLst>
              <a:gd name="adj1" fmla="val -46824"/>
              <a:gd name="adj2" fmla="val 6133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Nizak udio humusa, kiselost tla, zbijenost, salinizacija degradiraju tlo i mogu ubrzati eroziju</a:t>
            </a:r>
          </a:p>
        </p:txBody>
      </p:sp>
      <p:sp>
        <p:nvSpPr>
          <p:cNvPr id="6" name="Strelica udesno 5"/>
          <p:cNvSpPr/>
          <p:nvPr/>
        </p:nvSpPr>
        <p:spPr>
          <a:xfrm rot="1801921">
            <a:off x="5818929" y="5598462"/>
            <a:ext cx="1106906" cy="65772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 rot="19381111">
            <a:off x="6126213" y="1139070"/>
            <a:ext cx="1106906" cy="65772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2726213" y="3888935"/>
            <a:ext cx="1106906" cy="65772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9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plakata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44" y="1315953"/>
            <a:ext cx="6845798" cy="5134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6051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" y="-9798"/>
            <a:ext cx="9157063" cy="6867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195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IGRA ZAMIŠLJANJA U POKRETU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397727"/>
            <a:ext cx="8596668" cy="4643636"/>
          </a:xfrm>
        </p:spPr>
        <p:txBody>
          <a:bodyPr>
            <a:noAutofit/>
          </a:bodyPr>
          <a:lstStyle/>
          <a:p>
            <a:r>
              <a:rPr lang="hr-HR" sz="2800" dirty="0"/>
              <a:t>Ležimo poput sjemenki  graha u Zemlji. Kiša nas zalijeva. Sunce nas probudi i sjemenka počinje klijati (kleknemo na koljena). Stabljika graha se probija kroz zemlju i raste u visinu. Stabljika dobiva listiće i raste, raste... (ustanemo na noge). Sunce ju grije, a kiša zalijeva. Cvjetići rastu (raširimo ruke i prste). Iz cvjetića se razvijaju mahune (stisnemo šake). U mahunama se razvijaju sjemenke koje  padaju na zemlju  (otvorimo šake i legnemo na pod). Tamo će ostati do proljeća kada će opet proklijati.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3840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SJETVA GRAHA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Profesorica biologije i kemije je donijela sjemenke graha, zemlju i posudice</a:t>
            </a:r>
          </a:p>
          <a:p>
            <a:r>
              <a:rPr lang="hr-HR" dirty="0"/>
              <a:t>Promatranje, razgovor o faktorima i uvjetima klijanja</a:t>
            </a:r>
          </a:p>
          <a:p>
            <a:r>
              <a:rPr lang="hr-HR" dirty="0"/>
              <a:t>Bubrenje sjemenke graha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53" y="3134970"/>
            <a:ext cx="4536249" cy="3402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991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ZALIJEVANJE GRAHA, ZAPAŽANJA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50" y="609600"/>
            <a:ext cx="4604084" cy="6138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5001571" cy="3880773"/>
          </a:xfrm>
        </p:spPr>
        <p:txBody>
          <a:bodyPr/>
          <a:lstStyle/>
          <a:p>
            <a:r>
              <a:rPr lang="hr-HR" dirty="0"/>
              <a:t>Učenici zalijevaju grah, zapažaju promjene</a:t>
            </a:r>
          </a:p>
          <a:p>
            <a:r>
              <a:rPr lang="hr-HR" dirty="0"/>
              <a:t>Sjemenka nije proklijala – razgovor o mogućim uzrocima neuspijevanja klijanja</a:t>
            </a:r>
          </a:p>
          <a:p>
            <a:r>
              <a:rPr lang="hr-HR" dirty="0"/>
              <a:t>Ponavljanje postupka sijanja graha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163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Micro:bit</a:t>
            </a:r>
            <a:r>
              <a:rPr lang="hr-HR" dirty="0"/>
              <a:t> i sjemenka graha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Promatranje, uočavanje sastavnih dijelova te načina rada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2719230"/>
            <a:ext cx="4957010" cy="3717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31" y="774801"/>
            <a:ext cx="4135537" cy="5514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284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288757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356802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596</Words>
  <Application>Microsoft Office PowerPoint</Application>
  <PresentationFormat>Široki zaslon</PresentationFormat>
  <Paragraphs>51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Faseta</vt:lpstr>
      <vt:lpstr>OŠ Pavao Belas </vt:lpstr>
      <vt:lpstr>Učenici 3. razreda</vt:lpstr>
      <vt:lpstr>Izrada plakata</vt:lpstr>
      <vt:lpstr>PowerPoint prezentacija</vt:lpstr>
      <vt:lpstr>IGRA ZAMIŠLJANJA U POKRETU</vt:lpstr>
      <vt:lpstr>SJETVA GRAHA</vt:lpstr>
      <vt:lpstr>ZALIJEVANJE GRAHA, ZAPAŽANJA</vt:lpstr>
      <vt:lpstr>Micro:bit i sjemenka graha</vt:lpstr>
      <vt:lpstr>PowerPoint prezentacija</vt:lpstr>
      <vt:lpstr>Zapažanja i usporedba</vt:lpstr>
      <vt:lpstr>Zapažanje</vt:lpstr>
      <vt:lpstr>Crtanje biljke</vt:lpstr>
      <vt:lpstr>PowerPoint prezentacija</vt:lpstr>
      <vt:lpstr>PowerPoint prezentacija</vt:lpstr>
      <vt:lpstr>Učenici 6., 7. i 8. razreda</vt:lpstr>
      <vt:lpstr>Pokus 1. DIŠU LI BILJKE?</vt:lpstr>
      <vt:lpstr>PowerPoint prezentacija</vt:lpstr>
      <vt:lpstr>Pokus 2. ISTRAŽIMO GRAĐU KORIJENA</vt:lpstr>
      <vt:lpstr>Pokus 3. ISTRAŽIMO GRAĐU LISTA</vt:lpstr>
      <vt:lpstr>PowerPoint prezentacija</vt:lpstr>
      <vt:lpstr>Pokus 4. ZNOJE LI SE BILJKE?</vt:lpstr>
      <vt:lpstr>PowerPoint prezentacija</vt:lpstr>
      <vt:lpstr>Pokus 5. Može li način zalijevanja uzrokovati degradaciju tla ?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Pavao Belas</dc:title>
  <dc:creator>Geografija</dc:creator>
  <cp:lastModifiedBy>Geografija</cp:lastModifiedBy>
  <cp:revision>19</cp:revision>
  <dcterms:created xsi:type="dcterms:W3CDTF">2018-04-23T07:56:19Z</dcterms:created>
  <dcterms:modified xsi:type="dcterms:W3CDTF">2018-04-23T09:17:26Z</dcterms:modified>
</cp:coreProperties>
</file>