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854A5453-8691-46E7-B162-02DBD1E6F942}">
          <p14:sldIdLst>
            <p14:sldId id="256"/>
            <p14:sldId id="257"/>
            <p14:sldId id="258"/>
            <p14:sldId id="259"/>
          </p14:sldIdLst>
        </p14:section>
        <p14:section name="Sekcija bez naslova" id="{F8B78C7E-FE3C-42E5-86E2-EAEE7FBA7628}">
          <p14:sldIdLst>
            <p14:sldId id="260"/>
            <p14:sldId id="265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D9E3D-739B-4B76-ABBD-8B580B96EB9D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381B5-2B4D-4080-A6FA-701862CB4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85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81B5-2B4D-4080-A6FA-701862CB4F4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80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D921-3181-4F82-9EE3-CCBF6F4EB151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B55F-2B95-4046-9756-5559889D41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823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D921-3181-4F82-9EE3-CCBF6F4EB151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B55F-2B95-4046-9756-5559889D41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916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D921-3181-4F82-9EE3-CCBF6F4EB151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B55F-2B95-4046-9756-5559889D41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221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D921-3181-4F82-9EE3-CCBF6F4EB151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B55F-2B95-4046-9756-5559889D41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94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D921-3181-4F82-9EE3-CCBF6F4EB151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B55F-2B95-4046-9756-5559889D41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867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D921-3181-4F82-9EE3-CCBF6F4EB151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B55F-2B95-4046-9756-5559889D41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389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D921-3181-4F82-9EE3-CCBF6F4EB151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B55F-2B95-4046-9756-5559889D41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067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D921-3181-4F82-9EE3-CCBF6F4EB151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B55F-2B95-4046-9756-5559889D41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303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D921-3181-4F82-9EE3-CCBF6F4EB151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B55F-2B95-4046-9756-5559889D41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806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D921-3181-4F82-9EE3-CCBF6F4EB151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B55F-2B95-4046-9756-5559889D41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512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D921-3181-4F82-9EE3-CCBF6F4EB151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B55F-2B95-4046-9756-5559889D41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544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BD921-3181-4F82-9EE3-CCBF6F4EB151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3B55F-2B95-4046-9756-5559889D41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155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hr-HR" b="1" dirty="0">
                <a:solidFill>
                  <a:schemeClr val="accent3">
                    <a:lumMod val="75000"/>
                  </a:schemeClr>
                </a:solidFill>
              </a:rPr>
              <a:t>ŽELIM STABLO!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80588"/>
            <a:ext cx="7377356" cy="424099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372200" y="52292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accent3">
                    <a:lumMod val="75000"/>
                  </a:schemeClr>
                </a:solidFill>
              </a:rPr>
              <a:t>OŠ Zrinskih i Frankopana </a:t>
            </a:r>
          </a:p>
          <a:p>
            <a:pPr algn="ctr"/>
            <a:r>
              <a:rPr lang="hr-HR" sz="1600" b="1" dirty="0">
                <a:solidFill>
                  <a:schemeClr val="accent3">
                    <a:lumMod val="75000"/>
                  </a:schemeClr>
                </a:solidFill>
              </a:rPr>
              <a:t>Otočac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1800200" cy="66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6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92D050"/>
                </a:solidFill>
              </a:rPr>
              <a:t>Nastavak projekta…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Presađivanje u dvorište</a:t>
            </a:r>
          </a:p>
          <a:p>
            <a:r>
              <a:rPr lang="hr-HR" dirty="0" smtClean="0"/>
              <a:t>Promatranje rasta u dvorištu</a:t>
            </a:r>
            <a:endParaRPr lang="hr-HR" dirty="0"/>
          </a:p>
          <a:p>
            <a:r>
              <a:rPr lang="hr-HR" dirty="0" smtClean="0"/>
              <a:t>Branje kupusa</a:t>
            </a:r>
            <a:endParaRPr lang="hr-HR" dirty="0"/>
          </a:p>
          <a:p>
            <a:r>
              <a:rPr lang="hr-HR" dirty="0" smtClean="0"/>
              <a:t>Konzumiranje – prema receptu naših starih!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29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642194"/>
          </a:xfrm>
        </p:spPr>
        <p:txBody>
          <a:bodyPr/>
          <a:lstStyle/>
          <a:p>
            <a:r>
              <a:rPr lang="hr-HR" dirty="0">
                <a:solidFill>
                  <a:srgbClr val="00B050"/>
                </a:solidFill>
              </a:rPr>
              <a:t>Ekološki projekt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744416"/>
          </a:xfrm>
        </p:spPr>
        <p:txBody>
          <a:bodyPr/>
          <a:lstStyle/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Projekt: </a:t>
            </a:r>
            <a:r>
              <a:rPr lang="hr-HR" dirty="0"/>
              <a:t>Želim stablo – sadnja </a:t>
            </a:r>
            <a:r>
              <a:rPr lang="hr-HR" dirty="0" smtClean="0"/>
              <a:t>kupusa</a:t>
            </a:r>
            <a:endParaRPr lang="hr-HR" dirty="0"/>
          </a:p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Cilj: </a:t>
            </a:r>
            <a:r>
              <a:rPr lang="hr-HR" dirty="0"/>
              <a:t>primjena IKT-a u nastavi i razvijanje društvene i ekološke svijesti učenika </a:t>
            </a:r>
          </a:p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Mjesto: </a:t>
            </a:r>
            <a:r>
              <a:rPr lang="hr-HR" dirty="0"/>
              <a:t>školski prostor </a:t>
            </a:r>
          </a:p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Vrijeme: </a:t>
            </a:r>
            <a:r>
              <a:rPr lang="hr-HR" dirty="0"/>
              <a:t>nekoliko mjeseci</a:t>
            </a:r>
          </a:p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Nositelji: </a:t>
            </a:r>
            <a:r>
              <a:rPr lang="hr-HR" dirty="0"/>
              <a:t>učitelji i </a:t>
            </a:r>
            <a:r>
              <a:rPr lang="hr-HR" dirty="0" smtClean="0"/>
              <a:t>učenici nižih i viših razreda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4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92D050"/>
                </a:solidFill>
              </a:rPr>
              <a:t>Etape provedbe projekta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hr-HR" sz="2800" dirty="0">
                <a:solidFill>
                  <a:srgbClr val="00B050"/>
                </a:solidFill>
              </a:rPr>
              <a:t>ETAPA: </a:t>
            </a:r>
            <a:r>
              <a:rPr lang="hr-HR" sz="2800" dirty="0"/>
              <a:t>Priprema sjemena i materijala za sadnju </a:t>
            </a:r>
            <a:r>
              <a:rPr lang="hr-HR" sz="2800" dirty="0" smtClean="0"/>
              <a:t>kupusa</a:t>
            </a:r>
            <a:endParaRPr lang="hr-HR" sz="2800" dirty="0"/>
          </a:p>
          <a:p>
            <a:pPr marL="571500" indent="-571500">
              <a:buFont typeface="+mj-lt"/>
              <a:buAutoNum type="romanUcPeriod"/>
            </a:pPr>
            <a:r>
              <a:rPr lang="hr-HR" sz="2800" dirty="0">
                <a:solidFill>
                  <a:srgbClr val="00B050"/>
                </a:solidFill>
              </a:rPr>
              <a:t>ETAPA: </a:t>
            </a:r>
            <a:r>
              <a:rPr lang="hr-HR" sz="2800" dirty="0"/>
              <a:t>Prezentacija o </a:t>
            </a:r>
            <a:r>
              <a:rPr lang="hr-HR" sz="2800" dirty="0" smtClean="0"/>
              <a:t>kupusu</a:t>
            </a:r>
            <a:r>
              <a:rPr lang="hr-HR" sz="2800" dirty="0" smtClean="0"/>
              <a:t> </a:t>
            </a:r>
            <a:r>
              <a:rPr lang="hr-HR" sz="2800" dirty="0"/>
              <a:t>i upoznavanje s </a:t>
            </a:r>
            <a:r>
              <a:rPr lang="hr-HR" sz="2800" dirty="0" err="1"/>
              <a:t>micro:bitom</a:t>
            </a:r>
            <a:endParaRPr lang="hr-HR" sz="2800" dirty="0"/>
          </a:p>
          <a:p>
            <a:pPr marL="571500" indent="-571500">
              <a:buFont typeface="+mj-lt"/>
              <a:buAutoNum type="romanUcPeriod"/>
            </a:pPr>
            <a:r>
              <a:rPr lang="hr-HR" sz="2800" dirty="0">
                <a:solidFill>
                  <a:srgbClr val="00B050"/>
                </a:solidFill>
              </a:rPr>
              <a:t>ETAPA: </a:t>
            </a:r>
            <a:r>
              <a:rPr lang="hr-HR" sz="2800" dirty="0"/>
              <a:t>Sadnja </a:t>
            </a:r>
            <a:r>
              <a:rPr lang="hr-HR" sz="2800" dirty="0" smtClean="0"/>
              <a:t>kupusa</a:t>
            </a:r>
            <a:r>
              <a:rPr lang="hr-HR" sz="2800" dirty="0" smtClean="0"/>
              <a:t> </a:t>
            </a:r>
            <a:r>
              <a:rPr lang="hr-HR" sz="2800" dirty="0"/>
              <a:t>i spajanje seta za zalijevanje</a:t>
            </a:r>
          </a:p>
          <a:p>
            <a:pPr marL="571500" indent="-571500">
              <a:buFont typeface="+mj-lt"/>
              <a:buAutoNum type="romanUcPeriod"/>
            </a:pPr>
            <a:r>
              <a:rPr lang="hr-HR" sz="2800" dirty="0">
                <a:solidFill>
                  <a:srgbClr val="00B050"/>
                </a:solidFill>
              </a:rPr>
              <a:t>ETAPA: </a:t>
            </a:r>
            <a:r>
              <a:rPr lang="hr-HR" sz="2800" dirty="0"/>
              <a:t>Postavljanje posađenog </a:t>
            </a:r>
            <a:r>
              <a:rPr lang="hr-HR" sz="2800" dirty="0" smtClean="0"/>
              <a:t>sjemena kupusa </a:t>
            </a:r>
            <a:r>
              <a:rPr lang="hr-HR" sz="2800" dirty="0"/>
              <a:t>na odgovarajuće mjesto</a:t>
            </a:r>
          </a:p>
          <a:p>
            <a:pPr marL="571500" indent="-571500">
              <a:buFont typeface="+mj-lt"/>
              <a:buAutoNum type="romanUcPeriod"/>
            </a:pPr>
            <a:r>
              <a:rPr lang="hr-HR" sz="2800" dirty="0">
                <a:solidFill>
                  <a:srgbClr val="00B050"/>
                </a:solidFill>
              </a:rPr>
              <a:t>ETAPA: </a:t>
            </a:r>
            <a:r>
              <a:rPr lang="hr-HR" sz="2800" dirty="0"/>
              <a:t>Zalijevanje i praćenje </a:t>
            </a:r>
          </a:p>
          <a:p>
            <a:pPr marL="514350" indent="-514350">
              <a:buAutoNum type="romanU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27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1341" y="56202"/>
            <a:ext cx="8229600" cy="1143000"/>
          </a:xfrm>
        </p:spPr>
        <p:txBody>
          <a:bodyPr/>
          <a:lstStyle/>
          <a:p>
            <a:r>
              <a:rPr lang="hr-HR" dirty="0">
                <a:solidFill>
                  <a:srgbClr val="92D050"/>
                </a:solidFill>
              </a:rPr>
              <a:t>I. Priprema za sijanje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74443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sz="2800" dirty="0"/>
              <a:t>P</a:t>
            </a:r>
            <a:r>
              <a:rPr lang="hr-HR" sz="2800" dirty="0" smtClean="0"/>
              <a:t>riprema </a:t>
            </a:r>
            <a:r>
              <a:rPr lang="hr-HR" sz="2800" dirty="0"/>
              <a:t>materijala za </a:t>
            </a:r>
            <a:r>
              <a:rPr lang="hr-HR" sz="2800" dirty="0" smtClean="0"/>
              <a:t>sijanje kupusa i istraživačku nastavu</a:t>
            </a:r>
            <a:r>
              <a:rPr lang="hr-HR" sz="2800" dirty="0" smtClean="0"/>
              <a:t> </a:t>
            </a:r>
            <a:r>
              <a:rPr lang="hr-HR" sz="2800" dirty="0"/>
              <a:t>(2 </a:t>
            </a:r>
            <a:r>
              <a:rPr lang="hr-HR" sz="2800" dirty="0" smtClean="0"/>
              <a:t>posude, </a:t>
            </a:r>
            <a:r>
              <a:rPr lang="hr-HR" sz="2800" dirty="0"/>
              <a:t>zemlja, sjeme, voda, posuda za </a:t>
            </a:r>
            <a:r>
              <a:rPr lang="hr-HR" sz="2800" dirty="0" smtClean="0"/>
              <a:t>zalijevanje, </a:t>
            </a:r>
            <a:r>
              <a:rPr lang="hr-HR" sz="2800" dirty="0" err="1" smtClean="0"/>
              <a:t>micro:bit</a:t>
            </a:r>
            <a:r>
              <a:rPr lang="hr-HR" sz="2800" dirty="0" smtClean="0"/>
              <a:t>)</a:t>
            </a:r>
            <a:endParaRPr lang="hr-HR" sz="2800" dirty="0"/>
          </a:p>
          <a:p>
            <a:pPr>
              <a:buFont typeface="Wingdings" pitchFamily="2" charset="2"/>
              <a:buChar char="v"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809C2F4-ACD7-47D9-A7EF-E06405F0D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2528564"/>
            <a:ext cx="5256584" cy="394243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271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208" y="190533"/>
            <a:ext cx="8229600" cy="1143000"/>
          </a:xfrm>
        </p:spPr>
        <p:txBody>
          <a:bodyPr>
            <a:normAutofit fontScale="90000"/>
          </a:bodyPr>
          <a:lstStyle/>
          <a:p>
            <a:pPr marL="571500" lvl="0" indent="-571500">
              <a:spcBef>
                <a:spcPct val="20000"/>
              </a:spcBef>
            </a:pPr>
            <a:r>
              <a:rPr lang="hr-HR" dirty="0">
                <a:solidFill>
                  <a:srgbClr val="92D050"/>
                </a:solidFill>
              </a:rPr>
              <a:t>II.</a:t>
            </a:r>
            <a:r>
              <a:rPr lang="hr-HR" sz="2800" dirty="0">
                <a:solidFill>
                  <a:srgbClr val="92D050"/>
                </a:solidFill>
                <a:ea typeface="+mn-ea"/>
                <a:cs typeface="+mn-cs"/>
              </a:rPr>
              <a:t> </a:t>
            </a:r>
            <a:r>
              <a:rPr lang="hr-HR" dirty="0">
                <a:solidFill>
                  <a:srgbClr val="92D050"/>
                </a:solidFill>
                <a:ea typeface="+mn-ea"/>
                <a:cs typeface="+mn-cs"/>
              </a:rPr>
              <a:t>Prezentacija </a:t>
            </a:r>
            <a:r>
              <a:rPr lang="hr-HR" dirty="0" smtClean="0">
                <a:solidFill>
                  <a:srgbClr val="92D050"/>
                </a:solidFill>
                <a:ea typeface="+mn-ea"/>
                <a:cs typeface="+mn-cs"/>
              </a:rPr>
              <a:t>o kupusu </a:t>
            </a:r>
            <a:r>
              <a:rPr lang="hr-HR" dirty="0">
                <a:solidFill>
                  <a:srgbClr val="92D050"/>
                </a:solidFill>
                <a:ea typeface="+mn-ea"/>
                <a:cs typeface="+mn-cs"/>
              </a:rPr>
              <a:t>i upoznavanje s </a:t>
            </a:r>
            <a:r>
              <a:rPr lang="hr-HR" dirty="0" err="1">
                <a:solidFill>
                  <a:srgbClr val="92D050"/>
                </a:solidFill>
                <a:ea typeface="+mn-ea"/>
                <a:cs typeface="+mn-cs"/>
              </a:rPr>
              <a:t>micro:bitom</a:t>
            </a:r>
            <a:endParaRPr lang="hr-HR" dirty="0">
              <a:solidFill>
                <a:srgbClr val="92D050"/>
              </a:solidFill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8A8B034F-2CFF-4682-B7AA-4E655FF93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47" y="1783642"/>
            <a:ext cx="3132516" cy="2349387"/>
          </a:xfrm>
          <a:ln w="76200" cmpd="sng">
            <a:solidFill>
              <a:srgbClr val="92D050"/>
            </a:solidFill>
            <a:prstDash val="solid"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4C8D3FD-19AF-4C17-84CE-62CAC4ECB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07" y="4326790"/>
            <a:ext cx="3167616" cy="237571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73DA6146-8725-482C-8517-CF009CAAAE37}"/>
              </a:ext>
            </a:extLst>
          </p:cNvPr>
          <p:cNvSpPr txBox="1"/>
          <p:nvPr/>
        </p:nvSpPr>
        <p:spPr>
          <a:xfrm>
            <a:off x="5076056" y="1658482"/>
            <a:ext cx="3312368" cy="23083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Upoznavanje </a:t>
            </a:r>
            <a:r>
              <a:rPr lang="hr-HR" sz="2400" dirty="0" smtClean="0"/>
              <a:t>s kupusom - </a:t>
            </a:r>
            <a:r>
              <a:rPr lang="hr-HR" sz="2400" dirty="0"/>
              <a:t>ratarskom kulturom karakterističnom za </a:t>
            </a:r>
            <a:r>
              <a:rPr lang="hr-HR" sz="2400" dirty="0" smtClean="0"/>
              <a:t>gorski</a:t>
            </a:r>
            <a:r>
              <a:rPr lang="hr-HR" sz="2400" dirty="0" smtClean="0"/>
              <a:t> kraj, </a:t>
            </a:r>
            <a:r>
              <a:rPr lang="hr-HR" sz="2400" dirty="0"/>
              <a:t>jednom od kultura koja troši najviše </a:t>
            </a:r>
            <a:r>
              <a:rPr lang="hr-HR" sz="2400" dirty="0" smtClean="0"/>
              <a:t>vode.</a:t>
            </a:r>
            <a:endParaRPr lang="hr-HR" sz="24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85218DA4-8837-4DAA-ACFF-A6FC82D89A9A}"/>
              </a:ext>
            </a:extLst>
          </p:cNvPr>
          <p:cNvSpPr txBox="1"/>
          <p:nvPr/>
        </p:nvSpPr>
        <p:spPr>
          <a:xfrm>
            <a:off x="881809" y="4360484"/>
            <a:ext cx="3528391" cy="230832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Upoznavanje sa svrhom i uporabom </a:t>
            </a:r>
            <a:r>
              <a:rPr lang="hr-HR" sz="2400" dirty="0" err="1"/>
              <a:t>micro:bita</a:t>
            </a:r>
            <a:r>
              <a:rPr lang="hr-HR" sz="2400" dirty="0"/>
              <a:t> te njegovom primjenom u istraživačkom radu (programirano zalijevanje biljke).</a:t>
            </a:r>
          </a:p>
        </p:txBody>
      </p:sp>
      <p:cxnSp>
        <p:nvCxnSpPr>
          <p:cNvPr id="4" name="Ravni poveznik sa strelicom 3"/>
          <p:cNvCxnSpPr/>
          <p:nvPr/>
        </p:nvCxnSpPr>
        <p:spPr>
          <a:xfrm>
            <a:off x="4410200" y="2958335"/>
            <a:ext cx="521840" cy="0"/>
          </a:xfrm>
          <a:prstGeom prst="straightConnector1">
            <a:avLst/>
          </a:prstGeom>
          <a:ln w="666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 flipH="1">
            <a:off x="4554216" y="5514646"/>
            <a:ext cx="521840" cy="0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2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lvl="0" indent="-571500">
              <a:spcBef>
                <a:spcPct val="20000"/>
              </a:spcBef>
            </a:pPr>
            <a:r>
              <a:rPr lang="hr-HR" dirty="0">
                <a:solidFill>
                  <a:srgbClr val="92D050"/>
                </a:solidFill>
              </a:rPr>
              <a:t>III.</a:t>
            </a:r>
            <a:r>
              <a:rPr lang="hr-HR" dirty="0">
                <a:solidFill>
                  <a:srgbClr val="92D050"/>
                </a:solidFill>
                <a:ea typeface="+mn-ea"/>
                <a:cs typeface="+mn-cs"/>
              </a:rPr>
              <a:t> Sadnja zelja i spajanje seta za zalijevanje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AC7487A-7810-4C76-891F-7E98E877E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0907"/>
            <a:ext cx="3596217" cy="269716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377F9B5-233A-4FBC-8B04-69D39A0A9A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74" y="4149080"/>
            <a:ext cx="3596217" cy="24297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5E55C8B-1343-4A89-ACF4-3E5E5E14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1690907"/>
            <a:ext cx="4752528" cy="22421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400" dirty="0" smtClean="0"/>
              <a:t>Učenici siju kupus uz pomoć učiteljice: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Priprema posuda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Stavljanje zemlje u posude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Prekrivanje sjemena zemljom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Zalijevanje 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611560" y="501317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Uz glazbu je lakše!</a:t>
            </a:r>
          </a:p>
          <a:p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„Kad se male ruke slože, sve se može!”</a:t>
            </a:r>
            <a:endParaRPr lang="hr-H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lvl="0" indent="-571500">
              <a:spcBef>
                <a:spcPct val="20000"/>
              </a:spcBef>
            </a:pPr>
            <a:r>
              <a:rPr lang="hr-HR" dirty="0">
                <a:solidFill>
                  <a:srgbClr val="92D050"/>
                </a:solidFill>
              </a:rPr>
              <a:t>III.</a:t>
            </a:r>
            <a:r>
              <a:rPr lang="hr-HR" dirty="0">
                <a:solidFill>
                  <a:srgbClr val="92D050"/>
                </a:solidFill>
                <a:ea typeface="+mn-ea"/>
                <a:cs typeface="+mn-cs"/>
              </a:rPr>
              <a:t> Sadnja zelja i spajanje seta za zalijevanje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5BF4C727-79A2-4A4E-AA46-62B3973D0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9120"/>
            <a:ext cx="2983393" cy="2237545"/>
          </a:xfrm>
          <a:ln w="76200">
            <a:solidFill>
              <a:srgbClr val="92D050"/>
            </a:solidFill>
          </a:ln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FFDD4BD-9907-46BF-8F9F-782DFEA8CBCA}"/>
              </a:ext>
            </a:extLst>
          </p:cNvPr>
          <p:cNvSpPr txBox="1"/>
          <p:nvPr/>
        </p:nvSpPr>
        <p:spPr>
          <a:xfrm>
            <a:off x="4860032" y="2076234"/>
            <a:ext cx="4104456" cy="378565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Nakon posijanog kupusa uslijedilo je ono BITNO – spajanje </a:t>
            </a:r>
            <a:r>
              <a:rPr lang="hr-HR" sz="2400" dirty="0" err="1" smtClean="0"/>
              <a:t>micro:bita</a:t>
            </a:r>
            <a:r>
              <a:rPr lang="hr-HR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Posijani kupus u jednoj posudi zalijevat će učenici, a u drugoj </a:t>
            </a:r>
            <a:r>
              <a:rPr lang="hr-HR" sz="2400" dirty="0" err="1" smtClean="0"/>
              <a:t>micro:bit</a:t>
            </a:r>
            <a:r>
              <a:rPr lang="hr-HR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Cilj nam je doći do zaključka – u kojoj posudi će kupus bolje napredovati u rastu i razvoju? </a:t>
            </a:r>
            <a:endParaRPr lang="hr-HR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1" y="1626921"/>
            <a:ext cx="3563888" cy="2672916"/>
          </a:xfrm>
          <a:prstGeom prst="rect">
            <a:avLst/>
          </a:prstGeom>
          <a:ln w="4762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10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lvl="0" indent="-571500">
              <a:spcBef>
                <a:spcPct val="20000"/>
              </a:spcBef>
            </a:pPr>
            <a:r>
              <a:rPr lang="hr-HR" dirty="0">
                <a:solidFill>
                  <a:srgbClr val="92D050"/>
                </a:solidFill>
              </a:rPr>
              <a:t>IV.</a:t>
            </a:r>
            <a:r>
              <a:rPr lang="hr-HR" sz="2800" dirty="0">
                <a:solidFill>
                  <a:srgbClr val="92D050"/>
                </a:solidFill>
                <a:ea typeface="+mn-ea"/>
                <a:cs typeface="+mn-cs"/>
              </a:rPr>
              <a:t> </a:t>
            </a:r>
            <a:r>
              <a:rPr lang="hr-HR" sz="3700" dirty="0">
                <a:solidFill>
                  <a:srgbClr val="92D050"/>
                </a:solidFill>
                <a:ea typeface="+mn-ea"/>
                <a:cs typeface="+mn-cs"/>
              </a:rPr>
              <a:t>Postavljanje posađenog sjemena na odgovarajuće mjesto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7713016C-BA5D-4468-A176-107FB40A1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20" y="4005064"/>
            <a:ext cx="2544508" cy="2564065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E952321C-26BC-468F-B7B5-A79868F16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18" y="1700808"/>
            <a:ext cx="3297837" cy="49676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D3216C3-B23F-4050-8D51-EE6D341D3AC6}"/>
              </a:ext>
            </a:extLst>
          </p:cNvPr>
          <p:cNvSpPr txBox="1"/>
          <p:nvPr/>
        </p:nvSpPr>
        <p:spPr>
          <a:xfrm>
            <a:off x="1255220" y="1268760"/>
            <a:ext cx="2967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sz="2400" dirty="0" smtClean="0"/>
              <a:t>Posijani kupus </a:t>
            </a:r>
            <a:r>
              <a:rPr lang="hr-HR" sz="2400" dirty="0"/>
              <a:t>je </a:t>
            </a:r>
            <a:r>
              <a:rPr lang="hr-HR" sz="2400" dirty="0" smtClean="0"/>
              <a:t>postavljan </a:t>
            </a:r>
            <a:r>
              <a:rPr lang="hr-HR" sz="2400" dirty="0"/>
              <a:t>na </a:t>
            </a:r>
            <a:r>
              <a:rPr lang="hr-HR" sz="2400" dirty="0" smtClean="0"/>
              <a:t>mjesto</a:t>
            </a:r>
            <a:r>
              <a:rPr lang="hr-HR" sz="2400" dirty="0" smtClean="0"/>
              <a:t> </a:t>
            </a:r>
            <a:r>
              <a:rPr lang="hr-HR" sz="2400" dirty="0"/>
              <a:t>s dovoljno svijetlosti i </a:t>
            </a:r>
            <a:r>
              <a:rPr lang="hr-HR" sz="2400" dirty="0" smtClean="0"/>
              <a:t>topline. </a:t>
            </a:r>
          </a:p>
          <a:p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Pitamo se – što će dalje biti?!</a:t>
            </a:r>
            <a:endParaRPr lang="hr-H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lvl="0" indent="-571500">
              <a:spcBef>
                <a:spcPct val="20000"/>
              </a:spcBef>
            </a:pPr>
            <a:r>
              <a:rPr lang="hr-HR" dirty="0">
                <a:solidFill>
                  <a:srgbClr val="92D050"/>
                </a:solidFill>
              </a:rPr>
              <a:t>V.</a:t>
            </a:r>
            <a:r>
              <a:rPr lang="hr-HR" sz="2800" dirty="0">
                <a:solidFill>
                  <a:srgbClr val="92D050"/>
                </a:solidFill>
                <a:ea typeface="+mn-ea"/>
                <a:cs typeface="+mn-cs"/>
              </a:rPr>
              <a:t> </a:t>
            </a:r>
            <a:r>
              <a:rPr lang="hr-HR" sz="4900" dirty="0">
                <a:solidFill>
                  <a:srgbClr val="92D050"/>
                </a:solidFill>
                <a:ea typeface="+mn-ea"/>
                <a:cs typeface="+mn-cs"/>
              </a:rPr>
              <a:t>Zalijevanje i praćenje </a:t>
            </a:r>
            <a:r>
              <a:rPr lang="hr-HR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hr-HR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hr-HR" dirty="0"/>
              <a:t> 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B2C031E4-330C-4244-8EE2-54CDB5730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5952"/>
            <a:ext cx="2468526" cy="367240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1023AA83-F793-4A9F-AC8B-5813635C88B9}"/>
              </a:ext>
            </a:extLst>
          </p:cNvPr>
          <p:cNvSpPr txBox="1"/>
          <p:nvPr/>
        </p:nvSpPr>
        <p:spPr>
          <a:xfrm>
            <a:off x="6237619" y="1417638"/>
            <a:ext cx="271830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Kao što vidite, kupus uspješno raste!</a:t>
            </a:r>
          </a:p>
          <a:p>
            <a:endParaRPr lang="hr-HR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2400" dirty="0" smtClean="0"/>
              <a:t>Sustavno pratimo i bilježimo rast kupusa u posudi koju zalijeva </a:t>
            </a:r>
            <a:r>
              <a:rPr lang="hr-HR" sz="2400" dirty="0" err="1" smtClean="0"/>
              <a:t>micro:bit</a:t>
            </a:r>
            <a:r>
              <a:rPr lang="hr-HR" sz="2400" dirty="0" smtClean="0"/>
              <a:t> i posudi koju zalijevaju naši </a:t>
            </a:r>
            <a:r>
              <a:rPr lang="hr-HR" sz="2400" dirty="0"/>
              <a:t>vrijedni učenici</a:t>
            </a:r>
            <a:r>
              <a:rPr lang="hr-HR" sz="2400" dirty="0" smtClean="0"/>
              <a:t>.</a:t>
            </a:r>
          </a:p>
          <a:p>
            <a:endParaRPr lang="hr-HR" sz="2400" dirty="0" smtClean="0"/>
          </a:p>
          <a:p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Za sada je NERJEŠENO!</a:t>
            </a:r>
            <a:endParaRPr lang="hr-HR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59A1165-33A7-4E18-B03E-37EEF1F1E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47" y="1446005"/>
            <a:ext cx="2754306" cy="367240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9422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345</Words>
  <Application>Microsoft Office PowerPoint</Application>
  <PresentationFormat>Prikaz na zaslonu (4:3)</PresentationFormat>
  <Paragraphs>49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Tema sustava Office</vt:lpstr>
      <vt:lpstr>ŽELIM STABLO!</vt:lpstr>
      <vt:lpstr>Ekološki projekt</vt:lpstr>
      <vt:lpstr>Etape provedbe projekta</vt:lpstr>
      <vt:lpstr>I. Priprema za sijanje</vt:lpstr>
      <vt:lpstr>II. Prezentacija o kupusu i upoznavanje s micro:bitom</vt:lpstr>
      <vt:lpstr>III. Sadnja zelja i spajanje seta za zalijevanje</vt:lpstr>
      <vt:lpstr>III. Sadnja zelja i spajanje seta za zalijevanje</vt:lpstr>
      <vt:lpstr>IV. Postavljanje posađenog sjemena na odgovarajuće mjesto</vt:lpstr>
      <vt:lpstr>V. Zalijevanje i praćenje   </vt:lpstr>
      <vt:lpstr>Nastavak projekta…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STABLO!</dc:title>
  <dc:creator>OŠ Z. i F. Otočac</dc:creator>
  <cp:lastModifiedBy>Posavi</cp:lastModifiedBy>
  <cp:revision>25</cp:revision>
  <dcterms:created xsi:type="dcterms:W3CDTF">2018-04-24T11:32:59Z</dcterms:created>
  <dcterms:modified xsi:type="dcterms:W3CDTF">2018-04-29T18:57:28Z</dcterms:modified>
</cp:coreProperties>
</file>