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60" r:id="rId6"/>
    <p:sldId id="263" r:id="rId7"/>
    <p:sldId id="268" r:id="rId8"/>
    <p:sldId id="261" r:id="rId9"/>
    <p:sldId id="259" r:id="rId10"/>
    <p:sldId id="267" r:id="rId11"/>
    <p:sldId id="266" r:id="rId12"/>
    <p:sldId id="265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96A9-8338-4725-9D3D-2F4F80417375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CADA-519D-4FEE-8C71-E8EF241B87D4}" type="slidenum">
              <a:rPr lang="hr-HR" smtClean="0"/>
              <a:t>‹#›</a:t>
            </a:fld>
            <a:endParaRPr lang="hr-H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96A9-8338-4725-9D3D-2F4F80417375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CADA-519D-4FEE-8C71-E8EF241B87D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96A9-8338-4725-9D3D-2F4F80417375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CADA-519D-4FEE-8C71-E8EF241B87D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96A9-8338-4725-9D3D-2F4F80417375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CADA-519D-4FEE-8C71-E8EF241B87D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96A9-8338-4725-9D3D-2F4F80417375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CADA-519D-4FEE-8C71-E8EF241B87D4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96A9-8338-4725-9D3D-2F4F80417375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CADA-519D-4FEE-8C71-E8EF241B87D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96A9-8338-4725-9D3D-2F4F80417375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CADA-519D-4FEE-8C71-E8EF241B87D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96A9-8338-4725-9D3D-2F4F80417375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CADA-519D-4FEE-8C71-E8EF241B87D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96A9-8338-4725-9D3D-2F4F80417375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CADA-519D-4FEE-8C71-E8EF241B87D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96A9-8338-4725-9D3D-2F4F80417375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CADA-519D-4FEE-8C71-E8EF241B87D4}" type="slidenum">
              <a:rPr lang="hr-HR" smtClean="0"/>
              <a:t>‹#›</a:t>
            </a:fld>
            <a:endParaRPr lang="hr-H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96A9-8338-4725-9D3D-2F4F80417375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CADA-519D-4FEE-8C71-E8EF241B87D4}" type="slidenum">
              <a:rPr lang="hr-HR" smtClean="0"/>
              <a:t>‹#›</a:t>
            </a:fld>
            <a:endParaRPr lang="hr-H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6B896A9-8338-4725-9D3D-2F4F80417375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D20CADA-519D-4FEE-8C71-E8EF241B87D4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47864" y="2348880"/>
            <a:ext cx="5486219" cy="2371700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 ˝Želim stablo˝</a:t>
            </a:r>
            <a:b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3600" dirty="0" smtClean="0"/>
              <a:t>Tema: Biljka neven</a:t>
            </a:r>
            <a:endParaRPr lang="hr-HR" sz="3600" dirty="0"/>
          </a:p>
        </p:txBody>
      </p:sp>
      <p:sp>
        <p:nvSpPr>
          <p:cNvPr id="3" name="Subtitle 2"/>
          <p:cNvSpPr>
            <a:spLocks noGrp="1"/>
          </p:cNvSpPr>
          <p:nvPr>
            <p:ph type="body" idx="4294967295"/>
          </p:nvPr>
        </p:nvSpPr>
        <p:spPr>
          <a:xfrm>
            <a:off x="3851920" y="1196752"/>
            <a:ext cx="6937648" cy="414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dirty="0" smtClean="0"/>
              <a:t>OŠ Grgura Karlovčana Đurđevac</a:t>
            </a:r>
          </a:p>
          <a:p>
            <a:endParaRPr lang="hr-HR" sz="2800" dirty="0"/>
          </a:p>
        </p:txBody>
      </p:sp>
      <p:pic>
        <p:nvPicPr>
          <p:cNvPr id="5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1" t="15790" r="18240" b="6449"/>
          <a:stretch/>
        </p:blipFill>
        <p:spPr>
          <a:xfrm>
            <a:off x="107505" y="404664"/>
            <a:ext cx="3550276" cy="3384376"/>
          </a:xfrm>
          <a:prstGeom prst="rect">
            <a:avLst/>
          </a:prstGeom>
        </p:spPr>
      </p:pic>
      <p:pic>
        <p:nvPicPr>
          <p:cNvPr id="6" name="Picture 5" descr="neven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827582" y="4149080"/>
            <a:ext cx="2261745" cy="22281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7026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 smtClean="0"/>
              <a:t>Ljekovitost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Neven </a:t>
            </a:r>
            <a:r>
              <a:rPr lang="hr-HR" dirty="0"/>
              <a:t>je efikasan protiv opeklina, infekcija i kožnih bolesti</a:t>
            </a:r>
          </a:p>
          <a:p>
            <a:r>
              <a:rPr lang="hr-HR" dirty="0" smtClean="0"/>
              <a:t>Nevenova </a:t>
            </a:r>
            <a:r>
              <a:rPr lang="hr-HR" dirty="0"/>
              <a:t>mast koristi se za liječenje rana, čireva, bradavica i konjuktivitisa</a:t>
            </a:r>
          </a:p>
          <a:p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202983"/>
            <a:ext cx="4032448" cy="2685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043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pPr algn="ctr">
              <a:tabLst/>
            </a:pPr>
            <a:r>
              <a:rPr lang="hr-HR" sz="4000" dirty="0" smtClean="0"/>
              <a:t>Recepti</a:t>
            </a:r>
            <a:endParaRPr lang="hr-HR" sz="40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89040"/>
            <a:ext cx="3170393" cy="2113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zervirano mjesto sadržaja 2"/>
          <p:cNvSpPr txBox="1">
            <a:spLocks/>
          </p:cNvSpPr>
          <p:nvPr/>
        </p:nvSpPr>
        <p:spPr>
          <a:xfrm>
            <a:off x="467544" y="1648348"/>
            <a:ext cx="543575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Nevenova mast </a:t>
            </a:r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50 svježih cvjetova nevena</a:t>
            </a:r>
          </a:p>
          <a:p>
            <a:pPr>
              <a:buFontTx/>
              <a:buChar char="-"/>
            </a:pPr>
            <a:r>
              <a:rPr lang="hr-HR" dirty="0" smtClean="0"/>
              <a:t>200 grama domaće svinjske masti</a:t>
            </a:r>
          </a:p>
          <a:p>
            <a:pPr marL="0" indent="0">
              <a:buFont typeface="Arial" pitchFamily="34" charset="0"/>
              <a:buNone/>
            </a:pP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13" y="3738277"/>
            <a:ext cx="3252451" cy="2164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265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 smtClean="0"/>
              <a:t>Recepti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Krema od nevena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Clr>
                <a:srgbClr val="94C600">
                  <a:lumMod val="60000"/>
                  <a:lumOff val="40000"/>
                </a:srgbClr>
              </a:buClr>
              <a:buNone/>
            </a:pPr>
            <a:r>
              <a:rPr lang="hr-HR" dirty="0" smtClean="0">
                <a:solidFill>
                  <a:srgbClr val="CAF278"/>
                </a:solidFill>
              </a:rPr>
              <a:t>-</a:t>
            </a:r>
            <a:r>
              <a:rPr lang="hr-HR" dirty="0">
                <a:solidFill>
                  <a:srgbClr val="CAF278"/>
                </a:solidFill>
              </a:rPr>
              <a:t>120 grama ulja nevena</a:t>
            </a:r>
          </a:p>
          <a:p>
            <a:pPr marL="0" lvl="0" indent="0">
              <a:buClr>
                <a:srgbClr val="94C600">
                  <a:lumMod val="60000"/>
                  <a:lumOff val="40000"/>
                </a:srgbClr>
              </a:buClr>
              <a:buNone/>
            </a:pPr>
            <a:r>
              <a:rPr lang="hr-HR" dirty="0">
                <a:solidFill>
                  <a:srgbClr val="CAF278"/>
                </a:solidFill>
              </a:rPr>
              <a:t>-15 grama pčelinjeg voska</a:t>
            </a:r>
          </a:p>
          <a:p>
            <a:pPr marL="0" lvl="0" indent="0">
              <a:buClr>
                <a:srgbClr val="94C600">
                  <a:lumMod val="60000"/>
                  <a:lumOff val="40000"/>
                </a:srgbClr>
              </a:buClr>
              <a:buNone/>
            </a:pPr>
            <a:r>
              <a:rPr lang="hr-HR" dirty="0">
                <a:solidFill>
                  <a:srgbClr val="CAF278"/>
                </a:solidFill>
              </a:rPr>
              <a:t>-20 do 30 kapi eteričnog ulja </a:t>
            </a:r>
            <a:r>
              <a:rPr lang="hr-HR" dirty="0" smtClean="0">
                <a:solidFill>
                  <a:srgbClr val="CAF278"/>
                </a:solidFill>
              </a:rPr>
              <a:t>lavande</a:t>
            </a:r>
          </a:p>
          <a:p>
            <a:pPr marL="0" lvl="0" indent="0">
              <a:buClr>
                <a:srgbClr val="94C600">
                  <a:lumMod val="60000"/>
                  <a:lumOff val="40000"/>
                </a:srgbClr>
              </a:buClr>
              <a:buNone/>
            </a:pPr>
            <a:endParaRPr lang="hr-HR" dirty="0" smtClean="0">
              <a:solidFill>
                <a:srgbClr val="CAF278"/>
              </a:solidFill>
            </a:endParaRPr>
          </a:p>
          <a:p>
            <a:pPr marL="0" lvl="0" indent="0">
              <a:buClr>
                <a:srgbClr val="94C600">
                  <a:lumMod val="60000"/>
                  <a:lumOff val="40000"/>
                </a:srgbClr>
              </a:buClr>
              <a:buNone/>
            </a:pPr>
            <a:endParaRPr lang="hr-HR" dirty="0" smtClean="0">
              <a:solidFill>
                <a:srgbClr val="CAF278"/>
              </a:solidFill>
            </a:endParaRPr>
          </a:p>
          <a:p>
            <a:pPr marL="0" lvl="0" indent="0">
              <a:buClr>
                <a:srgbClr val="94C600">
                  <a:lumMod val="60000"/>
                  <a:lumOff val="40000"/>
                </a:srgbClr>
              </a:buClr>
              <a:buNone/>
            </a:pPr>
            <a:endParaRPr lang="hr-HR" dirty="0">
              <a:solidFill>
                <a:srgbClr val="CAF278"/>
              </a:solidFill>
            </a:endParaRPr>
          </a:p>
          <a:p>
            <a:endParaRPr lang="hr-HR" dirty="0"/>
          </a:p>
        </p:txBody>
      </p:sp>
      <p:pic>
        <p:nvPicPr>
          <p:cNvPr id="4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527017"/>
            <a:ext cx="3276600" cy="140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811" y="4077072"/>
            <a:ext cx="2592288" cy="2300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815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 smtClean="0"/>
              <a:t>Recepti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55160" cy="4525963"/>
          </a:xfrm>
        </p:spPr>
        <p:txBody>
          <a:bodyPr/>
          <a:lstStyle/>
          <a:p>
            <a:pPr marL="0" indent="0">
              <a:buNone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Ulje od nevena</a:t>
            </a:r>
          </a:p>
          <a:p>
            <a:pPr marL="265113" indent="-265113">
              <a:buNone/>
            </a:pPr>
            <a:r>
              <a:rPr lang="hr-HR" dirty="0" smtClean="0"/>
              <a:t>- U staklenku željenih dimenzija stave se cvjetovi i  preliju bijnim uljem</a:t>
            </a:r>
          </a:p>
          <a:p>
            <a:pPr>
              <a:buFontTx/>
              <a:buChar char="-"/>
            </a:pPr>
            <a:r>
              <a:rPr lang="hr-HR" dirty="0" smtClean="0"/>
              <a:t>Nakon što odstoji 3-4 tjedna, ulje se filtrira i ulije u tamne staklene boce</a:t>
            </a:r>
          </a:p>
          <a:p>
            <a:pPr>
              <a:buFontTx/>
              <a:buChar char="-"/>
            </a:pPr>
            <a:r>
              <a:rPr lang="hr-HR" dirty="0" smtClean="0"/>
              <a:t>Držati na hladnom i tamnom mjestu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381529"/>
            <a:ext cx="3888432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303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 smtClean="0"/>
              <a:t>Recepti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Čaj od nevena</a:t>
            </a:r>
          </a:p>
          <a:p>
            <a:pPr>
              <a:buFontTx/>
              <a:buChar char="-"/>
            </a:pPr>
            <a:r>
              <a:rPr lang="hr-HR" dirty="0"/>
              <a:t>j</a:t>
            </a:r>
            <a:r>
              <a:rPr lang="hr-HR" dirty="0" smtClean="0"/>
              <a:t>edan do dva cvijeta nevena prelijati s 2dcl kipuće vode i po želji zasladiti medom</a:t>
            </a:r>
          </a:p>
          <a:p>
            <a:pPr>
              <a:buFontTx/>
              <a:buChar char="-"/>
            </a:pPr>
            <a:endParaRPr lang="hr-HR" dirty="0"/>
          </a:p>
          <a:p>
            <a:pPr marL="0" indent="0">
              <a:buNone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Sok od nevena</a:t>
            </a:r>
          </a:p>
          <a:p>
            <a:pPr>
              <a:buFontTx/>
              <a:buChar char="-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Svježe ili suhe cvjetove dobro oprati i izmiksati u skovniku, razblažiti sokom od mrkve ili jabuke</a:t>
            </a:r>
            <a:endParaRPr lang="hr-HR" dirty="0" smtClean="0"/>
          </a:p>
          <a:p>
            <a:pPr>
              <a:buFontTx/>
              <a:buChar char="-"/>
            </a:pPr>
            <a:endPara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4" b="81129" l="0" r="92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4134831"/>
            <a:ext cx="4067944" cy="272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087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 smtClean="0"/>
              <a:t>Literatura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861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dirty="0" smtClean="0"/>
              <a:t>Ašič, S. (1999). </a:t>
            </a:r>
            <a:r>
              <a:rPr lang="hr-HR" sz="2200" i="1" dirty="0" smtClean="0"/>
              <a:t>Ljekovito bilje – sakupljanje, pripravci, recepti</a:t>
            </a:r>
            <a:r>
              <a:rPr lang="hr-HR" sz="2200" dirty="0" smtClean="0"/>
              <a:t>. Rijeka: Dušević-Kršovnik</a:t>
            </a:r>
          </a:p>
          <a:p>
            <a:pPr marL="0" indent="0">
              <a:buNone/>
            </a:pPr>
            <a:r>
              <a:rPr lang="hr-HR" sz="2200" dirty="0" smtClean="0"/>
              <a:t>Kolić, S. (1989). </a:t>
            </a:r>
            <a:r>
              <a:rPr lang="hr-HR" sz="2200" i="1" dirty="0" smtClean="0"/>
              <a:t>Prirodna medicina. </a:t>
            </a:r>
            <a:r>
              <a:rPr lang="hr-HR" sz="2200" dirty="0" smtClean="0"/>
              <a:t>Zagreb: August Cesarec</a:t>
            </a:r>
          </a:p>
          <a:p>
            <a:pPr marL="0" indent="0">
              <a:buNone/>
            </a:pPr>
            <a:r>
              <a:rPr lang="hr-HR" sz="2200" dirty="0" smtClean="0"/>
              <a:t>http://alternativa-za-vas.com/index.php/clanak/article/neven  (25.4.2018.)</a:t>
            </a:r>
          </a:p>
          <a:p>
            <a:pPr marL="0" indent="0">
              <a:buNone/>
            </a:pPr>
            <a:r>
              <a:rPr lang="hr-HR" sz="2200" dirty="0" smtClean="0"/>
              <a:t>http://ordinacija.vecernji.hr/zdravlje/biljke-lijece/svemoguci-neven-lijeci-kozu-hemoroide-mokracne-upale-tegobe-s-jetrom/  (25.4.2018.)</a:t>
            </a:r>
          </a:p>
          <a:p>
            <a:pPr marL="0" indent="0">
              <a:buNone/>
            </a:pPr>
            <a:r>
              <a:rPr lang="hr-HR" sz="2200" dirty="0" smtClean="0"/>
              <a:t>http://www.koval.hr/blogeky/ljekovite%20biljke/neven.html  (25.4.2018.)</a:t>
            </a:r>
          </a:p>
          <a:p>
            <a:pPr marL="0" indent="0">
              <a:buNone/>
            </a:pPr>
            <a:r>
              <a:rPr lang="hr-HR" sz="2200" dirty="0" smtClean="0"/>
              <a:t>https</a:t>
            </a:r>
            <a:r>
              <a:rPr lang="hr-HR" sz="2200" dirty="0"/>
              <a:t>://</a:t>
            </a:r>
            <a:r>
              <a:rPr lang="hr-HR" sz="2200" dirty="0" smtClean="0"/>
              <a:t>www.krenizdravo.rtl.hr/ljepota/njega-tijela/nevenova-mast-napravite-svoju-od-samo-3-sastojka (25.4.2018.)</a:t>
            </a:r>
          </a:p>
          <a:p>
            <a:pPr marL="0" indent="0">
              <a:buNone/>
            </a:pPr>
            <a:r>
              <a:rPr lang="hr-HR" sz="2200" dirty="0"/>
              <a:t>https://</a:t>
            </a:r>
            <a:r>
              <a:rPr lang="hr-HR" sz="2200" dirty="0" smtClean="0"/>
              <a:t>www.krenizdravo.rtl.hr/ljepota/njega-tijela/macerat-nevena-recept-za-izradu-ulja-od-nevena (25.4.2018.)</a:t>
            </a:r>
          </a:p>
          <a:p>
            <a:pPr marL="0" indent="0">
              <a:buNone/>
            </a:pPr>
            <a:endParaRPr lang="hr-HR" sz="2200" dirty="0" smtClean="0"/>
          </a:p>
          <a:p>
            <a:pPr marL="0" indent="0">
              <a:buNone/>
            </a:pPr>
            <a:endParaRPr lang="hr-HR" sz="2200" dirty="0" smtClean="0"/>
          </a:p>
          <a:p>
            <a:pPr marL="0" indent="0">
              <a:buNone/>
            </a:pPr>
            <a:endParaRPr lang="hr-HR" sz="2200" dirty="0" smtClean="0"/>
          </a:p>
        </p:txBody>
      </p:sp>
    </p:spTree>
    <p:extLst>
      <p:ext uri="{BB962C8B-B14F-4D97-AF65-F5344CB8AC3E}">
        <p14:creationId xmlns:p14="http://schemas.microsoft.com/office/powerpoint/2010/main" val="31857984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6000" dirty="0" smtClean="0"/>
              <a:t>Neven</a:t>
            </a:r>
            <a:r>
              <a:rPr lang="hr-HR" sz="5400" dirty="0" smtClean="0"/>
              <a:t/>
            </a:r>
            <a:br>
              <a:rPr lang="hr-HR" sz="5400" dirty="0" smtClean="0"/>
            </a:br>
            <a:r>
              <a:rPr lang="hr-HR" dirty="0" smtClean="0"/>
              <a:t>(Calendula officinalis)</a:t>
            </a:r>
            <a:r>
              <a:rPr lang="hr-HR" sz="1800" dirty="0" smtClean="0"/>
              <a:t> 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861048"/>
            <a:ext cx="4419600" cy="1066800"/>
          </a:xfrm>
        </p:spPr>
        <p:txBody>
          <a:bodyPr>
            <a:normAutofit/>
          </a:bodyPr>
          <a:lstStyle/>
          <a:p>
            <a:r>
              <a:rPr lang="hr-HR" sz="2400" dirty="0"/>
              <a:t>U</a:t>
            </a:r>
            <a:r>
              <a:rPr lang="hr-HR" sz="2400" dirty="0" smtClean="0"/>
              <a:t>radili: učenici 5.d razreda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009674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5400" dirty="0" smtClean="0"/>
              <a:t>Sadržaj </a:t>
            </a:r>
            <a:endParaRPr lang="hr-H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139136" cy="4525963"/>
          </a:xfrm>
        </p:spPr>
        <p:txBody>
          <a:bodyPr/>
          <a:lstStyle/>
          <a:p>
            <a:r>
              <a:rPr lang="hr-HR" sz="3200" dirty="0" smtClean="0"/>
              <a:t>Stanište </a:t>
            </a:r>
          </a:p>
          <a:p>
            <a:r>
              <a:rPr lang="hr-HR" sz="3200" dirty="0" smtClean="0"/>
              <a:t>Karakteristike </a:t>
            </a:r>
          </a:p>
          <a:p>
            <a:r>
              <a:rPr lang="hr-HR" sz="3200" dirty="0" smtClean="0"/>
              <a:t>Zanimljivosti</a:t>
            </a:r>
          </a:p>
          <a:p>
            <a:pPr lvl="0">
              <a:buClr>
                <a:srgbClr val="94C600">
                  <a:lumMod val="60000"/>
                  <a:lumOff val="40000"/>
                </a:srgbClr>
              </a:buClr>
            </a:pPr>
            <a:r>
              <a:rPr lang="hr-HR" sz="3200" dirty="0">
                <a:solidFill>
                  <a:srgbClr val="CAF278"/>
                </a:solidFill>
              </a:rPr>
              <a:t>Ljekovitost </a:t>
            </a:r>
          </a:p>
          <a:p>
            <a:r>
              <a:rPr lang="hr-HR" sz="3200" dirty="0" smtClean="0"/>
              <a:t>Recepti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741029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4000" dirty="0" smtClean="0"/>
              <a:t>Stanište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</a:t>
            </a:r>
            <a:r>
              <a:rPr lang="hr-HR" dirty="0" smtClean="0"/>
              <a:t>ako </a:t>
            </a:r>
            <a:r>
              <a:rPr lang="hr-HR" dirty="0"/>
              <a:t>mu je prvobitna domovina južna </a:t>
            </a:r>
            <a:r>
              <a:rPr lang="hr-HR" dirty="0" smtClean="0"/>
              <a:t>Europa</a:t>
            </a:r>
            <a:r>
              <a:rPr lang="hr-HR" dirty="0"/>
              <a:t>, neven se sasvim udomaćio i u drugim </a:t>
            </a:r>
            <a:r>
              <a:rPr lang="hr-HR" dirty="0" smtClean="0"/>
              <a:t>predjelima</a:t>
            </a:r>
          </a:p>
          <a:p>
            <a:r>
              <a:rPr lang="hr-HR" dirty="0" smtClean="0"/>
              <a:t>Neven </a:t>
            </a:r>
            <a:r>
              <a:rPr lang="hr-HR" dirty="0"/>
              <a:t>se već od 12. stoljeća mnogo uzgaja kao ukrasna i ljekovita biljka i često se susreće u vrtovima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17032"/>
            <a:ext cx="4143357" cy="23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70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4000" dirty="0"/>
              <a:t>K</a:t>
            </a:r>
            <a:r>
              <a:rPr lang="hr-HR" sz="4000" dirty="0" smtClean="0"/>
              <a:t>arakteristike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136904" cy="4525963"/>
          </a:xfrm>
        </p:spPr>
        <p:txBody>
          <a:bodyPr/>
          <a:lstStyle/>
          <a:p>
            <a:r>
              <a:rPr lang="hr-HR" dirty="0"/>
              <a:t>Neven je jednogodišnja zeljasta biljka</a:t>
            </a:r>
          </a:p>
          <a:p>
            <a:r>
              <a:rPr lang="hr-HR" dirty="0"/>
              <a:t>Razgranjena je biljka sa stabljikom visokom do 60 cm</a:t>
            </a:r>
          </a:p>
          <a:p>
            <a:r>
              <a:rPr lang="hr-HR" dirty="0"/>
              <a:t>Dolazi iz porodice glavočika</a:t>
            </a:r>
          </a:p>
          <a:p>
            <a:r>
              <a:rPr lang="hr-HR" dirty="0"/>
              <a:t>Listovi su </a:t>
            </a:r>
            <a:r>
              <a:rPr lang="hr-HR" dirty="0" smtClean="0"/>
              <a:t>blijedozeleni</a:t>
            </a:r>
            <a:r>
              <a:rPr lang="hr-HR" dirty="0"/>
              <a:t>, smješteni jedan nasuprot drugoga i prekriveni dlačicama</a:t>
            </a:r>
          </a:p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509" y="332656"/>
            <a:ext cx="2079993" cy="30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22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 smtClean="0"/>
              <a:t>Karakteristike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2258547"/>
            <a:ext cx="4608512" cy="2178565"/>
          </a:xfrm>
        </p:spPr>
        <p:txBody>
          <a:bodyPr>
            <a:normAutofit fontScale="92500"/>
          </a:bodyPr>
          <a:lstStyle/>
          <a:p>
            <a:pPr lvl="0">
              <a:buClr>
                <a:srgbClr val="94C600">
                  <a:lumMod val="60000"/>
                  <a:lumOff val="40000"/>
                </a:srgbClr>
              </a:buClr>
            </a:pPr>
            <a:r>
              <a:rPr lang="hr-HR" sz="2800" dirty="0"/>
              <a:t>Cvjetna glavica je </a:t>
            </a:r>
            <a:r>
              <a:rPr lang="hr-HR" sz="2800" dirty="0" smtClean="0"/>
              <a:t>narančasto žute </a:t>
            </a:r>
            <a:r>
              <a:rPr lang="hr-HR" sz="2800" dirty="0"/>
              <a:t>boje i promjera do 4 cm</a:t>
            </a:r>
          </a:p>
          <a:p>
            <a:pPr lvl="0">
              <a:buClr>
                <a:srgbClr val="94C600">
                  <a:lumMod val="60000"/>
                  <a:lumOff val="40000"/>
                </a:srgbClr>
              </a:buClr>
            </a:pPr>
            <a:r>
              <a:rPr lang="hr-HR" sz="2800" dirty="0"/>
              <a:t>Cvijet nevena je osnosimetričan</a:t>
            </a:r>
          </a:p>
          <a:p>
            <a:pPr lvl="0">
              <a:buClr>
                <a:srgbClr val="94C600">
                  <a:lumMod val="60000"/>
                  <a:lumOff val="40000"/>
                </a:srgbClr>
              </a:buClr>
            </a:pPr>
            <a:r>
              <a:rPr lang="hr-HR" sz="2800" dirty="0"/>
              <a:t>Cvijet ima više osi simetrije</a:t>
            </a:r>
          </a:p>
          <a:p>
            <a:pPr lvl="0">
              <a:buClr>
                <a:srgbClr val="94C600">
                  <a:lumMod val="60000"/>
                  <a:lumOff val="40000"/>
                </a:srgbClr>
              </a:buClr>
            </a:pPr>
            <a:endParaRPr lang="hr-HR" sz="2800" dirty="0"/>
          </a:p>
        </p:txBody>
      </p:sp>
      <p:pic>
        <p:nvPicPr>
          <p:cNvPr id="1026" name="Picture 2" descr="C:\Users\Cenka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4377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187178" y="2067160"/>
            <a:ext cx="0" cy="30963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86891" y="3615332"/>
            <a:ext cx="360057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27585" y="2250336"/>
            <a:ext cx="2664295" cy="27299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827586" y="2250336"/>
            <a:ext cx="2808310" cy="27299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36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 smtClean="0"/>
              <a:t>Zanimljivosti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Smatra se </a:t>
            </a:r>
            <a:r>
              <a:rPr lang="pt-BR" dirty="0" smtClean="0"/>
              <a:t>da </a:t>
            </a:r>
            <a:r>
              <a:rPr lang="hr-HR" dirty="0" smtClean="0"/>
              <a:t>biljka nagoviješta kišu</a:t>
            </a:r>
            <a:r>
              <a:rPr lang="pt-BR" dirty="0" smtClean="0"/>
              <a:t>, ako </a:t>
            </a:r>
            <a:r>
              <a:rPr lang="pt-BR" dirty="0"/>
              <a:t>cvjetne glavice ostanu zatvorene poslije 7 sati </a:t>
            </a:r>
            <a:r>
              <a:rPr lang="pt-BR" dirty="0" smtClean="0"/>
              <a:t>ujutro</a:t>
            </a:r>
            <a:endParaRPr lang="hr-HR" dirty="0" smtClean="0"/>
          </a:p>
          <a:p>
            <a:pPr lvl="0">
              <a:buClr>
                <a:srgbClr val="94C600">
                  <a:lumMod val="60000"/>
                  <a:lumOff val="40000"/>
                </a:srgbClr>
              </a:buClr>
            </a:pPr>
            <a:r>
              <a:rPr lang="hr-HR" dirty="0">
                <a:solidFill>
                  <a:srgbClr val="CAF278"/>
                </a:solidFill>
              </a:rPr>
              <a:t>Neven je danju otvoren i u punom cvatu</a:t>
            </a:r>
            <a:r>
              <a:rPr lang="hr-HR" dirty="0" smtClean="0">
                <a:solidFill>
                  <a:srgbClr val="CAF278"/>
                </a:solidFill>
              </a:rPr>
              <a:t>, a </a:t>
            </a:r>
            <a:r>
              <a:rPr lang="hr-HR" dirty="0">
                <a:solidFill>
                  <a:srgbClr val="CAF278"/>
                </a:solidFill>
              </a:rPr>
              <a:t>noću i </a:t>
            </a:r>
            <a:r>
              <a:rPr lang="hr-HR" dirty="0" smtClean="0">
                <a:solidFill>
                  <a:srgbClr val="CAF278"/>
                </a:solidFill>
              </a:rPr>
              <a:t>tijekom </a:t>
            </a:r>
            <a:r>
              <a:rPr lang="hr-HR" dirty="0">
                <a:solidFill>
                  <a:srgbClr val="CAF278"/>
                </a:solidFill>
              </a:rPr>
              <a:t>tmurnog vremena </a:t>
            </a:r>
            <a:r>
              <a:rPr lang="hr-HR" dirty="0" smtClean="0">
                <a:solidFill>
                  <a:srgbClr val="CAF278"/>
                </a:solidFill>
              </a:rPr>
              <a:t>cvjetovi su </a:t>
            </a:r>
            <a:r>
              <a:rPr lang="hr-HR" dirty="0">
                <a:solidFill>
                  <a:srgbClr val="CAF278"/>
                </a:solidFill>
              </a:rPr>
              <a:t>zatvoreni</a:t>
            </a:r>
          </a:p>
          <a:p>
            <a:endParaRPr lang="pt-BR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127436"/>
            <a:ext cx="2987824" cy="1990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2" r="17377"/>
          <a:stretch/>
        </p:blipFill>
        <p:spPr>
          <a:xfrm>
            <a:off x="5148064" y="4127436"/>
            <a:ext cx="2551471" cy="1990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01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4000" dirty="0" smtClean="0"/>
              <a:t>Zanimljivosti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Narodni naziv- žutelj, vrtleni, ringels</a:t>
            </a:r>
          </a:p>
          <a:p>
            <a:r>
              <a:rPr lang="hr-HR" dirty="0" smtClean="0"/>
              <a:t>Od nevena se može napraviti sok</a:t>
            </a:r>
          </a:p>
          <a:p>
            <a:r>
              <a:rPr lang="hr-HR" dirty="0" smtClean="0"/>
              <a:t>Neven se od 12 st. </a:t>
            </a:r>
            <a:r>
              <a:rPr lang="hr-HR" dirty="0"/>
              <a:t>u</a:t>
            </a:r>
            <a:r>
              <a:rPr lang="hr-HR" dirty="0" smtClean="0"/>
              <a:t>zgaja kao ukrasna biljka i ljekovita biljka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900" y="3645024"/>
            <a:ext cx="318705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88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/>
              <a:t>Ljekovitost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Ljekoviti dijelovi </a:t>
            </a:r>
            <a:r>
              <a:rPr lang="hr-HR" dirty="0" smtClean="0"/>
              <a:t>biljke</a:t>
            </a:r>
            <a:r>
              <a:rPr lang="hr-HR" dirty="0"/>
              <a:t> </a:t>
            </a:r>
            <a:r>
              <a:rPr lang="hr-HR" dirty="0" smtClean="0"/>
              <a:t>su </a:t>
            </a:r>
            <a:r>
              <a:rPr lang="hr-HR" dirty="0"/>
              <a:t>cvjetne </a:t>
            </a:r>
            <a:r>
              <a:rPr lang="hr-HR" dirty="0" smtClean="0"/>
              <a:t>glavice, a u pučkoj </a:t>
            </a:r>
            <a:r>
              <a:rPr lang="hr-HR" dirty="0"/>
              <a:t>medicini </a:t>
            </a:r>
            <a:r>
              <a:rPr lang="hr-HR" dirty="0" smtClean="0"/>
              <a:t>sakupljaju </a:t>
            </a:r>
            <a:r>
              <a:rPr lang="hr-HR" dirty="0"/>
              <a:t>se i </a:t>
            </a:r>
            <a:r>
              <a:rPr lang="hr-HR" dirty="0" smtClean="0"/>
              <a:t>listovi </a:t>
            </a:r>
            <a:r>
              <a:rPr lang="hr-HR" dirty="0"/>
              <a:t>za vrijeme </a:t>
            </a:r>
            <a:r>
              <a:rPr lang="hr-HR" dirty="0" smtClean="0"/>
              <a:t>cvatnje</a:t>
            </a:r>
          </a:p>
          <a:p>
            <a:r>
              <a:rPr lang="hr-HR" dirty="0" smtClean="0"/>
              <a:t>Koristi se za liječenje jetre, bubrega, grčeva u trbuhu,...</a:t>
            </a:r>
          </a:p>
          <a:p>
            <a:r>
              <a:rPr lang="hr-HR" dirty="0" smtClean="0"/>
              <a:t>Ubraja se u red biljaka koje pomažu kod raka i čireva</a:t>
            </a:r>
          </a:p>
          <a:p>
            <a:endParaRPr lang="hr-HR" dirty="0"/>
          </a:p>
        </p:txBody>
      </p:sp>
      <p:pic>
        <p:nvPicPr>
          <p:cNvPr id="7" name="Slika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0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02" y="3284984"/>
            <a:ext cx="2376264" cy="2753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50746"/>
            <a:ext cx="370326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180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atch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557</TotalTime>
  <Words>412</Words>
  <Application>Microsoft Office PowerPoint</Application>
  <PresentationFormat>Prikaz na zaslonu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Thatch</vt:lpstr>
      <vt:lpstr>Projekt ˝Želim stablo˝  Tema: Biljka neven</vt:lpstr>
      <vt:lpstr>Neven (Calendula officinalis) </vt:lpstr>
      <vt:lpstr>Sadržaj </vt:lpstr>
      <vt:lpstr>Stanište </vt:lpstr>
      <vt:lpstr>Karakteristike</vt:lpstr>
      <vt:lpstr>Karakteristike</vt:lpstr>
      <vt:lpstr>Zanimljivosti</vt:lpstr>
      <vt:lpstr>Zanimljivosti </vt:lpstr>
      <vt:lpstr>Ljekovitost</vt:lpstr>
      <vt:lpstr>Ljekovitost</vt:lpstr>
      <vt:lpstr>Recepti</vt:lpstr>
      <vt:lpstr>Recepti</vt:lpstr>
      <vt:lpstr>Recepti</vt:lpstr>
      <vt:lpstr>Recepti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Neven</dc:title>
  <dc:creator>Božidar</dc:creator>
  <cp:lastModifiedBy>akin</cp:lastModifiedBy>
  <cp:revision>33</cp:revision>
  <dcterms:created xsi:type="dcterms:W3CDTF">2018-04-27T12:38:24Z</dcterms:created>
  <dcterms:modified xsi:type="dcterms:W3CDTF">2018-05-01T16:37:05Z</dcterms:modified>
</cp:coreProperties>
</file>