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5" r:id="rId19"/>
    <p:sldId id="274" r:id="rId20"/>
    <p:sldId id="277" r:id="rId21"/>
    <p:sldId id="278" r:id="rId22"/>
    <p:sldId id="279" r:id="rId23"/>
    <p:sldId id="281" r:id="rId24"/>
    <p:sldId id="280" r:id="rId25"/>
    <p:sldId id="282" r:id="rId26"/>
    <p:sldId id="25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1377C3D-7BB2-4D23-9D10-616807B37D36}" type="datetimeFigureOut">
              <a:rPr lang="sr-Latn-CS" smtClean="0"/>
              <a:t>1.5.2018.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74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763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81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3812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050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759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1.5.2018.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176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513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1.5.2018.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206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222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6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1377C3D-7BB2-4D23-9D10-616807B37D36}" type="datetimeFigureOut">
              <a:rPr lang="sr-Latn-CS" smtClean="0"/>
              <a:t>1.5.2018.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2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/>
              <a:t>Želim stablo</a:t>
            </a:r>
            <a:endParaRPr lang="hr-HR" sz="5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OŠ Marjan, Split</a:t>
            </a:r>
            <a:endParaRPr lang="hr-HR" sz="2400" dirty="0"/>
          </a:p>
        </p:txBody>
      </p:sp>
      <p:pic>
        <p:nvPicPr>
          <p:cNvPr id="1026" name="Picture 2" descr="https://www.profil-klett.hr/sites/default/files/styles/sx_1170/public/screen_shot_2017-11-16_at_14.06.09.png?itok=98RKx0L_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5" t="15695" r="29674" b="7897"/>
          <a:stretch/>
        </p:blipFill>
        <p:spPr bwMode="auto">
          <a:xfrm>
            <a:off x="179512" y="4585855"/>
            <a:ext cx="2257581" cy="227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921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</a:t>
            </a:r>
            <a:r>
              <a:rPr lang="hr-HR" dirty="0" smtClean="0"/>
              <a:t>. Tjedan (5.3.-</a:t>
            </a:r>
            <a:r>
              <a:rPr lang="hr-HR" dirty="0"/>
              <a:t>9</a:t>
            </a:r>
            <a:r>
              <a:rPr lang="hr-HR" dirty="0" smtClean="0"/>
              <a:t>.3.2018.)             </a:t>
            </a:r>
            <a:r>
              <a:rPr lang="hr-HR" sz="6600" dirty="0" smtClean="0">
                <a:solidFill>
                  <a:srgbClr val="0070C0"/>
                </a:solidFill>
              </a:rPr>
              <a:t>3.a</a:t>
            </a:r>
            <a:endParaRPr lang="hr-HR" sz="6600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8096" y="1844824"/>
            <a:ext cx="7290054" cy="4464536"/>
          </a:xfrm>
        </p:spPr>
        <p:txBody>
          <a:bodyPr>
            <a:normAutofit/>
          </a:bodyPr>
          <a:lstStyle/>
          <a:p>
            <a:r>
              <a:rPr lang="hr-HR" sz="2800" dirty="0" smtClean="0"/>
              <a:t>Tulipan u „micro:bit posudi” raste ...</a:t>
            </a:r>
            <a:endParaRPr lang="hr-HR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814" y="2425874"/>
            <a:ext cx="5737482" cy="3895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4088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</a:t>
            </a:r>
            <a:r>
              <a:rPr lang="hr-HR" dirty="0" smtClean="0"/>
              <a:t>. Tjedan (5.3.-</a:t>
            </a:r>
            <a:r>
              <a:rPr lang="hr-HR" dirty="0"/>
              <a:t>9</a:t>
            </a:r>
            <a:r>
              <a:rPr lang="hr-HR" dirty="0" smtClean="0"/>
              <a:t>.3.2018.)             </a:t>
            </a:r>
            <a:r>
              <a:rPr lang="hr-HR" sz="6600" dirty="0" smtClean="0">
                <a:solidFill>
                  <a:srgbClr val="0070C0"/>
                </a:solidFill>
              </a:rPr>
              <a:t>3.a</a:t>
            </a:r>
            <a:endParaRPr lang="hr-HR" sz="6600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8096" y="1844824"/>
            <a:ext cx="3875912" cy="4464536"/>
          </a:xfrm>
        </p:spPr>
        <p:txBody>
          <a:bodyPr>
            <a:normAutofit/>
          </a:bodyPr>
          <a:lstStyle/>
          <a:p>
            <a:r>
              <a:rPr lang="hr-HR" sz="2800" dirty="0" smtClean="0"/>
              <a:t>„Našu posudu” zalijevamo svako drugi dan s oko 2 dcl vode ... čekamo da i u njoj nikne biljčica ...</a:t>
            </a:r>
            <a:endParaRPr lang="hr-H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44824"/>
            <a:ext cx="3384376" cy="4736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450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04664"/>
            <a:ext cx="7290054" cy="1499616"/>
          </a:xfrm>
        </p:spPr>
        <p:txBody>
          <a:bodyPr/>
          <a:lstStyle/>
          <a:p>
            <a:r>
              <a:rPr lang="hr-HR" dirty="0"/>
              <a:t>2. Tjedan (5.3.-9.3.2018.)             </a:t>
            </a:r>
            <a:r>
              <a:rPr lang="hr-HR" sz="6600" dirty="0">
                <a:solidFill>
                  <a:srgbClr val="0070C0"/>
                </a:solidFill>
              </a:rPr>
              <a:t>3.a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380193"/>
              </p:ext>
            </p:extLst>
          </p:nvPr>
        </p:nvGraphicFramePr>
        <p:xfrm>
          <a:off x="611560" y="1772819"/>
          <a:ext cx="8064894" cy="3816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4149">
                  <a:extLst>
                    <a:ext uri="{9D8B030D-6E8A-4147-A177-3AD203B41FA5}">
                      <a16:colId xmlns:a16="http://schemas.microsoft.com/office/drawing/2014/main" val="452392751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1169786806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996440706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3566771427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1872837684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2171181729"/>
                    </a:ext>
                  </a:extLst>
                </a:gridCol>
              </a:tblGrid>
              <a:tr h="630235"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Dani u tjednu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Temperatura zraka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Količina vlage u zemlji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Vlažnost zraka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Rast biljke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907758"/>
                  </a:ext>
                </a:extLst>
              </a:tr>
              <a:tr h="63023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Micro:bit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Učenici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565940"/>
                  </a:ext>
                </a:extLst>
              </a:tr>
              <a:tr h="51119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5.3.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20°C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80%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59%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2mm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0916372"/>
                  </a:ext>
                </a:extLst>
              </a:tr>
              <a:tr h="51119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6.3.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20°C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60%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4mm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3325902"/>
                  </a:ext>
                </a:extLst>
              </a:tr>
              <a:tr h="51119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7.3.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18°C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79%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56%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6mm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7636942"/>
                  </a:ext>
                </a:extLst>
              </a:tr>
              <a:tr h="51119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8.3.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21°C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78%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54%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8mm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2774308"/>
                  </a:ext>
                </a:extLst>
              </a:tr>
              <a:tr h="51119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9.3.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20°C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78%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51%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9mm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58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04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 Tjedan (12.3.-16.3.2018.)           </a:t>
            </a:r>
            <a:r>
              <a:rPr lang="hr-HR" sz="6600" dirty="0" smtClean="0">
                <a:solidFill>
                  <a:srgbClr val="0070C0"/>
                </a:solidFill>
              </a:rPr>
              <a:t>1.B</a:t>
            </a:r>
            <a:endParaRPr lang="hr-HR" sz="6600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8096" y="1844824"/>
            <a:ext cx="7290054" cy="4464536"/>
          </a:xfrm>
        </p:spPr>
        <p:txBody>
          <a:bodyPr>
            <a:normAutofit/>
          </a:bodyPr>
          <a:lstStyle/>
          <a:p>
            <a:r>
              <a:rPr lang="hr-HR" sz="2800" dirty="0" smtClean="0"/>
              <a:t>12.3. biljke su stigle u naš razred</a:t>
            </a:r>
            <a:endParaRPr lang="hr-H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20888"/>
            <a:ext cx="6006653" cy="4177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8040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 Tjedan (12.3.-16.3.2018.)           </a:t>
            </a:r>
            <a:r>
              <a:rPr lang="hr-HR" sz="6600" dirty="0" smtClean="0">
                <a:solidFill>
                  <a:srgbClr val="0070C0"/>
                </a:solidFill>
              </a:rPr>
              <a:t>1.B</a:t>
            </a:r>
            <a:endParaRPr lang="hr-HR" sz="6600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8096" y="1844824"/>
            <a:ext cx="7290054" cy="4464536"/>
          </a:xfrm>
        </p:spPr>
        <p:txBody>
          <a:bodyPr>
            <a:normAutofit/>
          </a:bodyPr>
          <a:lstStyle/>
          <a:p>
            <a:r>
              <a:rPr lang="hr-HR" sz="2400" dirty="0" smtClean="0"/>
              <a:t>15.3. niknula je dalija iz micro:bit posude</a:t>
            </a:r>
            <a:endParaRPr lang="hr-H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48880"/>
            <a:ext cx="6048672" cy="4161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7342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04664"/>
            <a:ext cx="7290054" cy="1499616"/>
          </a:xfrm>
        </p:spPr>
        <p:txBody>
          <a:bodyPr/>
          <a:lstStyle/>
          <a:p>
            <a:r>
              <a:rPr lang="hr-HR" dirty="0"/>
              <a:t>3. Tjedan (12.3.-16.3.2018.)           </a:t>
            </a:r>
            <a:r>
              <a:rPr lang="hr-HR" sz="6600" dirty="0">
                <a:solidFill>
                  <a:srgbClr val="0070C0"/>
                </a:solidFill>
              </a:rPr>
              <a:t>1.B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074449"/>
              </p:ext>
            </p:extLst>
          </p:nvPr>
        </p:nvGraphicFramePr>
        <p:xfrm>
          <a:off x="539552" y="2060848"/>
          <a:ext cx="8424937" cy="407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45239275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1169786806"/>
                    </a:ext>
                  </a:extLst>
                </a:gridCol>
                <a:gridCol w="1186271">
                  <a:extLst>
                    <a:ext uri="{9D8B030D-6E8A-4147-A177-3AD203B41FA5}">
                      <a16:colId xmlns:a16="http://schemas.microsoft.com/office/drawing/2014/main" val="996440706"/>
                    </a:ext>
                  </a:extLst>
                </a:gridCol>
                <a:gridCol w="1307318">
                  <a:extLst>
                    <a:ext uri="{9D8B030D-6E8A-4147-A177-3AD203B41FA5}">
                      <a16:colId xmlns:a16="http://schemas.microsoft.com/office/drawing/2014/main" val="3566771427"/>
                    </a:ext>
                  </a:extLst>
                </a:gridCol>
                <a:gridCol w="1610869">
                  <a:extLst>
                    <a:ext uri="{9D8B030D-6E8A-4147-A177-3AD203B41FA5}">
                      <a16:colId xmlns:a16="http://schemas.microsoft.com/office/drawing/2014/main" val="1872837684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2171181729"/>
                    </a:ext>
                  </a:extLst>
                </a:gridCol>
              </a:tblGrid>
              <a:tr h="630235"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Dani u tjednu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Temperatura zraka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Količina vlage u zemlji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Vlažnost zraka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Rast biljke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907758"/>
                  </a:ext>
                </a:extLst>
              </a:tr>
              <a:tr h="63023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Micro:bit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Učenici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565940"/>
                  </a:ext>
                </a:extLst>
              </a:tr>
              <a:tr h="51119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12.3.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21°C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61%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45%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</a:t>
                      </a:r>
                      <a:r>
                        <a:rPr lang="hr-HR" dirty="0" smtClean="0"/>
                        <a:t>26mm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3mm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0916372"/>
                  </a:ext>
                </a:extLst>
              </a:tr>
              <a:tr h="51119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13.3.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20°C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42%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</a:t>
                      </a:r>
                      <a:r>
                        <a:rPr lang="hr-HR" dirty="0" smtClean="0"/>
                        <a:t>27mm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4mm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3325902"/>
                  </a:ext>
                </a:extLst>
              </a:tr>
              <a:tr h="51119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14.3.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20°C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75%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37%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</a:t>
                      </a:r>
                      <a:r>
                        <a:rPr lang="hr-HR" dirty="0" smtClean="0"/>
                        <a:t>39mm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5mm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7636942"/>
                  </a:ext>
                </a:extLst>
              </a:tr>
              <a:tr h="51119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15.3.</a:t>
                      </a:r>
                      <a:endParaRPr lang="hr-H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20°C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72%</a:t>
                      </a:r>
                      <a:endParaRPr lang="hr-H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36%</a:t>
                      </a:r>
                      <a:endParaRPr lang="hr-H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43mm</a:t>
                      </a:r>
                      <a:endParaRPr lang="hr-HR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dalija: </a:t>
                      </a:r>
                      <a:r>
                        <a:rPr lang="hr-HR" dirty="0" smtClean="0"/>
                        <a:t>2mm</a:t>
                      </a:r>
                      <a:endParaRPr lang="hr-HR" dirty="0" smtClean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6mm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774308"/>
                  </a:ext>
                </a:extLst>
              </a:tr>
              <a:tr h="51119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16.3.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20°C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71%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32%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55mm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dalija: 15mm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12mm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58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58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4</a:t>
            </a:r>
            <a:r>
              <a:rPr lang="hr-HR" dirty="0" smtClean="0"/>
              <a:t>. Tjedan (19.3.-23.3.2018.)           </a:t>
            </a:r>
            <a:r>
              <a:rPr lang="hr-HR" sz="6600" dirty="0" smtClean="0">
                <a:solidFill>
                  <a:srgbClr val="0070C0"/>
                </a:solidFill>
              </a:rPr>
              <a:t>1.B</a:t>
            </a:r>
            <a:endParaRPr lang="hr-HR" sz="6600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8096" y="1844824"/>
            <a:ext cx="7290054" cy="4464536"/>
          </a:xfrm>
        </p:spPr>
        <p:txBody>
          <a:bodyPr>
            <a:normAutofit/>
          </a:bodyPr>
          <a:lstStyle/>
          <a:p>
            <a:r>
              <a:rPr lang="hr-HR" sz="2400" dirty="0" smtClean="0"/>
              <a:t>Niknuo je još jedan tulipan iz micro:bit posude</a:t>
            </a:r>
            <a:endParaRPr lang="hr-H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48880"/>
            <a:ext cx="6120680" cy="420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9734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04664"/>
            <a:ext cx="7290054" cy="1499616"/>
          </a:xfrm>
        </p:spPr>
        <p:txBody>
          <a:bodyPr/>
          <a:lstStyle/>
          <a:p>
            <a:r>
              <a:rPr lang="hr-HR" dirty="0" smtClean="0"/>
              <a:t>4. </a:t>
            </a:r>
            <a:r>
              <a:rPr lang="hr-HR" dirty="0"/>
              <a:t>Tjedan (</a:t>
            </a:r>
            <a:r>
              <a:rPr lang="hr-HR" dirty="0" smtClean="0"/>
              <a:t>19.3.-23.3.2018</a:t>
            </a:r>
            <a:r>
              <a:rPr lang="hr-HR" dirty="0"/>
              <a:t>.)           </a:t>
            </a:r>
            <a:r>
              <a:rPr lang="hr-HR" sz="6600" dirty="0">
                <a:solidFill>
                  <a:srgbClr val="0070C0"/>
                </a:solidFill>
              </a:rPr>
              <a:t>1.B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323270"/>
              </p:ext>
            </p:extLst>
          </p:nvPr>
        </p:nvGraphicFramePr>
        <p:xfrm>
          <a:off x="539552" y="2060848"/>
          <a:ext cx="8424937" cy="4460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45239275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1169786806"/>
                    </a:ext>
                  </a:extLst>
                </a:gridCol>
                <a:gridCol w="1186271">
                  <a:extLst>
                    <a:ext uri="{9D8B030D-6E8A-4147-A177-3AD203B41FA5}">
                      <a16:colId xmlns:a16="http://schemas.microsoft.com/office/drawing/2014/main" val="996440706"/>
                    </a:ext>
                  </a:extLst>
                </a:gridCol>
                <a:gridCol w="1307318">
                  <a:extLst>
                    <a:ext uri="{9D8B030D-6E8A-4147-A177-3AD203B41FA5}">
                      <a16:colId xmlns:a16="http://schemas.microsoft.com/office/drawing/2014/main" val="3566771427"/>
                    </a:ext>
                  </a:extLst>
                </a:gridCol>
                <a:gridCol w="1610869">
                  <a:extLst>
                    <a:ext uri="{9D8B030D-6E8A-4147-A177-3AD203B41FA5}">
                      <a16:colId xmlns:a16="http://schemas.microsoft.com/office/drawing/2014/main" val="1872837684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2171181729"/>
                    </a:ext>
                  </a:extLst>
                </a:gridCol>
              </a:tblGrid>
              <a:tr h="630235"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Dani u tjednu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Temperatura zraka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Količina vlage u zemlji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Vlažnost zraka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Rast biljke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907758"/>
                  </a:ext>
                </a:extLst>
              </a:tr>
              <a:tr h="63023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Micro:bit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Učenici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565940"/>
                  </a:ext>
                </a:extLst>
              </a:tr>
              <a:tr h="51119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19.3.</a:t>
                      </a:r>
                      <a:endParaRPr lang="hr-H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21°C</a:t>
                      </a:r>
                      <a:endParaRPr lang="hr-H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61%</a:t>
                      </a:r>
                      <a:endParaRPr lang="hr-H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45%</a:t>
                      </a:r>
                      <a:endParaRPr lang="hr-H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15mm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dalija: 80mm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18mm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916372"/>
                  </a:ext>
                </a:extLst>
              </a:tr>
              <a:tr h="51119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20.3.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20°C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42%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15mm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dalija: 85mm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20mm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3325902"/>
                  </a:ext>
                </a:extLst>
              </a:tr>
              <a:tr h="51119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21.3.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20°C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75%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37%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20mm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dalija: 95mm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22mm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7636942"/>
                  </a:ext>
                </a:extLst>
              </a:tr>
              <a:tr h="51119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22.3.</a:t>
                      </a:r>
                      <a:endParaRPr lang="hr-H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20°C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72%</a:t>
                      </a:r>
                      <a:endParaRPr lang="hr-H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36%</a:t>
                      </a:r>
                      <a:endParaRPr lang="hr-H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25mm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dalija: 106mm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24mm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774308"/>
                  </a:ext>
                </a:extLst>
              </a:tr>
              <a:tr h="51119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23.3.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20°C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71%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32%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25mm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dalija: 120mm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25mm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58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6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5. Tjedan (26.3.-28.3.2018.)           </a:t>
            </a:r>
            <a:r>
              <a:rPr lang="hr-HR" sz="6600" dirty="0" smtClean="0">
                <a:solidFill>
                  <a:srgbClr val="0070C0"/>
                </a:solidFill>
              </a:rPr>
              <a:t>1.B</a:t>
            </a:r>
            <a:endParaRPr lang="hr-HR" sz="6600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8096" y="1844824"/>
            <a:ext cx="7290054" cy="4464536"/>
          </a:xfrm>
        </p:spPr>
        <p:txBody>
          <a:bodyPr>
            <a:normAutofit/>
          </a:bodyPr>
          <a:lstStyle/>
          <a:p>
            <a:r>
              <a:rPr lang="hr-HR" sz="2400" dirty="0" smtClean="0"/>
              <a:t>Dalija postaje pravi mali grm</a:t>
            </a:r>
            <a:endParaRPr lang="hr-H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48880"/>
            <a:ext cx="6048672" cy="4148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9564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04664"/>
            <a:ext cx="7290054" cy="1499616"/>
          </a:xfrm>
        </p:spPr>
        <p:txBody>
          <a:bodyPr/>
          <a:lstStyle/>
          <a:p>
            <a:r>
              <a:rPr lang="hr-HR" dirty="0"/>
              <a:t>5</a:t>
            </a:r>
            <a:r>
              <a:rPr lang="hr-HR" dirty="0" smtClean="0"/>
              <a:t>. </a:t>
            </a:r>
            <a:r>
              <a:rPr lang="hr-HR" dirty="0"/>
              <a:t>Tjedan </a:t>
            </a:r>
            <a:r>
              <a:rPr lang="hr-HR" dirty="0" smtClean="0"/>
              <a:t>(26.3.-28.3.2018</a:t>
            </a:r>
            <a:r>
              <a:rPr lang="hr-HR" dirty="0"/>
              <a:t>.)           </a:t>
            </a:r>
            <a:r>
              <a:rPr lang="hr-HR" sz="6600" dirty="0">
                <a:solidFill>
                  <a:srgbClr val="0070C0"/>
                </a:solidFill>
              </a:rPr>
              <a:t>1.B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8516"/>
              </p:ext>
            </p:extLst>
          </p:nvPr>
        </p:nvGraphicFramePr>
        <p:xfrm>
          <a:off x="539552" y="2060848"/>
          <a:ext cx="8424937" cy="31807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45239275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1169786806"/>
                    </a:ext>
                  </a:extLst>
                </a:gridCol>
                <a:gridCol w="1186271">
                  <a:extLst>
                    <a:ext uri="{9D8B030D-6E8A-4147-A177-3AD203B41FA5}">
                      <a16:colId xmlns:a16="http://schemas.microsoft.com/office/drawing/2014/main" val="996440706"/>
                    </a:ext>
                  </a:extLst>
                </a:gridCol>
                <a:gridCol w="1307318">
                  <a:extLst>
                    <a:ext uri="{9D8B030D-6E8A-4147-A177-3AD203B41FA5}">
                      <a16:colId xmlns:a16="http://schemas.microsoft.com/office/drawing/2014/main" val="3566771427"/>
                    </a:ext>
                  </a:extLst>
                </a:gridCol>
                <a:gridCol w="1610869">
                  <a:extLst>
                    <a:ext uri="{9D8B030D-6E8A-4147-A177-3AD203B41FA5}">
                      <a16:colId xmlns:a16="http://schemas.microsoft.com/office/drawing/2014/main" val="1872837684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2171181729"/>
                    </a:ext>
                  </a:extLst>
                </a:gridCol>
              </a:tblGrid>
              <a:tr h="630235"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Dani u tjednu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Temperatura zraka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Količina vlage u zemlji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Vlažnost zraka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Rast biljke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907758"/>
                  </a:ext>
                </a:extLst>
              </a:tr>
              <a:tr h="63023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Micro:bit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Učenici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565940"/>
                  </a:ext>
                </a:extLst>
              </a:tr>
              <a:tr h="51119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26.3.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18°C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64%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48%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30mm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dalija: 139mm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30mm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7636942"/>
                  </a:ext>
                </a:extLst>
              </a:tr>
              <a:tr h="51119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27.3.</a:t>
                      </a:r>
                      <a:endParaRPr lang="hr-H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17°C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64%</a:t>
                      </a:r>
                      <a:endParaRPr lang="hr-H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41%</a:t>
                      </a:r>
                      <a:endParaRPr lang="hr-H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36mm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dalija: 147mm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35mm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774308"/>
                  </a:ext>
                </a:extLst>
              </a:tr>
              <a:tr h="51119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28.3.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19°C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63%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41%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39mm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dalija: 153mm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38mm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58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8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 nam je: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primijeniti IKT u </a:t>
            </a:r>
            <a:r>
              <a:rPr lang="hr-HR" sz="2400" dirty="0" smtClean="0"/>
              <a:t>istraživačkoj nastavi </a:t>
            </a:r>
            <a:r>
              <a:rPr lang="hr-HR" sz="2400" dirty="0"/>
              <a:t>- kod uzgoja </a:t>
            </a:r>
            <a:r>
              <a:rPr lang="hr-HR" sz="2400" dirty="0" smtClean="0"/>
              <a:t>biljaka</a:t>
            </a:r>
            <a:endParaRPr lang="hr-H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shvatiti </a:t>
            </a:r>
            <a:r>
              <a:rPr lang="hr-HR" sz="2400" dirty="0"/>
              <a:t>važnost primjene „novih tehnologija“ u svim sferama društvenog </a:t>
            </a:r>
            <a:r>
              <a:rPr lang="hr-HR" sz="2400" dirty="0" smtClean="0"/>
              <a:t>života</a:t>
            </a:r>
            <a:endParaRPr lang="hr-H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podizanje </a:t>
            </a:r>
            <a:r>
              <a:rPr lang="hr-HR" sz="2400" dirty="0"/>
              <a:t>svijesti o važnosti biljaka na </a:t>
            </a:r>
            <a:r>
              <a:rPr lang="hr-HR" sz="2400" b="1" dirty="0">
                <a:solidFill>
                  <a:srgbClr val="0070C0"/>
                </a:solidFill>
              </a:rPr>
              <a:t>Zemlji</a:t>
            </a:r>
            <a:r>
              <a:rPr lang="hr-HR" sz="2400" dirty="0"/>
              <a:t> te njihovoj </a:t>
            </a:r>
            <a:r>
              <a:rPr lang="hr-HR" sz="2400" dirty="0" smtClean="0"/>
              <a:t>zaštiti</a:t>
            </a:r>
            <a:endParaRPr lang="hr-H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razvijanje </a:t>
            </a:r>
            <a:r>
              <a:rPr lang="hr-HR" sz="2400" dirty="0" err="1" smtClean="0"/>
              <a:t>međupredmetne</a:t>
            </a:r>
            <a:r>
              <a:rPr lang="hr-HR" sz="2400" dirty="0" smtClean="0"/>
              <a:t> </a:t>
            </a:r>
            <a:r>
              <a:rPr lang="hr-HR" sz="2400" dirty="0"/>
              <a:t>i </a:t>
            </a:r>
            <a:r>
              <a:rPr lang="hr-HR" sz="2400" dirty="0" err="1" smtClean="0"/>
              <a:t>međuučeničke</a:t>
            </a:r>
            <a:r>
              <a:rPr lang="hr-HR" sz="2400" dirty="0" smtClean="0"/>
              <a:t> suradnje te timskog rada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660000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6. Tjedan (9.4.-13.4.2018.) </a:t>
            </a:r>
            <a:r>
              <a:rPr lang="hr-HR" sz="6600" dirty="0">
                <a:solidFill>
                  <a:srgbClr val="0070C0"/>
                </a:solidFill>
              </a:rPr>
              <a:t> </a:t>
            </a:r>
            <a:r>
              <a:rPr lang="hr-HR" sz="6600" dirty="0" smtClean="0">
                <a:solidFill>
                  <a:srgbClr val="0070C0"/>
                </a:solidFill>
              </a:rPr>
              <a:t>       3.B</a:t>
            </a:r>
            <a:endParaRPr lang="hr-HR" sz="6600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8096" y="1844824"/>
            <a:ext cx="3566160" cy="4464536"/>
          </a:xfrm>
        </p:spPr>
        <p:txBody>
          <a:bodyPr/>
          <a:lstStyle/>
          <a:p>
            <a:r>
              <a:rPr lang="hr-HR" dirty="0" smtClean="0"/>
              <a:t>Stiglo je proljeće, a s njim i novi stanari u našu učionicu.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1990" y="1844824"/>
            <a:ext cx="3566160" cy="4464536"/>
          </a:xfrm>
        </p:spPr>
        <p:txBody>
          <a:bodyPr/>
          <a:lstStyle/>
          <a:p>
            <a:r>
              <a:rPr lang="hr-HR" dirty="0" smtClean="0"/>
              <a:t>Nadamo se da će i naš tulipan rasti brže!</a:t>
            </a: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55254"/>
            <a:ext cx="2862302" cy="4044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555254"/>
            <a:ext cx="2848741" cy="4031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46615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6. </a:t>
            </a:r>
            <a:r>
              <a:rPr lang="hr-HR" dirty="0"/>
              <a:t>Tjedan (9.4.-13.4.2018.) </a:t>
            </a:r>
            <a:r>
              <a:rPr lang="hr-HR" sz="6600" dirty="0">
                <a:solidFill>
                  <a:srgbClr val="0070C0"/>
                </a:solidFill>
              </a:rPr>
              <a:t> </a:t>
            </a:r>
            <a:r>
              <a:rPr lang="hr-HR" sz="6600" dirty="0" smtClean="0">
                <a:solidFill>
                  <a:srgbClr val="0070C0"/>
                </a:solidFill>
              </a:rPr>
              <a:t>       3.B</a:t>
            </a:r>
            <a:endParaRPr lang="hr-HR" sz="6600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8096" y="1844824"/>
            <a:ext cx="7290054" cy="4464536"/>
          </a:xfrm>
        </p:spPr>
        <p:txBody>
          <a:bodyPr/>
          <a:lstStyle/>
          <a:p>
            <a:r>
              <a:rPr lang="hr-HR" dirty="0" smtClean="0"/>
              <a:t>Svaki dan smo vrijedno pazili i mazili naše biljke i trudili se osigurati im dovoljno vode, a za zrak i sunce će se pobrinuti priroda i proljeće.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58920"/>
            <a:ext cx="3240360" cy="4175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558920"/>
            <a:ext cx="2914149" cy="4175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01750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04664"/>
            <a:ext cx="7290054" cy="1499616"/>
          </a:xfrm>
        </p:spPr>
        <p:txBody>
          <a:bodyPr/>
          <a:lstStyle/>
          <a:p>
            <a:r>
              <a:rPr lang="hr-HR" dirty="0"/>
              <a:t>6. Tjedan (9.4.-13.4.2018.) </a:t>
            </a:r>
            <a:r>
              <a:rPr lang="hr-HR" sz="6600" dirty="0">
                <a:solidFill>
                  <a:srgbClr val="0070C0"/>
                </a:solidFill>
              </a:rPr>
              <a:t>        3.B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017205"/>
              </p:ext>
            </p:extLst>
          </p:nvPr>
        </p:nvGraphicFramePr>
        <p:xfrm>
          <a:off x="539552" y="2060848"/>
          <a:ext cx="8424937" cy="4460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45239275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1169786806"/>
                    </a:ext>
                  </a:extLst>
                </a:gridCol>
                <a:gridCol w="1186271">
                  <a:extLst>
                    <a:ext uri="{9D8B030D-6E8A-4147-A177-3AD203B41FA5}">
                      <a16:colId xmlns:a16="http://schemas.microsoft.com/office/drawing/2014/main" val="996440706"/>
                    </a:ext>
                  </a:extLst>
                </a:gridCol>
                <a:gridCol w="1307318">
                  <a:extLst>
                    <a:ext uri="{9D8B030D-6E8A-4147-A177-3AD203B41FA5}">
                      <a16:colId xmlns:a16="http://schemas.microsoft.com/office/drawing/2014/main" val="3566771427"/>
                    </a:ext>
                  </a:extLst>
                </a:gridCol>
                <a:gridCol w="1610869">
                  <a:extLst>
                    <a:ext uri="{9D8B030D-6E8A-4147-A177-3AD203B41FA5}">
                      <a16:colId xmlns:a16="http://schemas.microsoft.com/office/drawing/2014/main" val="1872837684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2171181729"/>
                    </a:ext>
                  </a:extLst>
                </a:gridCol>
              </a:tblGrid>
              <a:tr h="630235"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Dani u tjednu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Temperatura zraka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Količina vlage u zemlji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Vlažnost zraka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Rast biljke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907758"/>
                  </a:ext>
                </a:extLst>
              </a:tr>
              <a:tr h="63023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Micro:bit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Učenici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565940"/>
                  </a:ext>
                </a:extLst>
              </a:tr>
              <a:tr h="51119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9.4.</a:t>
                      </a:r>
                      <a:endParaRPr lang="hr-H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19°C</a:t>
                      </a:r>
                      <a:endParaRPr lang="hr-H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64%</a:t>
                      </a:r>
                      <a:endParaRPr lang="hr-H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52%</a:t>
                      </a:r>
                      <a:endParaRPr lang="hr-H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40mm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dalija: 190mm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39mm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916372"/>
                  </a:ext>
                </a:extLst>
              </a:tr>
              <a:tr h="51119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10.4.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19°C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62%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43mm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dalija: 233mm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40mm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3325902"/>
                  </a:ext>
                </a:extLst>
              </a:tr>
              <a:tr h="51119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11.4.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19,5°C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76%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55%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44mm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dalija: 254mm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42mm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7636942"/>
                  </a:ext>
                </a:extLst>
              </a:tr>
              <a:tr h="51119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12.4.</a:t>
                      </a:r>
                      <a:endParaRPr lang="hr-H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20°C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78%</a:t>
                      </a:r>
                      <a:endParaRPr lang="hr-H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45%</a:t>
                      </a:r>
                      <a:endParaRPr lang="hr-H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45mm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dalija: 267mm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44mm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774308"/>
                  </a:ext>
                </a:extLst>
              </a:tr>
              <a:tr h="51119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13.4.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20°C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78%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65%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48mm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dalija: 280mm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45mm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58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58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7. Tjedan (16.4.-20.4.2018.) </a:t>
            </a:r>
            <a:r>
              <a:rPr lang="hr-HR" sz="6600" dirty="0">
                <a:solidFill>
                  <a:srgbClr val="0070C0"/>
                </a:solidFill>
              </a:rPr>
              <a:t>        3.B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8096" y="1844824"/>
            <a:ext cx="3875912" cy="4464536"/>
          </a:xfrm>
        </p:spPr>
        <p:txBody>
          <a:bodyPr>
            <a:normAutofit/>
          </a:bodyPr>
          <a:lstStyle/>
          <a:p>
            <a:r>
              <a:rPr lang="hr-HR" sz="2400" dirty="0" smtClean="0"/>
              <a:t>Osmjeh na našim licima sve govori. Biljke su nam narasle.</a:t>
            </a:r>
            <a:endParaRPr lang="hr-HR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9142" y="1844824"/>
            <a:ext cx="3723894" cy="4464536"/>
          </a:xfrm>
        </p:spPr>
        <p:txBody>
          <a:bodyPr>
            <a:normAutofit/>
          </a:bodyPr>
          <a:lstStyle/>
          <a:p>
            <a:r>
              <a:rPr lang="hr-HR" sz="2400" dirty="0" smtClean="0"/>
              <a:t>Sretni smo jer je i naš tulipan uzdigao svoju glavu visoko i ponosno.</a:t>
            </a:r>
            <a:endParaRPr lang="hr-H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56" y="2592288"/>
            <a:ext cx="3046898" cy="4149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"/>
          <a:stretch/>
        </p:blipFill>
        <p:spPr>
          <a:xfrm>
            <a:off x="4716016" y="3068960"/>
            <a:ext cx="4268606" cy="3002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15065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04664"/>
            <a:ext cx="7290054" cy="149961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7. </a:t>
            </a:r>
            <a:r>
              <a:rPr lang="hr-HR" dirty="0"/>
              <a:t>Tjedan </a:t>
            </a:r>
            <a:r>
              <a:rPr lang="hr-HR" dirty="0" smtClean="0"/>
              <a:t>(16.4.-20.4.2018</a:t>
            </a:r>
            <a:r>
              <a:rPr lang="hr-HR" dirty="0"/>
              <a:t>.) </a:t>
            </a:r>
            <a:r>
              <a:rPr lang="hr-HR" sz="6600" dirty="0">
                <a:solidFill>
                  <a:srgbClr val="0070C0"/>
                </a:solidFill>
              </a:rPr>
              <a:t>        3.B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342434"/>
              </p:ext>
            </p:extLst>
          </p:nvPr>
        </p:nvGraphicFramePr>
        <p:xfrm>
          <a:off x="539552" y="2060848"/>
          <a:ext cx="8424937" cy="4460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45239275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1169786806"/>
                    </a:ext>
                  </a:extLst>
                </a:gridCol>
                <a:gridCol w="1186271">
                  <a:extLst>
                    <a:ext uri="{9D8B030D-6E8A-4147-A177-3AD203B41FA5}">
                      <a16:colId xmlns:a16="http://schemas.microsoft.com/office/drawing/2014/main" val="996440706"/>
                    </a:ext>
                  </a:extLst>
                </a:gridCol>
                <a:gridCol w="1307318">
                  <a:extLst>
                    <a:ext uri="{9D8B030D-6E8A-4147-A177-3AD203B41FA5}">
                      <a16:colId xmlns:a16="http://schemas.microsoft.com/office/drawing/2014/main" val="3566771427"/>
                    </a:ext>
                  </a:extLst>
                </a:gridCol>
                <a:gridCol w="1610869">
                  <a:extLst>
                    <a:ext uri="{9D8B030D-6E8A-4147-A177-3AD203B41FA5}">
                      <a16:colId xmlns:a16="http://schemas.microsoft.com/office/drawing/2014/main" val="1872837684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2171181729"/>
                    </a:ext>
                  </a:extLst>
                </a:gridCol>
              </a:tblGrid>
              <a:tr h="630235"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Dani u tjednu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Temperatura zraka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Količina vlage u zemlji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Vlažnost zraka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Rast biljke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907758"/>
                  </a:ext>
                </a:extLst>
              </a:tr>
              <a:tr h="63023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Micro:bit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Učenici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565940"/>
                  </a:ext>
                </a:extLst>
              </a:tr>
              <a:tr h="51119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16.4.</a:t>
                      </a:r>
                      <a:endParaRPr lang="hr-H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21°C</a:t>
                      </a:r>
                      <a:endParaRPr lang="hr-H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78%</a:t>
                      </a:r>
                      <a:endParaRPr lang="hr-H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55%</a:t>
                      </a:r>
                      <a:endParaRPr lang="hr-H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62mm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dalija: 300mm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50mm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916372"/>
                  </a:ext>
                </a:extLst>
              </a:tr>
              <a:tr h="51119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17.4.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21°C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56%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76mm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dalija: 317mm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53mm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3325902"/>
                  </a:ext>
                </a:extLst>
              </a:tr>
              <a:tr h="51119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18.4.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21,5°C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64%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56%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89mm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dalija: 329mm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56mm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7636942"/>
                  </a:ext>
                </a:extLst>
              </a:tr>
              <a:tr h="51119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19.4.</a:t>
                      </a:r>
                      <a:endParaRPr lang="hr-H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23,5°C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68%</a:t>
                      </a:r>
                      <a:endParaRPr lang="hr-H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55%</a:t>
                      </a:r>
                      <a:endParaRPr lang="hr-H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98mm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dalija: 341mm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68mm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774308"/>
                  </a:ext>
                </a:extLst>
              </a:tr>
              <a:tr h="51119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20.4.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23,5°C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78%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43%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110mm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dalija: 365mm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tulipan: 76mm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58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Kraj projekta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16832"/>
            <a:ext cx="8124384" cy="402336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Kraj projekta ujedno ne znači i kraj brige o našim biljkama. Trajno smo ih nastanili u učionicu 1.A razreda gdje će sasvim sigurno sretno rasti.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996952"/>
            <a:ext cx="5313557" cy="3701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21865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Sudionici projekta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268" y="4581128"/>
            <a:ext cx="5208732" cy="2276872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1" y="2084832"/>
            <a:ext cx="7446590" cy="4023360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Učenici razredne i predmetne nastave: </a:t>
            </a:r>
          </a:p>
          <a:p>
            <a:r>
              <a:rPr lang="hr-HR" sz="2400" dirty="0" smtClean="0"/>
              <a:t>1.A, 1.B, 3.A, 3.B te učenici 6. i 7. razreda</a:t>
            </a:r>
          </a:p>
          <a:p>
            <a:endParaRPr lang="hr-HR" sz="2400" b="1" dirty="0" smtClean="0"/>
          </a:p>
          <a:p>
            <a:r>
              <a:rPr lang="hr-HR" sz="2400" b="1" dirty="0" smtClean="0"/>
              <a:t>Učitelji:</a:t>
            </a:r>
          </a:p>
          <a:p>
            <a:r>
              <a:rPr lang="hr-HR" sz="2400" dirty="0" smtClean="0"/>
              <a:t>Linda </a:t>
            </a:r>
            <a:r>
              <a:rPr lang="hr-HR" sz="2400" dirty="0"/>
              <a:t>Perutović, Branka Radetić Čaljkušić, Ljubica Pehar, Danijela Ohnjec</a:t>
            </a:r>
            <a:r>
              <a:rPr lang="hr-HR" sz="2400" dirty="0" smtClean="0"/>
              <a:t>, Vesna </a:t>
            </a:r>
            <a:r>
              <a:rPr lang="hr-HR" sz="2400" dirty="0"/>
              <a:t>Čavka, Helena Oštrić i Boris Aračić</a:t>
            </a:r>
            <a:r>
              <a:rPr lang="hr-HR" sz="2400" dirty="0" smtClean="0"/>
              <a:t>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16108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Spajanje pumpe i programiranje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768096" y="2060848"/>
            <a:ext cx="7290054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U našoj školi se od početka ove školske godine </a:t>
            </a:r>
            <a:r>
              <a:rPr lang="hr-HR" sz="2400" dirty="0" err="1" smtClean="0"/>
              <a:t>micro</a:t>
            </a:r>
            <a:r>
              <a:rPr lang="hr-HR" sz="2400" dirty="0" smtClean="0"/>
              <a:t>:bit koristi u nastavi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Učenici 7. razreda su uz pomoć nastavnika informatike isprogramirali micro:bit te nakon toga spojili set za zalijevanje biljaka </a:t>
            </a:r>
            <a:br>
              <a:rPr lang="hr-HR" sz="2400" dirty="0" smtClean="0"/>
            </a:br>
            <a:r>
              <a:rPr lang="hr-HR" sz="2400" dirty="0" smtClean="0"/>
              <a:t>s micro:bitom</a:t>
            </a:r>
            <a:endParaRPr lang="hr-H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861048"/>
            <a:ext cx="5076056" cy="2848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8489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71528" y="2451423"/>
            <a:ext cx="3018019" cy="5377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98372" y="-970848"/>
            <a:ext cx="3150668" cy="5613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7641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Kod</a:t>
            </a: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764704"/>
            <a:ext cx="6555804" cy="5630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62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Tjedan (22.2.-2.3.2018.)             </a:t>
            </a:r>
            <a:r>
              <a:rPr lang="hr-HR" sz="6600" dirty="0" smtClean="0">
                <a:solidFill>
                  <a:srgbClr val="0070C0"/>
                </a:solidFill>
              </a:rPr>
              <a:t>3.a</a:t>
            </a:r>
            <a:endParaRPr lang="hr-HR" sz="6600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9553" y="1844824"/>
            <a:ext cx="4104455" cy="4464536"/>
          </a:xfrm>
        </p:spPr>
        <p:txBody>
          <a:bodyPr/>
          <a:lstStyle/>
          <a:p>
            <a:r>
              <a:rPr lang="hr-HR" dirty="0" smtClean="0"/>
              <a:t>Važemo posude za cvijeće da biljkama osiguramo istu količinu zemlje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83797" y="1844824"/>
            <a:ext cx="3896434" cy="4464536"/>
          </a:xfrm>
        </p:spPr>
        <p:txBody>
          <a:bodyPr/>
          <a:lstStyle/>
          <a:p>
            <a:r>
              <a:rPr lang="hr-HR" dirty="0" smtClean="0"/>
              <a:t>Pripremamo zemlju koju smo prethodno izvagali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92896"/>
            <a:ext cx="2849698" cy="4193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92896"/>
            <a:ext cx="2860294" cy="4193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0355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Tjedan (22.2.-2.3.2018.)             </a:t>
            </a:r>
            <a:r>
              <a:rPr lang="hr-HR" sz="6600" dirty="0" smtClean="0">
                <a:solidFill>
                  <a:srgbClr val="0070C0"/>
                </a:solidFill>
              </a:rPr>
              <a:t>3.a</a:t>
            </a:r>
            <a:endParaRPr lang="hr-HR" sz="6600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8096" y="1844824"/>
            <a:ext cx="3566160" cy="4464536"/>
          </a:xfrm>
        </p:spPr>
        <p:txBody>
          <a:bodyPr/>
          <a:lstStyle/>
          <a:p>
            <a:r>
              <a:rPr lang="hr-HR" dirty="0" smtClean="0"/>
              <a:t>Lukovica dalije u posudi koju kontroliraju učenici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1990" y="1844824"/>
            <a:ext cx="3566160" cy="4464536"/>
          </a:xfrm>
        </p:spPr>
        <p:txBody>
          <a:bodyPr/>
          <a:lstStyle/>
          <a:p>
            <a:r>
              <a:rPr lang="hr-HR" dirty="0" smtClean="0"/>
              <a:t>Lukovica dalije u posudi koju kontrolira micro:bit</a:t>
            </a: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69655"/>
            <a:ext cx="2845345" cy="4138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69654"/>
            <a:ext cx="2792913" cy="4138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5252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Tjedan (22.2.-2.3.2018.)             </a:t>
            </a:r>
            <a:r>
              <a:rPr lang="hr-HR" sz="6600" dirty="0" smtClean="0">
                <a:solidFill>
                  <a:srgbClr val="0070C0"/>
                </a:solidFill>
              </a:rPr>
              <a:t>3.a</a:t>
            </a:r>
            <a:endParaRPr lang="hr-HR" sz="6600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8096" y="1844824"/>
            <a:ext cx="3566160" cy="4464536"/>
          </a:xfrm>
        </p:spPr>
        <p:txBody>
          <a:bodyPr/>
          <a:lstStyle/>
          <a:p>
            <a:r>
              <a:rPr lang="hr-HR" dirty="0" smtClean="0"/>
              <a:t>Mjerimo temperaturu zraka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1990" y="1844824"/>
            <a:ext cx="3566160" cy="4464536"/>
          </a:xfrm>
        </p:spPr>
        <p:txBody>
          <a:bodyPr/>
          <a:lstStyle/>
          <a:p>
            <a:r>
              <a:rPr lang="hr-HR" dirty="0" smtClean="0"/>
              <a:t>Mjerimo vlažnost zraka</a:t>
            </a: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2"/>
            <a:ext cx="2965798" cy="4437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6872"/>
            <a:ext cx="2985177" cy="4437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4684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04664"/>
            <a:ext cx="7290054" cy="1499616"/>
          </a:xfrm>
        </p:spPr>
        <p:txBody>
          <a:bodyPr/>
          <a:lstStyle/>
          <a:p>
            <a:r>
              <a:rPr lang="hr-HR" dirty="0" smtClean="0"/>
              <a:t>1. Tjedan (22.2.-2.3.2018.)             </a:t>
            </a:r>
            <a:r>
              <a:rPr lang="hr-HR" sz="6600" dirty="0" smtClean="0">
                <a:solidFill>
                  <a:srgbClr val="0070C0"/>
                </a:solidFill>
              </a:rPr>
              <a:t>3.a</a:t>
            </a:r>
            <a:endParaRPr lang="hr-HR" sz="6600" dirty="0">
              <a:solidFill>
                <a:srgbClr val="0070C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95922"/>
              </p:ext>
            </p:extLst>
          </p:nvPr>
        </p:nvGraphicFramePr>
        <p:xfrm>
          <a:off x="611560" y="1772817"/>
          <a:ext cx="8064894" cy="45837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4149">
                  <a:extLst>
                    <a:ext uri="{9D8B030D-6E8A-4147-A177-3AD203B41FA5}">
                      <a16:colId xmlns:a16="http://schemas.microsoft.com/office/drawing/2014/main" val="452392751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1169786806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996440706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3566771427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1872837684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2171181729"/>
                    </a:ext>
                  </a:extLst>
                </a:gridCol>
              </a:tblGrid>
              <a:tr h="571296"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Dani u tjednu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Temperatura zraka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Količina vlage u zemlji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Vlažnost zraka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Rast biljke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907758"/>
                  </a:ext>
                </a:extLst>
              </a:tr>
              <a:tr h="57129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Micro:bit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Učenici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565940"/>
                  </a:ext>
                </a:extLst>
              </a:tr>
              <a:tr h="463384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22.2.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20°C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85%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52%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0916372"/>
                  </a:ext>
                </a:extLst>
              </a:tr>
              <a:tr h="463384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23.2.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21°C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92%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52%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3325902"/>
                  </a:ext>
                </a:extLst>
              </a:tr>
              <a:tr h="463384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26.2.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16°C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79%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36%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7156160"/>
                  </a:ext>
                </a:extLst>
              </a:tr>
              <a:tr h="463384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27.2.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18°C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84%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36%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7636942"/>
                  </a:ext>
                </a:extLst>
              </a:tr>
              <a:tr h="463384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28.2.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18,5°C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77%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31%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2774308"/>
                  </a:ext>
                </a:extLst>
              </a:tr>
              <a:tr h="660843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1.3.</a:t>
                      </a:r>
                      <a:endParaRPr lang="hr-H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18,5°C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80%</a:t>
                      </a:r>
                      <a:endParaRPr lang="hr-H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35%</a:t>
                      </a:r>
                      <a:endParaRPr lang="hr-H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tulipan izvirio</a:t>
                      </a:r>
                      <a:endParaRPr lang="hr-H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11641"/>
                  </a:ext>
                </a:extLst>
              </a:tr>
              <a:tr h="463384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2.3.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19°C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78%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59%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tulipan: 1mm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58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8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299</TotalTime>
  <Words>1092</Words>
  <Application>Microsoft Office PowerPoint</Application>
  <PresentationFormat>On-screen Show (4:3)</PresentationFormat>
  <Paragraphs>334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Tw Cen MT</vt:lpstr>
      <vt:lpstr>Tw Cen MT Condensed</vt:lpstr>
      <vt:lpstr>Wingdings</vt:lpstr>
      <vt:lpstr>Wingdings 3</vt:lpstr>
      <vt:lpstr>Integral</vt:lpstr>
      <vt:lpstr>Želim stablo</vt:lpstr>
      <vt:lpstr>Cilj nam je:</vt:lpstr>
      <vt:lpstr>Spajanje pumpe i programiranje</vt:lpstr>
      <vt:lpstr>PowerPoint Presentation</vt:lpstr>
      <vt:lpstr>Kod</vt:lpstr>
      <vt:lpstr>1. Tjedan (22.2.-2.3.2018.)             3.a</vt:lpstr>
      <vt:lpstr>1. Tjedan (22.2.-2.3.2018.)             3.a</vt:lpstr>
      <vt:lpstr>1. Tjedan (22.2.-2.3.2018.)             3.a</vt:lpstr>
      <vt:lpstr>1. Tjedan (22.2.-2.3.2018.)             3.a</vt:lpstr>
      <vt:lpstr>2. Tjedan (5.3.-9.3.2018.)             3.a</vt:lpstr>
      <vt:lpstr>2. Tjedan (5.3.-9.3.2018.)             3.a</vt:lpstr>
      <vt:lpstr>2. Tjedan (5.3.-9.3.2018.)             3.a</vt:lpstr>
      <vt:lpstr>3. Tjedan (12.3.-16.3.2018.)           1.B</vt:lpstr>
      <vt:lpstr>3. Tjedan (12.3.-16.3.2018.)           1.B</vt:lpstr>
      <vt:lpstr>3. Tjedan (12.3.-16.3.2018.)           1.B</vt:lpstr>
      <vt:lpstr>4. Tjedan (19.3.-23.3.2018.)           1.B</vt:lpstr>
      <vt:lpstr>4. Tjedan (19.3.-23.3.2018.)           1.B</vt:lpstr>
      <vt:lpstr>5. Tjedan (26.3.-28.3.2018.)           1.B</vt:lpstr>
      <vt:lpstr>5. Tjedan (26.3.-28.3.2018.)           1.B</vt:lpstr>
      <vt:lpstr>6. Tjedan (9.4.-13.4.2018.)         3.B</vt:lpstr>
      <vt:lpstr>6. Tjedan (9.4.-13.4.2018.)         3.B</vt:lpstr>
      <vt:lpstr>6. Tjedan (9.4.-13.4.2018.)         3.B</vt:lpstr>
      <vt:lpstr>7. Tjedan (16.4.-20.4.2018.)         3.B</vt:lpstr>
      <vt:lpstr>7. Tjedan (16.4.-20.4.2018.)         3.B</vt:lpstr>
      <vt:lpstr>Kraj projekta</vt:lpstr>
      <vt:lpstr>Sudionici projekta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Želim stablo</dc:title>
  <dc:creator>Nastavnici</dc:creator>
  <cp:lastModifiedBy>Boris</cp:lastModifiedBy>
  <cp:revision>32</cp:revision>
  <dcterms:created xsi:type="dcterms:W3CDTF">2018-04-24T13:56:12Z</dcterms:created>
  <dcterms:modified xsi:type="dcterms:W3CDTF">2018-05-01T08:09:10Z</dcterms:modified>
</cp:coreProperties>
</file>