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8" r:id="rId2"/>
    <p:sldMasterId id="2147483740" r:id="rId3"/>
  </p:sldMasterIdLst>
  <p:notesMasterIdLst>
    <p:notesMasterId r:id="rId16"/>
  </p:notesMasterIdLst>
  <p:sldIdLst>
    <p:sldId id="259" r:id="rId4"/>
    <p:sldId id="272" r:id="rId5"/>
    <p:sldId id="260" r:id="rId6"/>
    <p:sldId id="264" r:id="rId7"/>
    <p:sldId id="265" r:id="rId8"/>
    <p:sldId id="266" r:id="rId9"/>
    <p:sldId id="258" r:id="rId10"/>
    <p:sldId id="256" r:id="rId11"/>
    <p:sldId id="261" r:id="rId12"/>
    <p:sldId id="262" r:id="rId13"/>
    <p:sldId id="273" r:id="rId14"/>
    <p:sldId id="274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ED40-36F3-4500-A385-4BEBCBADF9C1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1752-8C27-4803-9CB1-7C82EFDF4E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086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1752-8C27-4803-9CB1-7C82EFDF4E30}" type="slidenum">
              <a:rPr lang="hr-HR" smtClean="0">
                <a:solidFill>
                  <a:prstClr val="black"/>
                </a:solidFill>
              </a:rPr>
              <a:pPr/>
              <a:t>12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8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19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44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76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11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48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10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92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43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9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89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9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9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5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1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6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3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57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0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1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9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8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1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136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5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19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02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7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6177D-CECB-44F4-875E-3957FF9A81A8}" type="slidenum">
              <a:rPr lang="hr-HR" smtClean="0">
                <a:solidFill>
                  <a:srgbClr val="90C226"/>
                </a:solidFill>
              </a:rPr>
              <a:pPr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36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21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63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87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02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070C0"/>
            </a:gs>
            <a:gs pos="53000">
              <a:srgbClr val="70B1BD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76CD-660B-4D92-A365-B7FAB653CCBD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9C7145-9428-4B50-9D69-75A18E6AD5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0826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285E-9189-4425-B6DC-982F144628C0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0B624-6092-4BFC-9F01-AE322C4EFA4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0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3AF721-A8A1-4493-B37E-691A3B6CD2FB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457200"/>
              <a:t>20.4.2018.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956177D-CECB-44F4-875E-3957FF9A81A8}" type="slidenum">
              <a:rPr lang="hr-HR" smtClean="0">
                <a:solidFill>
                  <a:srgbClr val="90C226"/>
                </a:solidFill>
              </a:rPr>
              <a:pPr defTabSz="457200"/>
              <a:t>‹#›</a:t>
            </a:fld>
            <a:endParaRPr lang="hr-HR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4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b="1" dirty="0" smtClean="0">
                <a:latin typeface="Raavi" panose="020B0502040204020203" pitchFamily="34" charset="0"/>
                <a:cs typeface="Raavi" panose="020B0502040204020203" pitchFamily="34" charset="0"/>
              </a:rPr>
              <a:t>ŽELIM STABLO</a:t>
            </a:r>
            <a:endParaRPr lang="hr-HR" sz="9600" b="1" dirty="0">
              <a:latin typeface="Raavi" panose="020B0502040204020203" pitchFamily="34" charset="0"/>
              <a:cs typeface="Raavi" panose="020B0502040204020203" pitchFamily="34" charset="0"/>
            </a:endParaRPr>
          </a:p>
        </p:txBody>
      </p:sp>
      <p:pic>
        <p:nvPicPr>
          <p:cNvPr id="4" name="Mala ekološk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735.375"/>
                  <p14:fade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8891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2766" y="279400"/>
            <a:ext cx="8596668" cy="16891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NAŠ PLANET</a:t>
            </a:r>
            <a:endParaRPr lang="hr-HR" sz="4000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808039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U našoj mašti</a:t>
            </a:r>
            <a:endParaRPr lang="hr-HR" sz="3600" b="1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" y="3201829"/>
            <a:ext cx="2287984" cy="128127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842000" y="1803401"/>
            <a:ext cx="4203699" cy="685800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Naša stvarnost</a:t>
            </a:r>
            <a:endParaRPr lang="hr-HR" sz="3600" b="1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626" y="2585244"/>
            <a:ext cx="2466975" cy="1847850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72" y="2676842"/>
            <a:ext cx="2619375" cy="1743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30" y="4886960"/>
            <a:ext cx="2857500" cy="16002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4902200"/>
            <a:ext cx="2630714" cy="1473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33" y="3112805"/>
            <a:ext cx="2017467" cy="13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flipV="1">
            <a:off x="2209800" y="1988841"/>
            <a:ext cx="6118448" cy="141585"/>
          </a:xfrm>
        </p:spPr>
        <p:txBody>
          <a:bodyPr>
            <a:normAutofit fontScale="90000"/>
          </a:bodyPr>
          <a:lstStyle/>
          <a:p>
            <a:r>
              <a:rPr lang="hr-HR" smtClean="0"/>
              <a:t>5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864100"/>
          </a:xfrm>
        </p:spPr>
        <p:txBody>
          <a:bodyPr/>
          <a:lstStyle/>
          <a:p>
            <a:r>
              <a:rPr lang="hr-HR" sz="4800" b="1" dirty="0">
                <a:solidFill>
                  <a:schemeClr val="tx1"/>
                </a:solidFill>
                <a:latin typeface="Ravie" panose="04040805050809020602" pitchFamily="82" charset="0"/>
              </a:rPr>
              <a:t>Priroda nas voli</a:t>
            </a:r>
            <a:r>
              <a:rPr lang="hr-HR" sz="4800" b="1" dirty="0" smtClean="0">
                <a:solidFill>
                  <a:schemeClr val="tx1"/>
                </a:solidFill>
                <a:latin typeface="Ravie" panose="04040805050809020602" pitchFamily="82" charset="0"/>
              </a:rPr>
              <a:t>,</a:t>
            </a:r>
          </a:p>
          <a:p>
            <a:r>
              <a:rPr lang="hr-HR" sz="4800" b="1" dirty="0" smtClean="0">
                <a:solidFill>
                  <a:schemeClr val="tx1"/>
                </a:solidFill>
                <a:latin typeface="Ravie" panose="04040805050809020602" pitchFamily="82" charset="0"/>
              </a:rPr>
              <a:t> </a:t>
            </a:r>
            <a:r>
              <a:rPr lang="hr-HR" sz="4800" b="1" dirty="0">
                <a:solidFill>
                  <a:schemeClr val="tx1"/>
                </a:solidFill>
                <a:latin typeface="Ravie" panose="04040805050809020602" pitchFamily="82" charset="0"/>
              </a:rPr>
              <a:t>ali volimo li</a:t>
            </a:r>
          </a:p>
          <a:p>
            <a:r>
              <a:rPr lang="hr-HR" sz="4800" b="1" dirty="0">
                <a:solidFill>
                  <a:schemeClr val="tx1"/>
                </a:solidFill>
                <a:latin typeface="Ravie" panose="04040805050809020602" pitchFamily="82" charset="0"/>
              </a:rPr>
              <a:t> mi prirodu?</a:t>
            </a:r>
          </a:p>
          <a:p>
            <a:pPr algn="l"/>
            <a:endParaRPr lang="hr-H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84908"/>
            <a:ext cx="5473646" cy="3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upa 18"/>
          <p:cNvGrpSpPr/>
          <p:nvPr/>
        </p:nvGrpSpPr>
        <p:grpSpPr>
          <a:xfrm>
            <a:off x="8542881" y="281574"/>
            <a:ext cx="2779374" cy="4136091"/>
            <a:chOff x="5797174" y="1512378"/>
            <a:chExt cx="2779374" cy="4136091"/>
          </a:xfrm>
        </p:grpSpPr>
        <p:sp>
          <p:nvSpPr>
            <p:cNvPr id="7" name="Nasmiješeno lice 6"/>
            <p:cNvSpPr/>
            <p:nvPr/>
          </p:nvSpPr>
          <p:spPr>
            <a:xfrm>
              <a:off x="6502161" y="1741392"/>
              <a:ext cx="1274440" cy="1256343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00B050"/>
                </a:solidFill>
              </a:endParaRPr>
            </a:p>
          </p:txBody>
        </p:sp>
        <p:sp>
          <p:nvSpPr>
            <p:cNvPr id="8" name="Dijagram toka: Poveznik 7"/>
            <p:cNvSpPr/>
            <p:nvPr/>
          </p:nvSpPr>
          <p:spPr>
            <a:xfrm>
              <a:off x="6380200" y="2996952"/>
              <a:ext cx="1518363" cy="1912009"/>
            </a:xfrm>
            <a:prstGeom prst="flowChartConnector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9" name="Srce 8"/>
            <p:cNvSpPr/>
            <p:nvPr/>
          </p:nvSpPr>
          <p:spPr>
            <a:xfrm>
              <a:off x="6588225" y="3284984"/>
              <a:ext cx="360040" cy="360141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4" name="Dijagonalna pruga 13"/>
            <p:cNvSpPr/>
            <p:nvPr/>
          </p:nvSpPr>
          <p:spPr>
            <a:xfrm>
              <a:off x="7776601" y="2996952"/>
              <a:ext cx="799947" cy="720080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black"/>
                </a:solidFill>
              </a:endParaRPr>
            </a:p>
          </p:txBody>
        </p:sp>
        <p:sp>
          <p:nvSpPr>
            <p:cNvPr id="15" name="Dijagram toka: Podaci 14"/>
            <p:cNvSpPr/>
            <p:nvPr/>
          </p:nvSpPr>
          <p:spPr>
            <a:xfrm>
              <a:off x="6581508" y="4744903"/>
              <a:ext cx="270030" cy="90356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6" name="Dijagram toka: Podaci 15"/>
            <p:cNvSpPr/>
            <p:nvPr/>
          </p:nvSpPr>
          <p:spPr>
            <a:xfrm>
              <a:off x="7417449" y="4744903"/>
              <a:ext cx="242113" cy="903566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7" name="Dijagonalna pruga 16"/>
            <p:cNvSpPr/>
            <p:nvPr/>
          </p:nvSpPr>
          <p:spPr>
            <a:xfrm rot="5400000">
              <a:off x="5689327" y="3013040"/>
              <a:ext cx="864096" cy="648402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prstClr val="white"/>
                </a:solidFill>
              </a:endParaRPr>
            </a:p>
          </p:txBody>
        </p:sp>
        <p:sp>
          <p:nvSpPr>
            <p:cNvPr id="18" name="Oblak 17"/>
            <p:cNvSpPr/>
            <p:nvPr/>
          </p:nvSpPr>
          <p:spPr>
            <a:xfrm>
              <a:off x="6561152" y="1512378"/>
              <a:ext cx="1182957" cy="50405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05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78 -0.05254 C -0.28593 -0.09051 -0.22578 -0.11458 -0.15911 -0.11458 C -0.09244 -0.11458 -0.03242 -0.09051 0.00756 -0.05254 C -0.03242 -0.01458 -0.09244 0.00949 -0.15911 0.00949 C -0.22578 0.00949 -0.28593 -0.01458 -0.32578 -0.05254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smtClean="0"/>
              <a:t>U PREZENTACIJI SU KORIŠTENI LIKOVNI RADOVI UČENIKA 4. RAZREDA OŠ JURJA HABDELIĆA</a:t>
            </a:r>
          </a:p>
          <a:p>
            <a:r>
              <a:rPr lang="hr-HR" sz="2400" b="1" dirty="0" smtClean="0"/>
              <a:t>PREZENTACIJE 6. RAZREDA </a:t>
            </a:r>
            <a:r>
              <a:rPr lang="hr-HR" sz="2400" b="1" dirty="0"/>
              <a:t>OŠ JURJA HABDELIĆA</a:t>
            </a:r>
            <a:endParaRPr lang="hr-HR" sz="2400" b="1" dirty="0" smtClean="0"/>
          </a:p>
          <a:p>
            <a:r>
              <a:rPr lang="hr-HR" sz="2400" b="1" dirty="0" smtClean="0"/>
              <a:t>VIDEO ISJEČAK 7. </a:t>
            </a:r>
            <a:r>
              <a:rPr lang="hr-HR" sz="2400" b="1" dirty="0"/>
              <a:t>RAZREDA OŠ JURJA HABDELIĆA</a:t>
            </a:r>
            <a:endParaRPr lang="hr-HR" sz="2400" b="1" dirty="0" smtClean="0"/>
          </a:p>
          <a:p>
            <a:r>
              <a:rPr lang="hr-HR" sz="2400" b="1" dirty="0" smtClean="0"/>
              <a:t>GLAZBENA PODLOGA: </a:t>
            </a:r>
            <a:r>
              <a:rPr lang="hr-HR" sz="2400" b="1" dirty="0"/>
              <a:t>Dječji zbor </a:t>
            </a:r>
            <a:r>
              <a:rPr lang="hr-HR" sz="2400" b="1" dirty="0" err="1"/>
              <a:t>Kikići</a:t>
            </a:r>
            <a:r>
              <a:rPr lang="hr-HR" sz="2400" b="1" dirty="0"/>
              <a:t> , </a:t>
            </a:r>
            <a:r>
              <a:rPr lang="hr-HR" sz="2400" b="1" dirty="0" smtClean="0"/>
              <a:t>s </a:t>
            </a:r>
            <a:r>
              <a:rPr lang="hr-HR" sz="2400" b="1" dirty="0"/>
              <a:t>albuma "Eko obitelj", stihovi, glazba i aranžman: Maja </a:t>
            </a:r>
            <a:r>
              <a:rPr lang="hr-HR" sz="2400" b="1" dirty="0" smtClean="0"/>
              <a:t>Rogić</a:t>
            </a:r>
          </a:p>
          <a:p>
            <a:r>
              <a:rPr lang="hr-HR" sz="2400" b="1" dirty="0" smtClean="0"/>
              <a:t>VODITELJ PROJEKTA: Dijana </a:t>
            </a:r>
            <a:r>
              <a:rPr lang="hr-HR" sz="2400" b="1" smtClean="0"/>
              <a:t>Tomašić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/>
            </a:r>
            <a:br>
              <a:rPr lang="hr-HR" sz="2400" b="1" dirty="0"/>
            </a:br>
            <a:endParaRPr lang="hr-HR" sz="2400" b="1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solidFill>
                  <a:prstClr val="white">
                    <a:tint val="75000"/>
                  </a:prstClr>
                </a:solidFill>
              </a:rPr>
              <a:t>OŠ JURJA HABDLIĆA</a:t>
            </a:r>
            <a:endParaRPr lang="hr-H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2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tx1">
                    <a:lumMod val="95000"/>
                  </a:schemeClr>
                </a:solidFill>
              </a:rPr>
              <a:t>Kakvo stablo želimo?</a:t>
            </a:r>
            <a:endParaRPr lang="hr-HR" sz="5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160588"/>
            <a:ext cx="8314267" cy="3881437"/>
          </a:xfrm>
        </p:spPr>
      </p:pic>
    </p:spTree>
    <p:extLst>
      <p:ext uri="{BB962C8B-B14F-4D97-AF65-F5344CB8AC3E}">
        <p14:creationId xmlns:p14="http://schemas.microsoft.com/office/powerpoint/2010/main" val="104004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O PROJEKTU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OVO JE INTEGRIRANI RAD UČENIKA OŠ JURJA HABDELIĆA</a:t>
            </a:r>
          </a:p>
          <a:p>
            <a:r>
              <a:rPr lang="hr-HR" sz="2400" b="1" dirty="0" smtClean="0"/>
              <a:t>U OVAJ PROJEKT PRIKLJUČILI SMO SE KAKO BISMO OSVIJESTILI I DRUGE OKO SEBE</a:t>
            </a:r>
          </a:p>
          <a:p>
            <a:r>
              <a:rPr lang="hr-HR" sz="2400" b="1" dirty="0" smtClean="0"/>
              <a:t>SVATKO JE NA SVOJ NAČIN POKAZAO KAKO VOLI I ČUVA PRIRODU</a:t>
            </a:r>
          </a:p>
          <a:p>
            <a:r>
              <a:rPr lang="hr-HR" sz="2400" b="1" dirty="0" smtClean="0"/>
              <a:t>CIJELA PRIČA KRENULA JE S MALIM MICRO:BIT UREĐAJEM I ODBAČENOM BILJKOM</a:t>
            </a:r>
            <a:endParaRPr lang="hr-HR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917613"/>
            <a:ext cx="1817550" cy="19403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3" y="5025525"/>
            <a:ext cx="1951566" cy="17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Kako upotrijebiti </a:t>
            </a:r>
            <a:r>
              <a:rPr lang="hr-HR" sz="4000" b="1" dirty="0" err="1" smtClean="0">
                <a:solidFill>
                  <a:schemeClr val="tx1"/>
                </a:solidFill>
              </a:rPr>
              <a:t>micro:bit</a:t>
            </a:r>
            <a:r>
              <a:rPr lang="hr-HR" sz="4000" b="1" dirty="0" smtClean="0">
                <a:solidFill>
                  <a:schemeClr val="tx1"/>
                </a:solidFill>
              </a:rPr>
              <a:t> i set za zalijevanje?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JEDNOSTAVNO: SENZOR ZA MJERENJE VLAŽNOSTI TLA SMO STAVILI U BILJKU, MICRO:BIT SMO PROGRAMIRALI DA UČITA VRIJEDNOST VLAGE U BILJCI I KAD JE MANJA OD 50 DA JU ZALIJE</a:t>
            </a:r>
          </a:p>
          <a:p>
            <a:r>
              <a:rPr lang="hr-HR" sz="2800" b="1" dirty="0" smtClean="0"/>
              <a:t>VRLO BRZO SMO UGLEDALI I PRVE REZULTATE</a:t>
            </a:r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33" y="2159925"/>
            <a:ext cx="447513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ŠTO SMO NAUČILI?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smtClean="0"/>
              <a:t>OVAJ MALI, ALI VRIJEDAN PROJEKT NAS JE POUČIO KAKO TRANSPARENTNO KORISTITI ZALIHE VODE</a:t>
            </a:r>
          </a:p>
          <a:p>
            <a:r>
              <a:rPr lang="hr-HR" sz="2400" b="1" dirty="0" smtClean="0"/>
              <a:t>BILJKA RASTE U OPTIMALNIM UVJETIMA, A VODA SE NE TROŠI BEZ RAZLOGA</a:t>
            </a:r>
          </a:p>
          <a:p>
            <a:r>
              <a:rPr lang="hr-HR" sz="2400" b="1" dirty="0" smtClean="0"/>
              <a:t>ZAŠTO JE TO BITNO?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09" y="3429000"/>
            <a:ext cx="5258049" cy="3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6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VODA=ŽIVOT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Ukupno 6000 djece svaki dan </a:t>
            </a:r>
            <a:endParaRPr lang="hr-HR" altLang="sr-Latn-R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hr-HR" altLang="sr-Latn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umre </a:t>
            </a:r>
            <a:r>
              <a:rPr lang="hr-HR" altLang="sr-Latn-R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zbog nedostatka čiste vode, </a:t>
            </a:r>
            <a:endParaRPr lang="hr-HR" altLang="sr-Latn-R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hr-HR" altLang="sr-Latn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neadekvatnih </a:t>
            </a:r>
            <a:r>
              <a:rPr lang="hr-HR" altLang="sr-Latn-R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higijenskih uvjeta </a:t>
            </a:r>
            <a:endParaRPr lang="hr-HR" altLang="sr-Latn-R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hr-HR" altLang="sr-Latn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hr-HR" altLang="sr-Latn-R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sanitarnih </a:t>
            </a:r>
            <a:r>
              <a:rPr lang="hr-HR" altLang="sr-Latn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čvorova.</a:t>
            </a:r>
          </a:p>
          <a:p>
            <a:pPr marL="0" indent="0">
              <a:buNone/>
            </a:pP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44" y="0"/>
            <a:ext cx="4400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Što je voda?</a:t>
            </a:r>
            <a:endParaRPr lang="hr-HR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hr-HR" sz="36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oda</a:t>
            </a:r>
            <a:r>
              <a:rPr lang="hr-HR" sz="36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je kemijski spoj dva atoma vodika i jednog atoma kisika i jedan od osnovnih </a:t>
            </a:r>
            <a:r>
              <a:rPr lang="hr-HR" sz="36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uvjeta života, kemijska </a:t>
            </a:r>
            <a:r>
              <a:rPr lang="hr-HR" sz="36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formula vode je </a:t>
            </a:r>
            <a:r>
              <a:rPr lang="hr-HR" sz="36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hr-HR" sz="3600" baseline="-25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hr-HR" sz="36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</a:p>
          <a:p>
            <a:r>
              <a:rPr lang="hr-HR" sz="36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hr-HR" sz="36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ez vode nema života</a:t>
            </a:r>
            <a:endParaRPr lang="hr-HR" sz="3600" dirty="0">
              <a:solidFill>
                <a:schemeClr val="bg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70C0"/>
            </a:gs>
            <a:gs pos="53000">
              <a:srgbClr val="70B1BD">
                <a:lumMod val="100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811261"/>
            <a:ext cx="7766936" cy="1646302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Ravie" panose="04040805050809020602" pitchFamily="82" charset="0"/>
              </a:rPr>
              <a:t>Voda u svijetu</a:t>
            </a:r>
            <a:endParaRPr lang="hr-HR" dirty="0">
              <a:solidFill>
                <a:schemeClr val="bg1"/>
              </a:solidFill>
              <a:latin typeface="Ravie" panose="040408050508090206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2946400"/>
            <a:ext cx="7766936" cy="325119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hr-HR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oda </a:t>
            </a: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pokriva 71% Zemljine </a:t>
            </a:r>
            <a:r>
              <a:rPr lang="hr-HR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površine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96,5%</a:t>
            </a:r>
            <a:r>
              <a:rPr lang="hr-HR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vode </a:t>
            </a: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 Zemlji</a:t>
            </a:r>
            <a:r>
              <a:rPr lang="hr-HR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je u morima i oceanima, 1,7% je podzemna voda, 1,7% je u i ledenim </a:t>
            </a:r>
            <a:r>
              <a:rPr lang="hr-HR" sz="32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kapama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manje od 1 posto svjetske pitke slatke vode je dostupno izravno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32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445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Nedostatak vode na Zemlji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493096"/>
          </a:xfrm>
        </p:spPr>
        <p:txBody>
          <a:bodyPr/>
          <a:lstStyle/>
          <a:p>
            <a:r>
              <a:rPr lang="hr-HR" sz="4000" dirty="0" smtClean="0"/>
              <a:t>voda </a:t>
            </a:r>
            <a:r>
              <a:rPr lang="hr-HR" sz="4000" dirty="0"/>
              <a:t>je neophodna za sva živa bića </a:t>
            </a:r>
          </a:p>
          <a:p>
            <a:r>
              <a:rPr lang="hr-HR" sz="4000" dirty="0" smtClean="0"/>
              <a:t>čovjeka </a:t>
            </a:r>
            <a:r>
              <a:rPr lang="hr-HR" sz="4000" dirty="0"/>
              <a:t>čini oko 70% vode, čim izgubimo i 1% vode mi osjećamo žeđ</a:t>
            </a:r>
          </a:p>
          <a:p>
            <a:r>
              <a:rPr lang="hr-HR" sz="4000" dirty="0"/>
              <a:t>m</a:t>
            </a:r>
            <a:r>
              <a:rPr lang="hr-HR" sz="4000" dirty="0" smtClean="0"/>
              <a:t>noge zemlje nemaju dovoljno vode</a:t>
            </a:r>
            <a:endParaRPr lang="hr-HR" sz="4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772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310</Words>
  <Application>Microsoft Office PowerPoint</Application>
  <PresentationFormat>Široki zaslon</PresentationFormat>
  <Paragraphs>45</Paragraphs>
  <Slides>12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12</vt:i4>
      </vt:variant>
    </vt:vector>
  </HeadingPairs>
  <TitlesOfParts>
    <vt:vector size="22" baseType="lpstr">
      <vt:lpstr>Arial</vt:lpstr>
      <vt:lpstr>Calibri</vt:lpstr>
      <vt:lpstr>MV Boli</vt:lpstr>
      <vt:lpstr>Raavi</vt:lpstr>
      <vt:lpstr>Ravie</vt:lpstr>
      <vt:lpstr>Trebuchet MS</vt:lpstr>
      <vt:lpstr>Wingdings 3</vt:lpstr>
      <vt:lpstr>Faseta</vt:lpstr>
      <vt:lpstr>Tema sustava Office</vt:lpstr>
      <vt:lpstr>1_Faseta</vt:lpstr>
      <vt:lpstr>ŽELIM STABLO</vt:lpstr>
      <vt:lpstr>Kakvo stablo želimo?</vt:lpstr>
      <vt:lpstr>O PROJEKTU</vt:lpstr>
      <vt:lpstr>Kako upotrijebiti micro:bit i set za zalijevanje?</vt:lpstr>
      <vt:lpstr>ŠTO SMO NAUČILI?</vt:lpstr>
      <vt:lpstr>VODA=ŽIVOT</vt:lpstr>
      <vt:lpstr>Što je voda?</vt:lpstr>
      <vt:lpstr>Voda u svijetu</vt:lpstr>
      <vt:lpstr>Nedostatak vode na Zemlji</vt:lpstr>
      <vt:lpstr>NAŠ PLANET</vt:lpstr>
      <vt:lpstr>5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na svijtu</dc:title>
  <dc:creator>korisnik</dc:creator>
  <cp:lastModifiedBy>korisnik</cp:lastModifiedBy>
  <cp:revision>34</cp:revision>
  <dcterms:created xsi:type="dcterms:W3CDTF">2018-02-20T11:41:39Z</dcterms:created>
  <dcterms:modified xsi:type="dcterms:W3CDTF">2018-04-20T12:37:58Z</dcterms:modified>
</cp:coreProperties>
</file>