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83" r:id="rId6"/>
    <p:sldId id="284" r:id="rId7"/>
    <p:sldId id="260" r:id="rId8"/>
    <p:sldId id="261" r:id="rId9"/>
    <p:sldId id="281" r:id="rId10"/>
    <p:sldId id="282" r:id="rId11"/>
    <p:sldId id="262" r:id="rId12"/>
    <p:sldId id="271" r:id="rId13"/>
    <p:sldId id="263" r:id="rId14"/>
    <p:sldId id="265" r:id="rId15"/>
    <p:sldId id="272" r:id="rId16"/>
    <p:sldId id="266" r:id="rId17"/>
    <p:sldId id="267" r:id="rId18"/>
    <p:sldId id="268" r:id="rId19"/>
    <p:sldId id="269" r:id="rId20"/>
    <p:sldId id="270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70" d="100"/>
          <a:sy n="70" d="100"/>
        </p:scale>
        <p:origin x="139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FE453-F92D-44CE-B2AB-7C1FDF45362A}" type="datetimeFigureOut">
              <a:rPr lang="hr-HR" smtClean="0"/>
              <a:t>24.4.2018.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AF4CD-F85E-4A33-A092-B16B1415AE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564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AF4CD-F85E-4A33-A092-B16B1415AEC9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6403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461A-250E-4A29-9E9B-599CA3838FA1}" type="datetime1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hr-HR" dirty="0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4/24/2018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hr-HR" smtClean="0"/>
              <a:t>Kliknite ikonu da biste dodali  sliku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13410" y="4437112"/>
            <a:ext cx="7117180" cy="1470025"/>
          </a:xfrm>
        </p:spPr>
        <p:txBody>
          <a:bodyPr/>
          <a:lstStyle/>
          <a:p>
            <a:r>
              <a:rPr lang="hr-HR" sz="66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ŽELIM </a:t>
            </a:r>
            <a:br>
              <a:rPr lang="hr-HR" sz="66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hr-HR" sz="6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hr-HR" sz="66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    STABLO</a:t>
            </a:r>
            <a:endParaRPr lang="hr-HR" sz="6600" b="1" dirty="0">
              <a:solidFill>
                <a:schemeClr val="bg2">
                  <a:lumMod val="60000"/>
                  <a:lumOff val="4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48680"/>
            <a:ext cx="3020531" cy="37962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9525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09442" y="836712"/>
            <a:ext cx="7378981" cy="52565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b="1" u="sng" dirty="0">
                <a:latin typeface="Candara" panose="020E0502030303020204" pitchFamily="34" charset="0"/>
              </a:rPr>
              <a:t>Tijek rada</a:t>
            </a:r>
            <a:r>
              <a:rPr lang="hr-HR" b="1" u="sng" dirty="0" smtClean="0">
                <a:latin typeface="Candara" panose="020E0502030303020204" pitchFamily="34" charset="0"/>
              </a:rPr>
              <a:t>:</a:t>
            </a:r>
          </a:p>
          <a:p>
            <a:pPr marL="0" indent="0">
              <a:buNone/>
            </a:pPr>
            <a:endParaRPr lang="hr-HR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hr-HR" dirty="0">
                <a:latin typeface="Candara" panose="020E0502030303020204" pitchFamily="34" charset="0"/>
              </a:rPr>
              <a:t>a. Stari novinski papir istrgaj na što sitnije komadiće.</a:t>
            </a:r>
          </a:p>
          <a:p>
            <a:pPr marL="0" indent="0">
              <a:buNone/>
            </a:pPr>
            <a:r>
              <a:rPr lang="hr-HR" dirty="0">
                <a:latin typeface="Candara" panose="020E0502030303020204" pitchFamily="34" charset="0"/>
              </a:rPr>
              <a:t>b. Prelij ga vrućom vodom.</a:t>
            </a:r>
          </a:p>
          <a:p>
            <a:pPr marL="0" indent="0">
              <a:buNone/>
            </a:pPr>
            <a:r>
              <a:rPr lang="hr-HR" dirty="0">
                <a:latin typeface="Candara" panose="020E0502030303020204" pitchFamily="34" charset="0"/>
              </a:rPr>
              <a:t>c. Izmiješaj nastalu smjesu mikserom u gustu jednoličnu kašu. Za čvršći papir dodaj koju žlicu brašna. Ako se u smjesu doda malo tempere, dobije se papir željene boje.</a:t>
            </a:r>
          </a:p>
          <a:p>
            <a:pPr marL="0" indent="0">
              <a:buNone/>
            </a:pPr>
            <a:r>
              <a:rPr lang="hr-HR" dirty="0">
                <a:latin typeface="Candara" panose="020E0502030303020204" pitchFamily="34" charset="0"/>
              </a:rPr>
              <a:t>d. Prostri krpu na stol i na nju stavi mrežicu. Dobivenu kašu stavi na mrežicu </a:t>
            </a:r>
            <a:r>
              <a:rPr lang="hr-HR" dirty="0" smtClean="0">
                <a:latin typeface="Candara" panose="020E0502030303020204" pitchFamily="34" charset="0"/>
              </a:rPr>
              <a:t>i prekrij </a:t>
            </a:r>
            <a:r>
              <a:rPr lang="hr-HR" dirty="0">
                <a:latin typeface="Candara" panose="020E0502030303020204" pitchFamily="34" charset="0"/>
              </a:rPr>
              <a:t>je drugom  krpom.</a:t>
            </a:r>
          </a:p>
          <a:p>
            <a:pPr marL="0" indent="0">
              <a:buNone/>
            </a:pPr>
            <a:r>
              <a:rPr lang="hr-HR" dirty="0">
                <a:latin typeface="Candara" panose="020E0502030303020204" pitchFamily="34" charset="0"/>
              </a:rPr>
              <a:t>e. Valjkom ili bocom što tanje </a:t>
            </a:r>
            <a:r>
              <a:rPr lang="hr-HR" dirty="0" err="1">
                <a:latin typeface="Candara" panose="020E0502030303020204" pitchFamily="34" charset="0"/>
              </a:rPr>
              <a:t>razvaljaj</a:t>
            </a:r>
            <a:r>
              <a:rPr lang="hr-HR" dirty="0">
                <a:latin typeface="Candara" panose="020E0502030303020204" pitchFamily="34" charset="0"/>
              </a:rPr>
              <a:t> sadržaj između dviju krpa.</a:t>
            </a:r>
          </a:p>
          <a:p>
            <a:pPr marL="0" indent="0">
              <a:buNone/>
            </a:pPr>
            <a:r>
              <a:rPr lang="hr-HR" dirty="0">
                <a:latin typeface="Candara" panose="020E0502030303020204" pitchFamily="34" charset="0"/>
              </a:rPr>
              <a:t>f. Ako zamijeniš gornju krpu, glačalom polako posuši dobiveni papir. Vlažan se papir može omotati oko plastičnih boca ili sl. i onda osušiti. Tako se dobiju gotovi oblici, npr. držač za olovke, razne posudice…</a:t>
            </a:r>
          </a:p>
          <a:p>
            <a:pPr marL="0" indent="0">
              <a:buNone/>
            </a:pPr>
            <a:r>
              <a:rPr lang="hr-HR" dirty="0">
                <a:latin typeface="Candara" panose="020E0502030303020204" pitchFamily="34" charset="0"/>
              </a:rPr>
              <a:t>g. Pripremljeni reciklirani papir ostavi da se suši kraj radijatora ili na </a:t>
            </a:r>
            <a:r>
              <a:rPr lang="hr-HR" dirty="0" smtClean="0">
                <a:latin typeface="Candara" panose="020E0502030303020204" pitchFamily="34" charset="0"/>
              </a:rPr>
              <a:t>nekom toplom </a:t>
            </a:r>
            <a:r>
              <a:rPr lang="hr-HR" dirty="0">
                <a:latin typeface="Candara" panose="020E0502030303020204" pitchFamily="34" charset="0"/>
              </a:rPr>
              <a:t>mjestu jedan dan.</a:t>
            </a:r>
          </a:p>
          <a:p>
            <a:pPr marL="0" indent="0">
              <a:buNone/>
            </a:pPr>
            <a:r>
              <a:rPr lang="hr-HR" dirty="0">
                <a:latin typeface="Candara" panose="020E0502030303020204" pitchFamily="34" charset="0"/>
              </a:rPr>
              <a:t>h. Reciklirani papir iskoristi za izradu čestitki ili različitih ukrasa. Dobivene predmete možeš i oslikati.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3003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681" y="3573016"/>
            <a:ext cx="5559602" cy="3127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59" y="260648"/>
            <a:ext cx="5623193" cy="3163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515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719" y="260648"/>
            <a:ext cx="5724128" cy="3219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57" y="3356992"/>
            <a:ext cx="5541123" cy="3116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74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ndara" panose="020E0502030303020204" pitchFamily="34" charset="0"/>
              </a:rPr>
              <a:t>b) Bubrenje</a:t>
            </a:r>
            <a:endParaRPr lang="hr-HR" dirty="0">
              <a:latin typeface="Candara" panose="020E0502030303020204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700808"/>
            <a:ext cx="4994008" cy="3745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/>
          <p:cNvSpPr txBox="1"/>
          <p:nvPr/>
        </p:nvSpPr>
        <p:spPr>
          <a:xfrm>
            <a:off x="1187624" y="1628800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Candara" panose="020E0502030303020204" pitchFamily="34" charset="0"/>
              </a:rPr>
              <a:t>S</a:t>
            </a:r>
            <a:r>
              <a:rPr lang="hr-HR" dirty="0" smtClean="0">
                <a:latin typeface="Candara" panose="020E0502030303020204" pitchFamily="34" charset="0"/>
              </a:rPr>
              <a:t>jemenke graha stavili smo</a:t>
            </a:r>
          </a:p>
          <a:p>
            <a:r>
              <a:rPr lang="hr-HR" dirty="0">
                <a:latin typeface="Candara" panose="020E0502030303020204" pitchFamily="34" charset="0"/>
              </a:rPr>
              <a:t>u</a:t>
            </a:r>
            <a:r>
              <a:rPr lang="hr-HR" dirty="0" smtClean="0">
                <a:latin typeface="Candara" panose="020E0502030303020204" pitchFamily="34" charset="0"/>
              </a:rPr>
              <a:t> vodu preko noći</a:t>
            </a:r>
          </a:p>
          <a:p>
            <a:r>
              <a:rPr lang="hr-HR" dirty="0">
                <a:latin typeface="Candara" panose="020E0502030303020204" pitchFamily="34" charset="0"/>
              </a:rPr>
              <a:t>k</a:t>
            </a:r>
            <a:r>
              <a:rPr lang="hr-HR" dirty="0" smtClean="0">
                <a:latin typeface="Candara" panose="020E0502030303020204" pitchFamily="34" charset="0"/>
              </a:rPr>
              <a:t>ako bi nabubrile.</a:t>
            </a:r>
            <a:endParaRPr lang="hr-HR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86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2554446" cy="1097092"/>
          </a:xfrm>
        </p:spPr>
        <p:txBody>
          <a:bodyPr/>
          <a:lstStyle/>
          <a:p>
            <a:r>
              <a:rPr lang="hr-HR" dirty="0" smtClean="0">
                <a:solidFill>
                  <a:srgbClr val="FFFF00"/>
                </a:solidFill>
              </a:rPr>
              <a:t>c) </a:t>
            </a:r>
            <a:r>
              <a:rPr lang="hr-HR" dirty="0" smtClean="0">
                <a:solidFill>
                  <a:srgbClr val="FFFF00"/>
                </a:solidFill>
                <a:latin typeface="Candara" panose="020E0502030303020204" pitchFamily="34" charset="0"/>
              </a:rPr>
              <a:t>Sadnja</a:t>
            </a:r>
            <a:endParaRPr lang="hr-HR" dirty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26680"/>
            <a:ext cx="4032448" cy="3198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83568" y="1412776"/>
            <a:ext cx="3456383" cy="1440160"/>
          </a:xfrm>
        </p:spPr>
        <p:txBody>
          <a:bodyPr/>
          <a:lstStyle/>
          <a:p>
            <a:r>
              <a:rPr lang="hr-HR" sz="1800" dirty="0" smtClean="0">
                <a:latin typeface="Candara" panose="020E0502030303020204" pitchFamily="34" charset="0"/>
              </a:rPr>
              <a:t>U dvije pripremljene teglice od recikliranog papira s logom škole „</a:t>
            </a:r>
            <a:r>
              <a:rPr lang="hr-HR" sz="1800" dirty="0" err="1" smtClean="0">
                <a:latin typeface="Candara" panose="020E0502030303020204" pitchFamily="34" charset="0"/>
              </a:rPr>
              <a:t>Žutac</a:t>
            </a:r>
            <a:r>
              <a:rPr lang="hr-HR" sz="1800" dirty="0" smtClean="0">
                <a:latin typeface="Candara" panose="020E0502030303020204" pitchFamily="34" charset="0"/>
              </a:rPr>
              <a:t>”, posijali smo sjemenke graha i zalili ih vodom.</a:t>
            </a:r>
            <a:endParaRPr lang="hr-HR" sz="1800" dirty="0">
              <a:latin typeface="Candara" panose="020E0502030303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52736"/>
            <a:ext cx="4139952" cy="5272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85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zervirano mjesto sadržaja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80728"/>
            <a:ext cx="6888765" cy="5166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787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125113" cy="924475"/>
          </a:xfrm>
        </p:spPr>
        <p:txBody>
          <a:bodyPr/>
          <a:lstStyle/>
          <a:p>
            <a:r>
              <a:rPr lang="hr-HR" dirty="0">
                <a:latin typeface="Candara" panose="020E0502030303020204" pitchFamily="34" charset="0"/>
              </a:rPr>
              <a:t>d</a:t>
            </a:r>
            <a:r>
              <a:rPr lang="hr-HR" dirty="0" smtClean="0">
                <a:latin typeface="Candara" panose="020E0502030303020204" pitchFamily="34" charset="0"/>
              </a:rPr>
              <a:t>) Klijanje:</a:t>
            </a:r>
            <a:endParaRPr lang="hr-HR" dirty="0">
              <a:latin typeface="Candara" panose="020E0502030303020204" pitchFamily="34" charset="0"/>
            </a:endParaRPr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85123"/>
            <a:ext cx="6730909" cy="5048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349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048672" cy="1108760"/>
          </a:xfrm>
        </p:spPr>
        <p:txBody>
          <a:bodyPr/>
          <a:lstStyle/>
          <a:p>
            <a:r>
              <a:rPr lang="hr-HR" dirty="0" smtClean="0">
                <a:solidFill>
                  <a:srgbClr val="FFFF00"/>
                </a:solidFill>
                <a:latin typeface="Candara" panose="020E0502030303020204" pitchFamily="34" charset="0"/>
              </a:rPr>
              <a:t>e) Motrenje, mjerenje i zalijevanje</a:t>
            </a:r>
            <a:endParaRPr lang="hr-HR" dirty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3568" y="1556792"/>
            <a:ext cx="7488832" cy="4752528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  <a:latin typeface="Candara" panose="020E0502030303020204" pitchFamily="34" charset="0"/>
              </a:rPr>
              <a:t>VLAGA TLA: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chemeClr val="tx1"/>
                </a:solidFill>
                <a:latin typeface="Candara" panose="020E0502030303020204" pitchFamily="34" charset="0"/>
              </a:rPr>
              <a:t>Biljka 1 : </a:t>
            </a:r>
            <a:r>
              <a:rPr lang="hr-HR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micro</a:t>
            </a:r>
            <a:r>
              <a:rPr lang="hr-HR" dirty="0" smtClean="0">
                <a:solidFill>
                  <a:schemeClr val="tx1"/>
                </a:solidFill>
                <a:latin typeface="Candara" panose="020E0502030303020204" pitchFamily="34" charset="0"/>
              </a:rPr>
              <a:t>:bit očitava vlagu tla u postotcima (%)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chemeClr val="tx1"/>
                </a:solidFill>
                <a:latin typeface="Candara" panose="020E0502030303020204" pitchFamily="34" charset="0"/>
              </a:rPr>
              <a:t>Biljka 2 : učenici procjenjuju vlažnost tla</a:t>
            </a:r>
          </a:p>
          <a:p>
            <a:pPr algn="l"/>
            <a:endParaRPr lang="hr-HR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  <a:latin typeface="Candara" panose="020E0502030303020204" pitchFamily="34" charset="0"/>
              </a:rPr>
              <a:t>ZALIJEVANJE: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chemeClr val="tx1"/>
                </a:solidFill>
                <a:latin typeface="Candara" panose="020E0502030303020204" pitchFamily="34" charset="0"/>
              </a:rPr>
              <a:t>Biljka 1 : </a:t>
            </a:r>
            <a:r>
              <a:rPr lang="hr-HR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micro</a:t>
            </a:r>
            <a:r>
              <a:rPr lang="hr-HR" dirty="0" smtClean="0">
                <a:solidFill>
                  <a:schemeClr val="tx1"/>
                </a:solidFill>
                <a:latin typeface="Candara" panose="020E0502030303020204" pitchFamily="34" charset="0"/>
              </a:rPr>
              <a:t>:bit zaljeva biljku ako je vlaga manja od 50%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chemeClr val="tx1"/>
                </a:solidFill>
                <a:latin typeface="Candara" panose="020E0502030303020204" pitchFamily="34" charset="0"/>
              </a:rPr>
              <a:t>Biljka 2 : učenici samostalno zalijevaju biljku po vlastitoj procjeni</a:t>
            </a:r>
          </a:p>
          <a:p>
            <a:pPr algn="l"/>
            <a:endParaRPr lang="hr-HR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  <a:latin typeface="Candara" panose="020E0502030303020204" pitchFamily="34" charset="0"/>
              </a:rPr>
              <a:t>MJERENJE U CENTIMETRIMA: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chemeClr val="tx1"/>
                </a:solidFill>
                <a:latin typeface="Candara" panose="020E0502030303020204" pitchFamily="34" charset="0"/>
              </a:rPr>
              <a:t>Biljka 1: učenici mjere biljku pomoću ravnala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chemeClr val="tx1"/>
                </a:solidFill>
                <a:latin typeface="Candara" panose="020E0502030303020204" pitchFamily="34" charset="0"/>
              </a:rPr>
              <a:t>Biljka 2: učenici mjere biljku pomoću ravnala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hr-HR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9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8285886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268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zervirano mjesto sadržaja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940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786" y="249940"/>
            <a:ext cx="4176463" cy="31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01008"/>
            <a:ext cx="4176464" cy="3097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340" y="3501008"/>
            <a:ext cx="4129909" cy="3097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475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ndara" panose="020E0502030303020204" pitchFamily="34" charset="0"/>
              </a:rPr>
              <a:t>Opis projekta:</a:t>
            </a:r>
            <a:endParaRPr lang="hr-HR" dirty="0">
              <a:latin typeface="Candara" panose="020E0502030303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608" y="1700808"/>
            <a:ext cx="7125112" cy="4051437"/>
          </a:xfrm>
        </p:spPr>
        <p:txBody>
          <a:bodyPr>
            <a:normAutofit fontScale="85000" lnSpcReduction="10000"/>
          </a:bodyPr>
          <a:lstStyle/>
          <a:p>
            <a:pPr marL="0" indent="0" fontAlgn="base">
              <a:buNone/>
            </a:pPr>
            <a:r>
              <a:rPr lang="hr-HR" dirty="0">
                <a:latin typeface="Candara" panose="020E0502030303020204" pitchFamily="34" charset="0"/>
              </a:rPr>
              <a:t>U projektu su sudjelovali učenici trećeg te petih i šestih razreda.</a:t>
            </a:r>
          </a:p>
          <a:p>
            <a:pPr marL="0" indent="0" fontAlgn="base">
              <a:buNone/>
            </a:pPr>
            <a:r>
              <a:rPr lang="hr-HR" dirty="0">
                <a:latin typeface="Candara" panose="020E0502030303020204" pitchFamily="34" charset="0"/>
              </a:rPr>
              <a:t>Posadili su biljku graha i pratili faze razvoja graha od bubrenja do stvaranja mahune.</a:t>
            </a:r>
          </a:p>
          <a:p>
            <a:pPr marL="0" indent="0" fontAlgn="base">
              <a:buNone/>
            </a:pPr>
            <a:endParaRPr lang="hr-HR" b="1" dirty="0" smtClean="0">
              <a:latin typeface="Candara" panose="020E0502030303020204" pitchFamily="34" charset="0"/>
            </a:endParaRPr>
          </a:p>
          <a:p>
            <a:pPr marL="0" indent="0" fontAlgn="base">
              <a:buNone/>
            </a:pPr>
            <a:r>
              <a:rPr lang="hr-HR" b="1" dirty="0" smtClean="0">
                <a:latin typeface="Candara" panose="020E0502030303020204" pitchFamily="34" charset="0"/>
              </a:rPr>
              <a:t>TIJEK </a:t>
            </a:r>
            <a:r>
              <a:rPr lang="hr-HR" b="1" dirty="0">
                <a:latin typeface="Candara" panose="020E0502030303020204" pitchFamily="34" charset="0"/>
              </a:rPr>
              <a:t>PROJEKTA:</a:t>
            </a:r>
            <a:endParaRPr lang="hr-HR" dirty="0">
              <a:latin typeface="Candara" panose="020E0502030303020204" pitchFamily="34" charset="0"/>
            </a:endParaRPr>
          </a:p>
          <a:p>
            <a:pPr marL="0" indent="0" fontAlgn="base">
              <a:buNone/>
            </a:pPr>
            <a:r>
              <a:rPr lang="hr-HR" dirty="0">
                <a:latin typeface="Candara" panose="020E0502030303020204" pitchFamily="34" charset="0"/>
              </a:rPr>
              <a:t>Učenici trećeg razreda oblikovali su posudice za sadnju graha od recikliranog papira i tematski su ih ukrasili. Učenici petih i šestih razreda posadili su grah u dvije posudice i programirali set za zalijevanje.</a:t>
            </a:r>
          </a:p>
          <a:p>
            <a:pPr marL="0" indent="0" fontAlgn="base">
              <a:buNone/>
            </a:pPr>
            <a:r>
              <a:rPr lang="hr-HR" dirty="0">
                <a:latin typeface="Candara" panose="020E0502030303020204" pitchFamily="34" charset="0"/>
              </a:rPr>
              <a:t>Za zalijevanje graha u jednoj posudi brinuli su se sami učenici, a grah u drugoj posudi zalijevao je ranije programirani micro:bit.</a:t>
            </a:r>
          </a:p>
          <a:p>
            <a:pPr marL="0" indent="0" fontAlgn="base">
              <a:buNone/>
            </a:pPr>
            <a:r>
              <a:rPr lang="hr-HR" dirty="0">
                <a:latin typeface="Candara" panose="020E0502030303020204" pitchFamily="34" charset="0"/>
              </a:rPr>
              <a:t>Učenici su svakodnevno pratili razvoj graha i vodili dnevnik rasta koji su popratili fotografijama.</a:t>
            </a:r>
          </a:p>
          <a:p>
            <a:pPr marL="0" indent="0" fontAlgn="base">
              <a:buNone/>
            </a:pPr>
            <a:r>
              <a:rPr lang="hr-HR" dirty="0">
                <a:latin typeface="Candara" panose="020E0502030303020204" pitchFamily="34" charset="0"/>
              </a:rPr>
              <a:t>Zaključke projekta učenici su prikazali plakatom, ppt prezentacijom i video uratkom, a u prilogu se nalazi i tablica s rezultatima mjerenja biljke i ostalim zapažanjima.</a:t>
            </a:r>
          </a:p>
          <a:p>
            <a:pPr marL="0" indent="0">
              <a:buNone/>
            </a:pPr>
            <a:endParaRPr lang="hr-HR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21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7104789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944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5125"/>
            <a:ext cx="4680520" cy="6240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40052" y="2412414"/>
            <a:ext cx="4320481" cy="3240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635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66011"/>
            <a:ext cx="7092280" cy="5319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831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60540" y="2344316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0100" y="1192188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37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38" y="3573071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25520" y="1859256"/>
            <a:ext cx="5300027" cy="3975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63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51653" y="970305"/>
            <a:ext cx="6528725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952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15" y="116632"/>
            <a:ext cx="8832981" cy="662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48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ndara" panose="020E0502030303020204" pitchFamily="34" charset="0"/>
              </a:rPr>
              <a:t>Zaključak:</a:t>
            </a:r>
            <a:endParaRPr lang="hr-HR" dirty="0">
              <a:latin typeface="Candara" panose="020E0502030303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1772816"/>
            <a:ext cx="7125112" cy="2016223"/>
          </a:xfrm>
        </p:spPr>
        <p:txBody>
          <a:bodyPr/>
          <a:lstStyle/>
          <a:p>
            <a:pPr>
              <a:buAutoNum type="arabicPeriod"/>
            </a:pPr>
            <a:r>
              <a:rPr lang="hr-HR" dirty="0" smtClean="0">
                <a:latin typeface="Candara" panose="020E0502030303020204" pitchFamily="34" charset="0"/>
              </a:rPr>
              <a:t>Prije je proklijala biljka koju su zalijevali učenici samostalno.</a:t>
            </a:r>
          </a:p>
          <a:p>
            <a:pPr>
              <a:buAutoNum type="arabicPeriod"/>
            </a:pPr>
            <a:r>
              <a:rPr lang="hr-HR" dirty="0" smtClean="0">
                <a:latin typeface="Candara" panose="020E0502030303020204" pitchFamily="34" charset="0"/>
              </a:rPr>
              <a:t>Biljke su se kasnije dobro razvijale, ali je brže rasla biljka koju su zalijevali učenici jer je zalijevanje bilo učestalije. </a:t>
            </a:r>
            <a:r>
              <a:rPr lang="hr-HR" dirty="0" err="1" smtClean="0">
                <a:latin typeface="Candara" panose="020E0502030303020204" pitchFamily="34" charset="0"/>
              </a:rPr>
              <a:t>Micro</a:t>
            </a:r>
            <a:r>
              <a:rPr lang="hr-HR" dirty="0" smtClean="0">
                <a:latin typeface="Candara" panose="020E0502030303020204" pitchFamily="34" charset="0"/>
              </a:rPr>
              <a:t>:bit je počeo zalijevati kada je vlažnost pala ispod 50% (tako smo ga programirali).</a:t>
            </a:r>
          </a:p>
        </p:txBody>
      </p:sp>
    </p:spTree>
    <p:extLst>
      <p:ext uri="{BB962C8B-B14F-4D97-AF65-F5344CB8AC3E}">
        <p14:creationId xmlns:p14="http://schemas.microsoft.com/office/powerpoint/2010/main" val="385352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>
          <a:xfrm>
            <a:off x="899592" y="621463"/>
            <a:ext cx="7992888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r-HR" dirty="0" smtClean="0">
              <a:solidFill>
                <a:srgbClr val="FFFF00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hr-HR" dirty="0" smtClean="0">
                <a:solidFill>
                  <a:srgbClr val="FFFF00"/>
                </a:solidFill>
                <a:latin typeface="Candara" panose="020E0502030303020204" pitchFamily="34" charset="0"/>
              </a:rPr>
              <a:t>U projektu su sudjelovali:</a:t>
            </a:r>
          </a:p>
          <a:p>
            <a:pPr>
              <a:buFontTx/>
              <a:buChar char="-"/>
            </a:pPr>
            <a:r>
              <a:rPr lang="hr-HR" dirty="0" smtClean="0">
                <a:latin typeface="Candara" panose="020E0502030303020204" pitchFamily="34" charset="0"/>
              </a:rPr>
              <a:t>učenici 3. razreda</a:t>
            </a:r>
          </a:p>
          <a:p>
            <a:pPr>
              <a:buFontTx/>
              <a:buChar char="-"/>
            </a:pPr>
            <a:r>
              <a:rPr lang="hr-HR" dirty="0" smtClean="0">
                <a:latin typeface="Candara" panose="020E0502030303020204" pitchFamily="34" charset="0"/>
              </a:rPr>
              <a:t>učenici 5. razreda</a:t>
            </a:r>
          </a:p>
          <a:p>
            <a:pPr>
              <a:buFontTx/>
              <a:buChar char="-"/>
            </a:pPr>
            <a:r>
              <a:rPr lang="hr-HR" dirty="0" smtClean="0">
                <a:latin typeface="Candara" panose="020E0502030303020204" pitchFamily="34" charset="0"/>
              </a:rPr>
              <a:t>učenici 6. razreda</a:t>
            </a:r>
          </a:p>
          <a:p>
            <a:pPr marL="0" indent="0">
              <a:buNone/>
            </a:pPr>
            <a:endParaRPr lang="hr-HR" dirty="0" smtClean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hr-HR" dirty="0">
                <a:solidFill>
                  <a:srgbClr val="FFFF00"/>
                </a:solidFill>
                <a:latin typeface="Candara" panose="020E0502030303020204" pitchFamily="34" charset="0"/>
              </a:rPr>
              <a:t>Prezentaciju izradili:</a:t>
            </a:r>
          </a:p>
          <a:p>
            <a:pPr marL="0" indent="0">
              <a:buNone/>
            </a:pPr>
            <a:r>
              <a:rPr lang="hr-HR" dirty="0">
                <a:latin typeface="Candara" panose="020E0502030303020204" pitchFamily="34" charset="0"/>
              </a:rPr>
              <a:t>- </a:t>
            </a:r>
            <a:r>
              <a:rPr lang="hr-HR" dirty="0" smtClean="0">
                <a:latin typeface="Candara" panose="020E0502030303020204" pitchFamily="34" charset="0"/>
              </a:rPr>
              <a:t>  učenice </a:t>
            </a:r>
            <a:r>
              <a:rPr lang="hr-HR" dirty="0">
                <a:latin typeface="Candara" panose="020E0502030303020204" pitchFamily="34" charset="0"/>
              </a:rPr>
              <a:t>5. razreda Osnovne škole Žuti brijeg:</a:t>
            </a:r>
          </a:p>
          <a:p>
            <a:pPr marL="0" indent="0">
              <a:buNone/>
            </a:pPr>
            <a:r>
              <a:rPr lang="hr-HR" dirty="0" smtClean="0">
                <a:latin typeface="Candara" panose="020E0502030303020204" pitchFamily="34" charset="0"/>
              </a:rPr>
              <a:t>    Martina</a:t>
            </a:r>
            <a:r>
              <a:rPr lang="hr-HR" dirty="0">
                <a:latin typeface="Candara" panose="020E0502030303020204" pitchFamily="34" charset="0"/>
              </a:rPr>
              <a:t>, Veronika, Petra, </a:t>
            </a:r>
            <a:r>
              <a:rPr lang="hr-HR" dirty="0" err="1">
                <a:latin typeface="Candara" panose="020E0502030303020204" pitchFamily="34" charset="0"/>
              </a:rPr>
              <a:t>Emma</a:t>
            </a:r>
            <a:endParaRPr lang="hr-HR" dirty="0">
              <a:latin typeface="Candara" panose="020E0502030303020204" pitchFamily="34" charset="0"/>
            </a:endParaRPr>
          </a:p>
          <a:p>
            <a:pPr>
              <a:buFontTx/>
              <a:buChar char="-"/>
            </a:pPr>
            <a:endParaRPr lang="hr-HR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hr-HR" dirty="0" smtClean="0">
                <a:solidFill>
                  <a:srgbClr val="FFFF00"/>
                </a:solidFill>
                <a:latin typeface="Candara" panose="020E0502030303020204" pitchFamily="34" charset="0"/>
              </a:rPr>
              <a:t>Voditelji projekta: </a:t>
            </a:r>
          </a:p>
          <a:p>
            <a:pPr>
              <a:buFontTx/>
              <a:buChar char="-"/>
            </a:pPr>
            <a:r>
              <a:rPr lang="hr-HR" dirty="0" smtClean="0">
                <a:latin typeface="Candara" panose="020E0502030303020204" pitchFamily="34" charset="0"/>
              </a:rPr>
              <a:t>Zrinka Grabovac </a:t>
            </a:r>
          </a:p>
          <a:p>
            <a:pPr>
              <a:buFontTx/>
              <a:buChar char="-"/>
            </a:pPr>
            <a:r>
              <a:rPr lang="hr-HR" dirty="0" smtClean="0">
                <a:latin typeface="Candara" panose="020E0502030303020204" pitchFamily="34" charset="0"/>
              </a:rPr>
              <a:t>Martina </a:t>
            </a:r>
            <a:r>
              <a:rPr lang="hr-HR" dirty="0" err="1" smtClean="0">
                <a:latin typeface="Candara" panose="020E0502030303020204" pitchFamily="34" charset="0"/>
              </a:rPr>
              <a:t>Ivnik</a:t>
            </a:r>
            <a:endParaRPr lang="hr-HR" dirty="0" smtClean="0">
              <a:latin typeface="Candara" panose="020E0502030303020204" pitchFamily="34" charset="0"/>
            </a:endParaRPr>
          </a:p>
          <a:p>
            <a:pPr>
              <a:buFontTx/>
              <a:buChar char="-"/>
            </a:pPr>
            <a:r>
              <a:rPr lang="hr-HR" dirty="0" smtClean="0">
                <a:latin typeface="Candara" panose="020E0502030303020204" pitchFamily="34" charset="0"/>
              </a:rPr>
              <a:t>Dijana </a:t>
            </a:r>
            <a:r>
              <a:rPr lang="hr-HR" dirty="0" err="1" smtClean="0">
                <a:latin typeface="Candara" panose="020E0502030303020204" pitchFamily="34" charset="0"/>
              </a:rPr>
              <a:t>Šutak</a:t>
            </a:r>
            <a:endParaRPr lang="hr-HR" dirty="0">
              <a:latin typeface="Candara" panose="020E0502030303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646" y="620688"/>
            <a:ext cx="2622054" cy="3295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44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3297953" cy="1113254"/>
          </a:xfrm>
        </p:spPr>
        <p:txBody>
          <a:bodyPr>
            <a:normAutofit/>
          </a:bodyPr>
          <a:lstStyle/>
          <a:p>
            <a:r>
              <a:rPr lang="hr-HR" sz="3200" dirty="0" smtClean="0">
                <a:solidFill>
                  <a:srgbClr val="FFFF00"/>
                </a:solidFill>
                <a:latin typeface="Candara" panose="020E0502030303020204" pitchFamily="34" charset="0"/>
              </a:rPr>
              <a:t>Cilj projekta:</a:t>
            </a:r>
            <a:endParaRPr lang="hr-HR" sz="3200" dirty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1043608" y="1700808"/>
            <a:ext cx="3312368" cy="3672408"/>
          </a:xfrm>
        </p:spPr>
        <p:txBody>
          <a:bodyPr>
            <a:normAutofit/>
          </a:bodyPr>
          <a:lstStyle/>
          <a:p>
            <a:r>
              <a:rPr lang="hr-HR" sz="2000" dirty="0" smtClean="0">
                <a:latin typeface="Candara" panose="020E0502030303020204" pitchFamily="34" charset="0"/>
              </a:rPr>
              <a:t>Cilj projekta je ostvariti suradnju među učenicima razredne i predmetne nastave, razvijati kod učenika sposobnost promatranja i mjerenja, razvijati pozitivan i savjestan odnos prema radu, razvijati logičko mišljenje i zaključivanje.</a:t>
            </a:r>
            <a:endParaRPr lang="hr-HR" sz="2000" dirty="0">
              <a:latin typeface="Candara" panose="020E0502030303020204" pitchFamily="34" charset="0"/>
            </a:endParaRPr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5" r="20085"/>
          <a:stretch>
            <a:fillRect/>
          </a:stretch>
        </p:blipFill>
        <p:spPr>
          <a:xfrm>
            <a:off x="5076056" y="1772816"/>
            <a:ext cx="3429000" cy="3429000"/>
          </a:xfr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57582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4642677" cy="1272547"/>
          </a:xfrm>
        </p:spPr>
        <p:txBody>
          <a:bodyPr/>
          <a:lstStyle/>
          <a:p>
            <a:r>
              <a:rPr lang="hr-HR" dirty="0" smtClean="0">
                <a:solidFill>
                  <a:srgbClr val="FFFF00"/>
                </a:solidFill>
                <a:latin typeface="Candara" panose="020E0502030303020204" pitchFamily="34" charset="0"/>
              </a:rPr>
              <a:t>Trajanje projekta:</a:t>
            </a:r>
            <a:endParaRPr lang="hr-HR" dirty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67544" y="4869160"/>
            <a:ext cx="8244408" cy="860400"/>
          </a:xfrm>
        </p:spPr>
        <p:txBody>
          <a:bodyPr>
            <a:noAutofit/>
          </a:bodyPr>
          <a:lstStyle/>
          <a:p>
            <a:pPr algn="l"/>
            <a:r>
              <a:rPr lang="hr-HR" sz="2800" dirty="0" smtClean="0">
                <a:latin typeface="Candara" panose="020E0502030303020204" pitchFamily="34" charset="0"/>
              </a:rPr>
              <a:t>Početak: 14. veljače 2018.</a:t>
            </a:r>
          </a:p>
          <a:p>
            <a:pPr algn="l"/>
            <a:r>
              <a:rPr lang="hr-HR" sz="2800" dirty="0" smtClean="0">
                <a:latin typeface="Candara" panose="020E0502030303020204" pitchFamily="34" charset="0"/>
              </a:rPr>
              <a:t>Završetak: 19. ožujka 2018.</a:t>
            </a:r>
            <a:endParaRPr lang="hr-HR" sz="2800" dirty="0">
              <a:latin typeface="Candara" panose="020E0502030303020204" pitchFamily="34" charset="0"/>
            </a:endParaRPr>
          </a:p>
        </p:txBody>
      </p:sp>
      <p:pic>
        <p:nvPicPr>
          <p:cNvPr id="2051" name="Picture 3" descr="C:\Users\Učenik\AppData\Local\Microsoft\Windows\Temporary Internet Files\Content.IE5\YQ7720B2\calenda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66730"/>
            <a:ext cx="3264363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24744"/>
            <a:ext cx="1952531" cy="207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52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9000" y="476672"/>
            <a:ext cx="7117178" cy="648072"/>
          </a:xfrm>
        </p:spPr>
        <p:txBody>
          <a:bodyPr/>
          <a:lstStyle/>
          <a:p>
            <a:pPr algn="l"/>
            <a:r>
              <a:rPr lang="hr-HR" dirty="0" smtClean="0">
                <a:solidFill>
                  <a:srgbClr val="FFFF00"/>
                </a:solidFill>
                <a:latin typeface="Candara" panose="020E0502030303020204" pitchFamily="34" charset="0"/>
              </a:rPr>
              <a:t>PROGRAMIRANJE MICRO:BIT-a</a:t>
            </a:r>
            <a:endParaRPr lang="hr-HR" dirty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15" y="1484784"/>
            <a:ext cx="8173193" cy="4597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895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48680"/>
            <a:ext cx="4956043" cy="278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52936"/>
            <a:ext cx="6444208" cy="3624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483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71600" y="980728"/>
            <a:ext cx="7117180" cy="1470025"/>
          </a:xfrm>
        </p:spPr>
        <p:txBody>
          <a:bodyPr/>
          <a:lstStyle/>
          <a:p>
            <a:r>
              <a:rPr lang="hr-HR" dirty="0" smtClean="0">
                <a:solidFill>
                  <a:srgbClr val="FFFF00"/>
                </a:solidFill>
                <a:latin typeface="Candara" panose="020E0502030303020204" pitchFamily="34" charset="0"/>
              </a:rPr>
              <a:t>Tijek projekta:</a:t>
            </a:r>
            <a:endParaRPr lang="hr-HR" dirty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71600" y="2780928"/>
            <a:ext cx="6264696" cy="172819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hr-HR" sz="2400" dirty="0" smtClean="0">
                <a:latin typeface="Candara" panose="020E0502030303020204" pitchFamily="34" charset="0"/>
              </a:rPr>
              <a:t>Izrada posuda</a:t>
            </a:r>
          </a:p>
          <a:p>
            <a:pPr marL="457200" indent="-457200">
              <a:buFont typeface="+mj-lt"/>
              <a:buAutoNum type="alphaLcParenR"/>
            </a:pPr>
            <a:r>
              <a:rPr lang="hr-HR" sz="2400" dirty="0" smtClean="0">
                <a:latin typeface="Candara" panose="020E0502030303020204" pitchFamily="34" charset="0"/>
              </a:rPr>
              <a:t>Bubrenje</a:t>
            </a:r>
          </a:p>
          <a:p>
            <a:pPr marL="457200" indent="-457200">
              <a:buFont typeface="+mj-lt"/>
              <a:buAutoNum type="alphaLcParenR"/>
            </a:pPr>
            <a:r>
              <a:rPr lang="hr-HR" sz="2400" dirty="0" smtClean="0">
                <a:latin typeface="Candara" panose="020E0502030303020204" pitchFamily="34" charset="0"/>
              </a:rPr>
              <a:t>Sadnja </a:t>
            </a:r>
          </a:p>
          <a:p>
            <a:pPr marL="457200" indent="-457200">
              <a:buFont typeface="+mj-lt"/>
              <a:buAutoNum type="alphaLcParenR"/>
            </a:pPr>
            <a:r>
              <a:rPr lang="hr-HR" sz="2400" dirty="0" smtClean="0">
                <a:latin typeface="Candara" panose="020E0502030303020204" pitchFamily="34" charset="0"/>
              </a:rPr>
              <a:t>Klijanje </a:t>
            </a:r>
          </a:p>
          <a:p>
            <a:r>
              <a:rPr lang="hr-HR" sz="2400" dirty="0" smtClean="0">
                <a:latin typeface="Candara" panose="020E0502030303020204" pitchFamily="34" charset="0"/>
              </a:rPr>
              <a:t>e)   Motrenje, mjerenje i zalijevanje</a:t>
            </a:r>
          </a:p>
        </p:txBody>
      </p:sp>
    </p:spTree>
    <p:extLst>
      <p:ext uri="{BB962C8B-B14F-4D97-AF65-F5344CB8AC3E}">
        <p14:creationId xmlns:p14="http://schemas.microsoft.com/office/powerpoint/2010/main" val="288720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248196"/>
            <a:ext cx="7125113" cy="924475"/>
          </a:xfrm>
        </p:spPr>
        <p:txBody>
          <a:bodyPr/>
          <a:lstStyle/>
          <a:p>
            <a:r>
              <a:rPr lang="hr-HR" dirty="0" smtClean="0">
                <a:latin typeface="Candara" panose="020E0502030303020204" pitchFamily="34" charset="0"/>
              </a:rPr>
              <a:t>a) Izrada posuda</a:t>
            </a:r>
            <a:endParaRPr lang="hr-HR" dirty="0">
              <a:latin typeface="Candara" panose="020E0502030303020204" pitchFamily="34" charset="0"/>
            </a:endParaRPr>
          </a:p>
        </p:txBody>
      </p:sp>
      <p:sp>
        <p:nvSpPr>
          <p:cNvPr id="11" name="Rezervirano mjesto sadržaja 10"/>
          <p:cNvSpPr>
            <a:spLocks noGrp="1"/>
          </p:cNvSpPr>
          <p:nvPr>
            <p:ph idx="1"/>
          </p:nvPr>
        </p:nvSpPr>
        <p:spPr>
          <a:xfrm>
            <a:off x="307982" y="980728"/>
            <a:ext cx="3706573" cy="864096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>
                <a:latin typeface="Candara" panose="020E0502030303020204" pitchFamily="34" charset="0"/>
              </a:rPr>
              <a:t>- izradili učenici 3. razreda</a:t>
            </a:r>
            <a:endParaRPr lang="hr-HR" dirty="0">
              <a:latin typeface="Candara" panose="020E0502030303020204" pitchFamily="34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96752"/>
            <a:ext cx="4572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3528" y="3356992"/>
            <a:ext cx="4729413" cy="2660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005064"/>
            <a:ext cx="4572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98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25113" cy="924475"/>
          </a:xfrm>
        </p:spPr>
        <p:txBody>
          <a:bodyPr/>
          <a:lstStyle/>
          <a:p>
            <a:r>
              <a:rPr lang="hr-HR" dirty="0" smtClean="0">
                <a:latin typeface="Candara" panose="020E0502030303020204" pitchFamily="34" charset="0"/>
              </a:rPr>
              <a:t>Izrada recikliranog papira </a:t>
            </a:r>
            <a:r>
              <a:rPr lang="hr-HR" dirty="0">
                <a:latin typeface="Candara" panose="020E0502030303020204" pitchFamily="34" charset="0"/>
              </a:rPr>
              <a:t>od </a:t>
            </a:r>
            <a:r>
              <a:rPr lang="hr-HR" dirty="0" smtClean="0">
                <a:latin typeface="Candara" panose="020E0502030303020204" pitchFamily="34" charset="0"/>
              </a:rPr>
              <a:t>starog </a:t>
            </a:r>
            <a:r>
              <a:rPr lang="hr-HR" dirty="0">
                <a:latin typeface="Candara" panose="020E0502030303020204" pitchFamily="34" charset="0"/>
              </a:rPr>
              <a:t>novinskog papira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u="sng" dirty="0">
                <a:latin typeface="Candara" panose="020E0502030303020204" pitchFamily="34" charset="0"/>
              </a:rPr>
              <a:t>Pribor i materijal</a:t>
            </a:r>
            <a:r>
              <a:rPr lang="hr-HR" b="1" u="sng" dirty="0" smtClean="0">
                <a:latin typeface="Candara" panose="020E0502030303020204" pitchFamily="34" charset="0"/>
              </a:rPr>
              <a:t>:</a:t>
            </a:r>
          </a:p>
          <a:p>
            <a:pPr marL="0" indent="0">
              <a:buNone/>
            </a:pPr>
            <a:r>
              <a:rPr lang="hr-HR" dirty="0" smtClean="0">
                <a:latin typeface="Candara" panose="020E0502030303020204" pitchFamily="34" charset="0"/>
              </a:rPr>
              <a:t> </a:t>
            </a:r>
            <a:r>
              <a:rPr lang="hr-HR" dirty="0" smtClean="0">
                <a:latin typeface="Candara" panose="020E0502030303020204" pitchFamily="34" charset="0"/>
              </a:rPr>
              <a:t>novinski </a:t>
            </a:r>
            <a:r>
              <a:rPr lang="hr-HR" dirty="0">
                <a:latin typeface="Candara" panose="020E0502030303020204" pitchFamily="34" charset="0"/>
              </a:rPr>
              <a:t>papir</a:t>
            </a:r>
            <a:r>
              <a:rPr lang="hr-HR" dirty="0" smtClean="0">
                <a:latin typeface="Candara" panose="020E0502030303020204" pitchFamily="34" charset="0"/>
              </a:rPr>
              <a:t>, vruća </a:t>
            </a:r>
            <a:r>
              <a:rPr lang="hr-HR" dirty="0">
                <a:latin typeface="Candara" panose="020E0502030303020204" pitchFamily="34" charset="0"/>
              </a:rPr>
              <a:t>voda</a:t>
            </a:r>
            <a:r>
              <a:rPr lang="hr-HR" dirty="0" smtClean="0">
                <a:latin typeface="Candara" panose="020E0502030303020204" pitchFamily="34" charset="0"/>
              </a:rPr>
              <a:t>, </a:t>
            </a:r>
            <a:r>
              <a:rPr lang="hr-HR" dirty="0">
                <a:latin typeface="Candara" panose="020E0502030303020204" pitchFamily="34" charset="0"/>
              </a:rPr>
              <a:t>električna miješalica (mikser), kuhinjske krpe (bilo koje starije krpe), glačalo (NIJE NUŽNO), valjak za tijesto ili staklena boca, veća plastična posuda (zdjela), brašno, mrežica (od vreća za voće i povrće sa sitnim rupama ili mrežica koja se stavlja na prozore protiv komaraca-ne mora se nužno koristiti).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998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Prilagođeno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7030A0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</TotalTime>
  <Words>677</Words>
  <Application>Microsoft Office PowerPoint</Application>
  <PresentationFormat>On-screen Show (4:3)</PresentationFormat>
  <Paragraphs>74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Batang</vt:lpstr>
      <vt:lpstr>Calibri</vt:lpstr>
      <vt:lpstr>Candara</vt:lpstr>
      <vt:lpstr>Courier New</vt:lpstr>
      <vt:lpstr>Trebuchet MS</vt:lpstr>
      <vt:lpstr>Verdana</vt:lpstr>
      <vt:lpstr>Wingdings</vt:lpstr>
      <vt:lpstr>Wingdings 2</vt:lpstr>
      <vt:lpstr>Summer</vt:lpstr>
      <vt:lpstr>ŽELIM        STABLO</vt:lpstr>
      <vt:lpstr>Opis projekta:</vt:lpstr>
      <vt:lpstr>Cilj projekta:</vt:lpstr>
      <vt:lpstr>Trajanje projekta:</vt:lpstr>
      <vt:lpstr>PROGRAMIRANJE MICRO:BIT-a</vt:lpstr>
      <vt:lpstr>PowerPoint Presentation</vt:lpstr>
      <vt:lpstr>Tijek projekta:</vt:lpstr>
      <vt:lpstr>a) Izrada posuda</vt:lpstr>
      <vt:lpstr>Izrada recikliranog papira od starog novinskog papira </vt:lpstr>
      <vt:lpstr>PowerPoint Presentation</vt:lpstr>
      <vt:lpstr>PowerPoint Presentation</vt:lpstr>
      <vt:lpstr>PowerPoint Presentation</vt:lpstr>
      <vt:lpstr>b) Bubrenje</vt:lpstr>
      <vt:lpstr>c) Sadnja</vt:lpstr>
      <vt:lpstr>PowerPoint Presentation</vt:lpstr>
      <vt:lpstr>d) Klijanje:</vt:lpstr>
      <vt:lpstr>e) Motrenje, mjerenje i zalijevanje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Zaključak: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ŽELIM          STABLO</dc:title>
  <dc:creator>Učenik</dc:creator>
  <cp:lastModifiedBy>Windows User</cp:lastModifiedBy>
  <cp:revision>37</cp:revision>
  <dcterms:created xsi:type="dcterms:W3CDTF">2018-03-21T09:05:21Z</dcterms:created>
  <dcterms:modified xsi:type="dcterms:W3CDTF">2018-04-24T13:19:20Z</dcterms:modified>
</cp:coreProperties>
</file>