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5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C358A-B19E-4314-8948-5C0A790CED0A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8C2D-C414-4116-B708-213188C8AF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31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F0F7BA8-24DD-46B3-A1B6-741AFB526E68}" type="datetimeFigureOut">
              <a:rPr lang="hr-HR" smtClean="0"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D9DE9A-48F2-4378-9AD0-A32E0782151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hr-HR" sz="8000" b="1" dirty="0" smtClean="0">
                <a:solidFill>
                  <a:srgbClr val="007635"/>
                </a:solidFill>
              </a:rPr>
              <a:t>ŽeLiM StAbLo</a:t>
            </a:r>
            <a:endParaRPr lang="hr-HR" sz="8000" b="1" dirty="0">
              <a:solidFill>
                <a:srgbClr val="007635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7520880" cy="3528392"/>
          </a:xfrm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OŠ Sesvetska Sela</a:t>
            </a:r>
          </a:p>
          <a:p>
            <a:endParaRPr lang="hr-HR" dirty="0"/>
          </a:p>
          <a:p>
            <a:r>
              <a:rPr lang="hr-HR" sz="1800" dirty="0" smtClean="0">
                <a:solidFill>
                  <a:srgbClr val="000000"/>
                </a:solidFill>
              </a:rPr>
              <a:t>Sudjelovali su:</a:t>
            </a:r>
          </a:p>
          <a:p>
            <a:r>
              <a:rPr lang="hr-HR" sz="1800" dirty="0" smtClean="0">
                <a:solidFill>
                  <a:srgbClr val="000000"/>
                </a:solidFill>
              </a:rPr>
              <a:t>Učenici od 1. – 8. razreda</a:t>
            </a:r>
          </a:p>
          <a:p>
            <a:r>
              <a:rPr lang="hr-HR" sz="1800" dirty="0" smtClean="0">
                <a:solidFill>
                  <a:srgbClr val="000000"/>
                </a:solidFill>
              </a:rPr>
              <a:t>Prof. Marijana Magdić</a:t>
            </a:r>
          </a:p>
          <a:p>
            <a:r>
              <a:rPr lang="hr-HR" sz="1800" dirty="0" smtClean="0">
                <a:solidFill>
                  <a:srgbClr val="000000"/>
                </a:solidFill>
              </a:rPr>
              <a:t>Prof. Valentina Ćosić</a:t>
            </a:r>
          </a:p>
          <a:p>
            <a:r>
              <a:rPr lang="hr-HR" sz="1800" dirty="0" smtClean="0">
                <a:solidFill>
                  <a:srgbClr val="000000"/>
                </a:solidFill>
              </a:rPr>
              <a:t>Danijela Divna Dujić, učiteljica razredne nastave</a:t>
            </a:r>
          </a:p>
          <a:p>
            <a:r>
              <a:rPr lang="hr-HR" sz="1800" dirty="0" smtClean="0">
                <a:solidFill>
                  <a:srgbClr val="000000"/>
                </a:solidFill>
              </a:rPr>
              <a:t>Martina </a:t>
            </a:r>
            <a:r>
              <a:rPr lang="hr-HR" sz="1800" dirty="0" err="1" smtClean="0">
                <a:solidFill>
                  <a:srgbClr val="000000"/>
                </a:solidFill>
              </a:rPr>
              <a:t>Delišimunović</a:t>
            </a:r>
            <a:r>
              <a:rPr lang="hr-HR" sz="1800" dirty="0" smtClean="0">
                <a:solidFill>
                  <a:srgbClr val="000000"/>
                </a:solidFill>
              </a:rPr>
              <a:t> </a:t>
            </a:r>
            <a:r>
              <a:rPr lang="hr-HR" sz="1800" dirty="0" err="1" smtClean="0">
                <a:solidFill>
                  <a:srgbClr val="000000"/>
                </a:solidFill>
              </a:rPr>
              <a:t>Čmigović</a:t>
            </a:r>
            <a:r>
              <a:rPr lang="hr-HR" sz="1800" dirty="0" smtClean="0">
                <a:solidFill>
                  <a:srgbClr val="000000"/>
                </a:solidFill>
              </a:rPr>
              <a:t>, učiteljica razredne nastave</a:t>
            </a:r>
          </a:p>
          <a:p>
            <a:r>
              <a:rPr lang="hr-HR" sz="1800" dirty="0" smtClean="0">
                <a:solidFill>
                  <a:srgbClr val="000000"/>
                </a:solidFill>
              </a:rPr>
              <a:t>Paola </a:t>
            </a:r>
            <a:r>
              <a:rPr lang="hr-HR" sz="1800" dirty="0" err="1" smtClean="0">
                <a:solidFill>
                  <a:srgbClr val="000000"/>
                </a:solidFill>
              </a:rPr>
              <a:t>Čubra</a:t>
            </a:r>
            <a:r>
              <a:rPr lang="hr-HR" sz="1800" dirty="0" smtClean="0">
                <a:solidFill>
                  <a:srgbClr val="000000"/>
                </a:solidFill>
              </a:rPr>
              <a:t>, učiteljica informatike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843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/>
              <a:t>Opažanja rasta biljke u razrednoj nastavi</a:t>
            </a:r>
            <a:endParaRPr lang="hr-HR" sz="24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5971"/>
          <a:stretch/>
        </p:blipFill>
        <p:spPr>
          <a:xfrm>
            <a:off x="971600" y="1847723"/>
            <a:ext cx="2696523" cy="381724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r="5815" b="3690"/>
          <a:stretch/>
        </p:blipFill>
        <p:spPr>
          <a:xfrm>
            <a:off x="4139952" y="1504070"/>
            <a:ext cx="1713161" cy="22541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"/>
          <a:stretch/>
        </p:blipFill>
        <p:spPr>
          <a:xfrm rot="16200000">
            <a:off x="6139227" y="1751510"/>
            <a:ext cx="2252275" cy="17863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5934" y="4120402"/>
            <a:ext cx="2326314" cy="174473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28" y="3854333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Dodatni sadržaji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5112568"/>
          </a:xfrm>
        </p:spPr>
        <p:txBody>
          <a:bodyPr/>
          <a:lstStyle/>
          <a:p>
            <a:pPr marL="68580" indent="0">
              <a:buNone/>
            </a:pPr>
            <a:r>
              <a:rPr lang="hr-HR" sz="1800" dirty="0" smtClean="0">
                <a:solidFill>
                  <a:srgbClr val="000000"/>
                </a:solidFill>
              </a:rPr>
              <a:t>Učenici predmetne nastave za Dan škole pripremaju predstavljanje projekta za javnost uz digitalnu izložbu fotografija.</a:t>
            </a:r>
          </a:p>
          <a:p>
            <a:pPr marL="68580" indent="0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lang="hr-HR" dirty="0" smtClean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lang="hr-HR" dirty="0">
              <a:solidFill>
                <a:srgbClr val="000000"/>
              </a:solidFill>
            </a:endParaRPr>
          </a:p>
          <a:p>
            <a:pPr marL="68580" indent="0">
              <a:buNone/>
            </a:pPr>
            <a:endParaRPr lang="hr-HR" dirty="0">
              <a:solidFill>
                <a:srgbClr val="000000"/>
              </a:solidFill>
            </a:endParaRPr>
          </a:p>
          <a:p>
            <a:pPr marL="68580" indent="0">
              <a:buNone/>
            </a:pPr>
            <a:r>
              <a:rPr lang="hr-HR" sz="1800" dirty="0" smtClean="0">
                <a:solidFill>
                  <a:srgbClr val="000000"/>
                </a:solidFill>
              </a:rPr>
              <a:t>Obzirom da se bliži ljeto i spremamo se za plažu radimo </a:t>
            </a:r>
            <a:r>
              <a:rPr lang="hr-HR" sz="1800" dirty="0" err="1" smtClean="0">
                <a:solidFill>
                  <a:srgbClr val="000000"/>
                </a:solidFill>
              </a:rPr>
              <a:t>macerat</a:t>
            </a:r>
            <a:r>
              <a:rPr lang="hr-HR" sz="1800" dirty="0" smtClean="0">
                <a:solidFill>
                  <a:srgbClr val="000000"/>
                </a:solidFill>
              </a:rPr>
              <a:t> od bršljana koji je dokazano vrlo dobar u borbi protiv celulita</a:t>
            </a:r>
            <a:r>
              <a:rPr lang="hr-HR" dirty="0" smtClean="0">
                <a:solidFill>
                  <a:srgbClr val="000000"/>
                </a:solidFill>
              </a:rPr>
              <a:t>.</a:t>
            </a: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1275606" cy="17008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05473"/>
            <a:ext cx="1296144" cy="172819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40814"/>
            <a:ext cx="1165168" cy="155355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99" y="4797152"/>
            <a:ext cx="2339752" cy="131611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0443" y="4949187"/>
            <a:ext cx="1799183" cy="101204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97152"/>
            <a:ext cx="2339752" cy="1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0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844825"/>
            <a:ext cx="6777317" cy="2736304"/>
          </a:xfrm>
        </p:spPr>
        <p:txBody>
          <a:bodyPr/>
          <a:lstStyle/>
          <a:p>
            <a:pPr marL="68580" indent="0" algn="ctr">
              <a:buNone/>
            </a:pPr>
            <a:r>
              <a:rPr lang="hr-HR" dirty="0">
                <a:solidFill>
                  <a:srgbClr val="000000"/>
                </a:solidFill>
              </a:rPr>
              <a:t>Cilj projekta je bio objediniti  znanja iz : prirode , kemije, biologije , </a:t>
            </a:r>
            <a:r>
              <a:rPr lang="hr-HR" dirty="0" err="1">
                <a:solidFill>
                  <a:srgbClr val="000000"/>
                </a:solidFill>
              </a:rPr>
              <a:t>egleskog</a:t>
            </a:r>
            <a:r>
              <a:rPr lang="hr-HR" dirty="0">
                <a:solidFill>
                  <a:srgbClr val="000000"/>
                </a:solidFill>
              </a:rPr>
              <a:t>, hrvatskog, matematike, likovnog, glazbenog i informatike te </a:t>
            </a:r>
            <a:r>
              <a:rPr lang="hr-HR" dirty="0" err="1">
                <a:solidFill>
                  <a:srgbClr val="000000"/>
                </a:solidFill>
              </a:rPr>
              <a:t>međupredmetno</a:t>
            </a:r>
            <a:r>
              <a:rPr lang="hr-HR" dirty="0">
                <a:solidFill>
                  <a:srgbClr val="000000"/>
                </a:solidFill>
              </a:rPr>
              <a:t> povezati učenička  znanja   u primjeni  jednostavnih životnih izazova i suvremene tehnologije!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09120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hr-HR" dirty="0" smtClean="0"/>
              <a:t>Posadili smo bršljan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5598"/>
            <a:ext cx="1640588" cy="218745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555776" cy="19168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2247714" cy="29969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61048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Bršljan je došao u modu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3814"/>
            <a:ext cx="1910618" cy="254749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1923678" cy="256490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15108"/>
            <a:ext cx="1944216" cy="259228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1901" y="4056492"/>
            <a:ext cx="1851670" cy="2468893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899592" y="4437112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Učenici prvog razreda izradili su šešire pomoću bršljana 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6084168" y="443711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Uz veliku pomoć svoje učiteljice Danijele Divne Dujić</a:t>
            </a:r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Bajka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772816"/>
            <a:ext cx="2736304" cy="1872208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hr-HR" sz="2000" dirty="0" smtClean="0">
                <a:solidFill>
                  <a:srgbClr val="000000"/>
                </a:solidFill>
              </a:rPr>
              <a:t>Učenici prvog razreda su uz pomoć učiteljice Martine </a:t>
            </a:r>
            <a:r>
              <a:rPr lang="hr-HR" sz="2000" dirty="0" err="1" smtClean="0">
                <a:solidFill>
                  <a:srgbClr val="000000"/>
                </a:solidFill>
              </a:rPr>
              <a:t>Delišimunović</a:t>
            </a:r>
            <a:r>
              <a:rPr lang="hr-HR" sz="2000" dirty="0" smtClean="0">
                <a:solidFill>
                  <a:srgbClr val="000000"/>
                </a:solidFill>
              </a:rPr>
              <a:t> </a:t>
            </a:r>
            <a:r>
              <a:rPr lang="hr-HR" sz="2000" dirty="0" err="1" smtClean="0">
                <a:solidFill>
                  <a:srgbClr val="000000"/>
                </a:solidFill>
              </a:rPr>
              <a:t>Čmigović</a:t>
            </a:r>
            <a:r>
              <a:rPr lang="hr-HR" sz="2000" dirty="0" smtClean="0">
                <a:solidFill>
                  <a:srgbClr val="000000"/>
                </a:solidFill>
              </a:rPr>
              <a:t> napisali bajku. </a:t>
            </a:r>
            <a:endParaRPr lang="hr-HR" sz="2000" dirty="0">
              <a:solidFill>
                <a:srgbClr val="00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6012160" y="198884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Od bajke nastala je slikovnica koju su učenici samostalno ilustrirali.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915816" y="406401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Igrokaz koji su uvježbali za Dan škole i Znanstveni piknik omogućio im je da uprizore tu prekrasnu bajku.</a:t>
            </a: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8478"/>
            <a:ext cx="2156920" cy="16176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0" y="4064015"/>
            <a:ext cx="2015716" cy="151178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3" t="12353" r="54466" b="6133"/>
          <a:stretch/>
        </p:blipFill>
        <p:spPr>
          <a:xfrm>
            <a:off x="6732240" y="3645024"/>
            <a:ext cx="1827105" cy="21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Zbrika</a:t>
            </a:r>
            <a:r>
              <a:rPr lang="hr-HR" dirty="0" smtClean="0"/>
              <a:t> priča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3" y="2323653"/>
            <a:ext cx="2376379" cy="1393379"/>
          </a:xfrm>
        </p:spPr>
        <p:txBody>
          <a:bodyPr/>
          <a:lstStyle/>
          <a:p>
            <a:pPr marL="68580" indent="0" algn="ctr">
              <a:buNone/>
            </a:pPr>
            <a:r>
              <a:rPr lang="hr-HR" dirty="0" err="1" smtClean="0">
                <a:solidFill>
                  <a:srgbClr val="000000"/>
                </a:solidFill>
              </a:rPr>
              <a:t>Prvašići</a:t>
            </a:r>
            <a:r>
              <a:rPr lang="hr-HR" dirty="0" smtClean="0">
                <a:solidFill>
                  <a:srgbClr val="000000"/>
                </a:solidFill>
              </a:rPr>
              <a:t> su izradili i zbirku priča.</a:t>
            </a: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1275606" cy="17008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6" y="836712"/>
            <a:ext cx="1653648" cy="22048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32" y="2313859"/>
            <a:ext cx="1869672" cy="24928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71" y="3704323"/>
            <a:ext cx="1653648" cy="22048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49" y="3356992"/>
            <a:ext cx="2031690" cy="270892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203848" y="494116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Priče su sami napisali, ilustracije izradili a viši razredi su preveli kratke priče na engleski.</a:t>
            </a:r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Animacija </a:t>
            </a:r>
            <a:r>
              <a:rPr lang="hr-HR" dirty="0" err="1" smtClean="0"/>
              <a:t>zbrike</a:t>
            </a:r>
            <a:r>
              <a:rPr lang="hr-HR" dirty="0" smtClean="0"/>
              <a:t> priča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780928"/>
            <a:ext cx="2304371" cy="175341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r-HR" sz="2000" dirty="0" smtClean="0">
                <a:solidFill>
                  <a:srgbClr val="000000"/>
                </a:solidFill>
              </a:rPr>
              <a:t>Učenici 6. razreda izradili su kratki klip, te su digitalizirali zbirku priča</a:t>
            </a:r>
            <a:endParaRPr lang="hr-HR" sz="2000" dirty="0">
              <a:solidFill>
                <a:srgbClr val="000000"/>
              </a:solidFill>
            </a:endParaRPr>
          </a:p>
        </p:txBody>
      </p:sp>
      <p:pic>
        <p:nvPicPr>
          <p:cNvPr id="4" name="brza zbirka prič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855" y="2348880"/>
            <a:ext cx="48645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P</a:t>
            </a:r>
            <a:r>
              <a:rPr lang="hr-HR" dirty="0" smtClean="0"/>
              <a:t>lakati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3419872" y="1700808"/>
            <a:ext cx="2232364" cy="2041452"/>
          </a:xfrm>
        </p:spPr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Učenici od 5. – 8. razreda potrudili su se kroz plakate prikupiti što više informacija o bršljanu.</a:t>
            </a: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7788">
            <a:off x="3401573" y="2991720"/>
            <a:ext cx="2297692" cy="40938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2987824" cy="16806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 b="11886"/>
          <a:stretch/>
        </p:blipFill>
        <p:spPr>
          <a:xfrm rot="16200000">
            <a:off x="6209302" y="1236494"/>
            <a:ext cx="1916094" cy="27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Autofit/>
          </a:bodyPr>
          <a:lstStyle/>
          <a:p>
            <a:pPr algn="ctr"/>
            <a:r>
              <a:rPr lang="hr-HR" sz="2400" b="1" dirty="0" smtClean="0"/>
              <a:t>Opažanja rasta biljke u predmetnoj nastavi</a:t>
            </a:r>
            <a:endParaRPr lang="hr-HR" sz="2400" b="1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711341"/>
              </p:ext>
            </p:extLst>
          </p:nvPr>
        </p:nvGraphicFramePr>
        <p:xfrm>
          <a:off x="1115616" y="1412776"/>
          <a:ext cx="6912768" cy="4566003"/>
        </p:xfrm>
        <a:graphic>
          <a:graphicData uri="http://schemas.openxmlformats.org/drawingml/2006/table">
            <a:tbl>
              <a:tblPr/>
              <a:tblGrid>
                <a:gridCol w="1113330"/>
                <a:gridCol w="1042480"/>
                <a:gridCol w="1325876"/>
                <a:gridCol w="1244908"/>
                <a:gridCol w="1123450"/>
                <a:gridCol w="1062724"/>
              </a:tblGrid>
              <a:tr h="6360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BRŠLJAN SA SUSTAVOM ZA ZALIJEVANJE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rgbClr val="F0B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B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B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B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BRŠLAN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rgbClr val="F0B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BRŠLJAN KOJI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ZALJEVAJU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U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ENICI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BRŠLJAN KOJI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ZALJEVAJU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U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ENICI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BRŠLJAN KOJI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ZALJEVAJU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U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ENICI UZ DODATAK HORMONA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PERIOD PRA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Ć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ENJA SADNICA BRŠLJANA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Sadnica je zasa</a:t>
                      </a:r>
                      <a:r>
                        <a:rPr lang="pl-PL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</a:t>
                      </a:r>
                      <a:r>
                        <a:rPr lang="pl-PL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ena, listovi zeleni, biljka nema promjena </a:t>
                      </a:r>
                      <a:endParaRPr lang="pl-PL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B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sadnica je zasa</a:t>
                      </a:r>
                      <a:r>
                        <a:rPr lang="vi-VN" sz="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</a:t>
                      </a:r>
                      <a:r>
                        <a:rPr lang="vi-VN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ena, listovi se po</a:t>
                      </a:r>
                      <a:r>
                        <a:rPr lang="vi-VN" sz="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</a:t>
                      </a:r>
                      <a:r>
                        <a:rPr lang="vi-VN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inju sušiti </a:t>
                      </a:r>
                      <a:endParaRPr lang="vi-VN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sadnica je zasa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ena, listovi se po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inju sušiti, biljka je uvenula </a:t>
                      </a:r>
                      <a:endParaRPr lang="vi-VN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Sadnica je zasa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ena, listovi zeleni, dio listova pri dnu stabljike blijedi jer je u dubljoj posudi i svijetlo slabije dolazi </a:t>
                      </a:r>
                      <a:endParaRPr lang="vi-VN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u ovom periodu nema sadnice s hormonima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15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1. -4. 2. 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9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Listovi zeleni, kod biljke nema promjena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Donji listovi biljke su suhi, na gornjem djelu biljke izrasla tri nova svijetlo zelena lista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Nove sadnice stavljene u vodu, tijekom prvih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10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dana na sadnicama rastu novi svjetliji listovi,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korijen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čići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 se pojavljuje tek nakon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10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-tog dana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Donji listovi venu, narasli su novi listovi, biljka je dobila 4 nova lista. Zasadili nove sadnice.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Stabljika raste i dobiva nove listove, no donji listovi venu. Naraslo je 7 novih listova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5. 2. –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18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2.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 dobiva mlade svijetlo ze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lene listove. Naraslo je 3 nova lista.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Zasadili smo dvije nove biljke, uz postoje</a:t>
                      </a:r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ću, 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Zasadena nova biljka, bez promjena. </a:t>
                      </a:r>
                      <a:endParaRPr lang="pl-PL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Nove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sadnice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se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primile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, stara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sadnica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se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osušila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 </a:t>
                      </a:r>
                      <a:endParaRPr lang="it-IT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Zasa</a:t>
                      </a:r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đena nova biljka. </a:t>
                      </a:r>
                      <a:endParaRPr lang="vi-VN" sz="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vi-VN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Donji listovi stare biljke su se osušili.  </a:t>
                      </a:r>
                      <a:endParaRPr lang="vi-VN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19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2. -4. 3.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 raste listovi se pove</a:t>
                      </a:r>
                      <a:r>
                        <a:rPr lang="it-IT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ć</a:t>
                      </a:r>
                      <a:r>
                        <a:rPr lang="it-IT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avaju i tamne. </a:t>
                      </a:r>
                      <a:endParaRPr lang="it-IT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Nove biljke su se primile, biljka od prije uvenula. </a:t>
                      </a:r>
                      <a:endParaRPr lang="it-IT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Nova biljka se primila.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Nova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se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primila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i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krenuki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su mali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mladi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 </a:t>
                      </a:r>
                      <a:r>
                        <a:rPr lang="it-IT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listovi</a:t>
                      </a:r>
                      <a:r>
                        <a:rPr lang="it-IT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 </a:t>
                      </a:r>
                      <a:endParaRPr lang="it-IT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Stara biljka se osušila, nova biljka dobiva nove listove.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5. 3. -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18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3.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1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Rastu novi listovi.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Nove biljke dobivaju nove listove.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it-IT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Biljci su krenuli novi mladi listovi, </a:t>
                      </a:r>
                      <a:endParaRPr lang="it-IT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Biljci rastu novi listovi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 raste, rastu novi listovi.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19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3. –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28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3. 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 je narasla, dobila nove mlade listove.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Donji listovi biljke se po</a:t>
                      </a:r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č</a:t>
                      </a:r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eli sušiti</a:t>
                      </a:r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 se osušila.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Biljci su narasli novi mladi listovi. Narasla je. </a:t>
                      </a:r>
                      <a:endParaRPr lang="hr-HR" sz="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Biljka je rasla, dobila je nove listove, donji listovi biljke su se uvrnuli.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9. 4. – </a:t>
                      </a:r>
                      <a:r>
                        <a:rPr lang="hr-HR" sz="800" b="0" i="0" dirty="0" err="1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15</a:t>
                      </a:r>
                      <a:r>
                        <a:rPr lang="hr-HR" sz="800" b="0" i="0" dirty="0">
                          <a:solidFill>
                            <a:srgbClr val="000000"/>
                          </a:solidFill>
                          <a:effectLst/>
                          <a:latin typeface="Kristen ITC"/>
                        </a:rPr>
                        <a:t>. 4.  </a:t>
                      </a:r>
                      <a:endParaRPr lang="hr-HR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7126" marR="37126" marT="18563" marB="1856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5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r>
              <a:rPr lang="hr-HR" sz="3200" dirty="0" err="1" smtClean="0"/>
              <a:t>Micro</a:t>
            </a:r>
            <a:r>
              <a:rPr lang="hr-HR" sz="3200" dirty="0" smtClean="0"/>
              <a:t>:bit sustav za navodnjavanje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844825"/>
            <a:ext cx="6777317" cy="1440160"/>
          </a:xfrm>
        </p:spPr>
        <p:txBody>
          <a:bodyPr/>
          <a:lstStyle/>
          <a:p>
            <a:pPr marL="68580" indent="0" algn="ctr">
              <a:buNone/>
            </a:pPr>
            <a:r>
              <a:rPr lang="hr-HR" dirty="0" smtClean="0">
                <a:solidFill>
                  <a:srgbClr val="000000"/>
                </a:solidFill>
              </a:rPr>
              <a:t>Učenici 6. razreda programirali su </a:t>
            </a:r>
            <a:r>
              <a:rPr lang="hr-HR" dirty="0" err="1" smtClean="0">
                <a:solidFill>
                  <a:srgbClr val="000000"/>
                </a:solidFill>
              </a:rPr>
              <a:t>Micro</a:t>
            </a:r>
            <a:r>
              <a:rPr lang="hr-HR" dirty="0" smtClean="0">
                <a:solidFill>
                  <a:srgbClr val="000000"/>
                </a:solidFill>
              </a:rPr>
              <a:t>:bit koji kontrolira vlažnost tla i uz pomoć pumpe za navodnjavanje.</a:t>
            </a: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2139702" cy="28529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-19547" r="15874" b="19547"/>
          <a:stretch/>
        </p:blipFill>
        <p:spPr>
          <a:xfrm>
            <a:off x="3793723" y="2636912"/>
            <a:ext cx="2088232" cy="18606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88973"/>
            <a:ext cx="1851670" cy="24688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2"/>
          <a:stretch/>
        </p:blipFill>
        <p:spPr>
          <a:xfrm>
            <a:off x="3881764" y="4653136"/>
            <a:ext cx="1912149" cy="16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rilagođeno 2">
      <a:dk1>
        <a:srgbClr val="00B050"/>
      </a:dk1>
      <a:lt1>
        <a:srgbClr val="00FF00"/>
      </a:lt1>
      <a:dk2>
        <a:srgbClr val="04A04E"/>
      </a:dk2>
      <a:lt2>
        <a:srgbClr val="92D050"/>
      </a:lt2>
      <a:accent1>
        <a:srgbClr val="4F81BD"/>
      </a:accent1>
      <a:accent2>
        <a:srgbClr val="25A2FF"/>
      </a:accent2>
      <a:accent3>
        <a:srgbClr val="1C47D2"/>
      </a:accent3>
      <a:accent4>
        <a:srgbClr val="429CC4"/>
      </a:accent4>
      <a:accent5>
        <a:srgbClr val="4BACC6"/>
      </a:accent5>
      <a:accent6>
        <a:srgbClr val="45A3F9"/>
      </a:accent6>
      <a:hlink>
        <a:srgbClr val="3399FF"/>
      </a:hlink>
      <a:folHlink>
        <a:srgbClr val="66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191</TotalTime>
  <Words>622</Words>
  <Application>Microsoft Office PowerPoint</Application>
  <PresentationFormat>Prikaz na zaslonu (4:3)</PresentationFormat>
  <Paragraphs>84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Austin</vt:lpstr>
      <vt:lpstr>ŽeLiM StAbLo</vt:lpstr>
      <vt:lpstr>Posadili smo bršljan</vt:lpstr>
      <vt:lpstr>Bršljan je došao u modu</vt:lpstr>
      <vt:lpstr>Bajka</vt:lpstr>
      <vt:lpstr>Zbrika priča</vt:lpstr>
      <vt:lpstr>Animacija zbrike priča</vt:lpstr>
      <vt:lpstr>Plakati</vt:lpstr>
      <vt:lpstr>Opažanja rasta biljke u predmetnoj nastavi</vt:lpstr>
      <vt:lpstr>Micro:bit sustav za navodnjavanje</vt:lpstr>
      <vt:lpstr>Opažanja rasta biljke u razrednoj nastavi</vt:lpstr>
      <vt:lpstr>Dodatni sadržaji</vt:lpstr>
      <vt:lpstr>Cilj projekta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Petar Barisic</dc:creator>
  <cp:lastModifiedBy>Kemija</cp:lastModifiedBy>
  <cp:revision>20</cp:revision>
  <dcterms:created xsi:type="dcterms:W3CDTF">2018-04-26T08:19:50Z</dcterms:created>
  <dcterms:modified xsi:type="dcterms:W3CDTF">2018-04-26T12:39:51Z</dcterms:modified>
</cp:coreProperties>
</file>