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 radovic" initials="mr" lastIdx="1" clrIdx="0">
    <p:extLst>
      <p:ext uri="{19B8F6BF-5375-455C-9EA6-DF929625EA0E}">
        <p15:presenceInfo xmlns:p15="http://schemas.microsoft.com/office/powerpoint/2012/main" userId="b345cc0fb21365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7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24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07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484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09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14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96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126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49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83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1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32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21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786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70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026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CE78-B4EF-4B6F-A416-1CF00C9FC6CB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C39215-4D6B-42FB-B42E-DD8D3DDF48E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12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-domovinske-zahvalnosti-kn.skole.hr/?news_hk=1&amp;news_id=2136&amp;mshow=1574#mod_news" TargetMode="External"/><Relationship Id="rId2" Type="http://schemas.openxmlformats.org/officeDocument/2006/relationships/hyperlink" Target="http://www.os-domovinske-zahvalnosti-kn.skole.hr/?news_hk=1&amp;news_id=2141&amp;mshow=1574#mod_new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ay.kahoot.it/#/k/5bc326e9-0ca2-4df9-931b-fbbe24f556df" TargetMode="External"/><Relationship Id="rId4" Type="http://schemas.openxmlformats.org/officeDocument/2006/relationships/hyperlink" Target="https://play.kahoot.it/#/k/36340ef1-eef3-4701-80df-7adec4ce99d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885709" cy="1582737"/>
          </a:xfrm>
        </p:spPr>
        <p:txBody>
          <a:bodyPr/>
          <a:lstStyle/>
          <a:p>
            <a:r>
              <a:rPr lang="hr-HR" dirty="0" smtClean="0"/>
              <a:t>ŽELIM STABLO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4909" y="2504661"/>
            <a:ext cx="11123995" cy="3803374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algn="l"/>
            <a:endParaRPr lang="hr-HR" dirty="0" smtClean="0"/>
          </a:p>
          <a:p>
            <a:pPr algn="l"/>
            <a:endParaRPr lang="hr-HR" dirty="0" smtClean="0"/>
          </a:p>
          <a:p>
            <a:pPr algn="l"/>
            <a:endParaRPr lang="hr-HR" dirty="0"/>
          </a:p>
          <a:p>
            <a:pPr algn="l"/>
            <a:endParaRPr lang="hr-HR" dirty="0" smtClean="0"/>
          </a:p>
          <a:p>
            <a:pPr algn="l"/>
            <a:endParaRPr lang="hr-HR" dirty="0"/>
          </a:p>
          <a:p>
            <a:pPr algn="l"/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OŠ Domovinske zahvalnosti Knin</a:t>
            </a:r>
          </a:p>
          <a:p>
            <a:pPr algn="l"/>
            <a:r>
              <a:rPr lang="hr-HR" dirty="0" smtClean="0">
                <a:solidFill>
                  <a:schemeClr val="accent2">
                    <a:lumMod val="50000"/>
                  </a:schemeClr>
                </a:solidFill>
              </a:rPr>
              <a:t>Knin, ožujak/travanj 2018.</a:t>
            </a:r>
          </a:p>
          <a:p>
            <a:pPr algn="l"/>
            <a:endParaRPr lang="hr-H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2705100"/>
            <a:ext cx="4641273" cy="36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Svakodnevna briga za biljku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856412" cy="515937"/>
          </a:xfrm>
        </p:spPr>
        <p:txBody>
          <a:bodyPr>
            <a:normAutofit/>
          </a:bodyPr>
          <a:lstStyle/>
          <a:p>
            <a:r>
              <a:rPr lang="hr-HR" dirty="0"/>
              <a:t>Z</a:t>
            </a:r>
            <a:r>
              <a:rPr lang="hr-HR" dirty="0" smtClean="0"/>
              <a:t>alijevanje biljke – ručno i pomoću </a:t>
            </a:r>
            <a:r>
              <a:rPr lang="hr-HR" dirty="0" err="1" smtClean="0"/>
              <a:t>micro:bita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0600" y="2505075"/>
            <a:ext cx="4270375" cy="3684588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2505075"/>
            <a:ext cx="3810000" cy="3684588"/>
          </a:xfrm>
        </p:spPr>
      </p:pic>
    </p:spTree>
    <p:extLst>
      <p:ext uri="{BB962C8B-B14F-4D97-AF65-F5344CB8AC3E}">
        <p14:creationId xmlns:p14="http://schemas.microsoft.com/office/powerpoint/2010/main" val="26328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Mjerenje visine biljke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36851"/>
            <a:ext cx="4184650" cy="3305174"/>
          </a:xfrm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91932" y="2736850"/>
            <a:ext cx="3978248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Zadnji dan mjerenja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460501"/>
            <a:ext cx="6615112" cy="647700"/>
          </a:xfrm>
        </p:spPr>
        <p:txBody>
          <a:bodyPr/>
          <a:lstStyle/>
          <a:p>
            <a:r>
              <a:rPr lang="hr-HR" dirty="0" smtClean="0"/>
              <a:t>Obje biljke su narasle, lijepe su i zdrave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2618509"/>
            <a:ext cx="4184650" cy="2947861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65" y="2618509"/>
            <a:ext cx="4186237" cy="2946295"/>
          </a:xfrm>
        </p:spPr>
      </p:pic>
    </p:spTree>
    <p:extLst>
      <p:ext uri="{BB962C8B-B14F-4D97-AF65-F5344CB8AC3E}">
        <p14:creationId xmlns:p14="http://schemas.microsoft.com/office/powerpoint/2010/main" val="12931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mjerenja: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587500"/>
            <a:ext cx="5157787" cy="468313"/>
          </a:xfrm>
        </p:spPr>
        <p:txBody>
          <a:bodyPr>
            <a:normAutofit/>
          </a:bodyPr>
          <a:lstStyle/>
          <a:p>
            <a:r>
              <a:rPr lang="hr-HR" dirty="0" smtClean="0"/>
              <a:t>Biljka zalijevana ručno</a:t>
            </a:r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9024023"/>
              </p:ext>
            </p:extLst>
          </p:nvPr>
        </p:nvGraphicFramePr>
        <p:xfrm>
          <a:off x="839787" y="2171702"/>
          <a:ext cx="3607522" cy="3174997"/>
        </p:xfrm>
        <a:graphic>
          <a:graphicData uri="http://schemas.openxmlformats.org/drawingml/2006/table">
            <a:tbl>
              <a:tblPr firstRow="1" firstCol="1" bandRow="1"/>
              <a:tblGrid>
                <a:gridCol w="1803761">
                  <a:extLst>
                    <a:ext uri="{9D8B030D-6E8A-4147-A177-3AD203B41FA5}">
                      <a16:colId xmlns:a16="http://schemas.microsoft.com/office/drawing/2014/main" val="1764142910"/>
                    </a:ext>
                  </a:extLst>
                </a:gridCol>
                <a:gridCol w="1803761">
                  <a:extLst>
                    <a:ext uri="{9D8B030D-6E8A-4147-A177-3AD203B41FA5}">
                      <a16:colId xmlns:a16="http://schemas.microsoft.com/office/drawing/2014/main" val="956603206"/>
                    </a:ext>
                  </a:extLst>
                </a:gridCol>
              </a:tblGrid>
              <a:tr h="622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1.dan - sijanje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13.3.2018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885819"/>
                  </a:ext>
                </a:extLst>
              </a:tr>
              <a:tr h="622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Izlazak 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zemlje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292980"/>
                  </a:ext>
                </a:extLst>
              </a:tr>
              <a:tr h="622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Izlazak 1. lista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441364"/>
                  </a:ext>
                </a:extLst>
              </a:tr>
              <a:tr h="622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Sušenje i otpadanje supki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886440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Dužina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širina lista na 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 cm/ 4.8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24661"/>
                  </a:ext>
                </a:extLst>
              </a:tr>
            </a:tbl>
          </a:graphicData>
        </a:graphic>
      </p:graphicFrame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444837" y="1460499"/>
            <a:ext cx="4502728" cy="595314"/>
          </a:xfrm>
        </p:spPr>
        <p:txBody>
          <a:bodyPr>
            <a:normAutofit/>
          </a:bodyPr>
          <a:lstStyle/>
          <a:p>
            <a:r>
              <a:rPr lang="hr-HR" dirty="0" smtClean="0"/>
              <a:t>Biljka zalijevana </a:t>
            </a:r>
            <a:r>
              <a:rPr lang="hr-HR" dirty="0" err="1" smtClean="0"/>
              <a:t>micro:bitom</a:t>
            </a:r>
            <a:endParaRPr lang="hr-HR" dirty="0"/>
          </a:p>
        </p:txBody>
      </p:sp>
      <p:graphicFrame>
        <p:nvGraphicFramePr>
          <p:cNvPr id="11" name="Rezervirano mjesto sadržaja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92920637"/>
              </p:ext>
            </p:extLst>
          </p:nvPr>
        </p:nvGraphicFramePr>
        <p:xfrm>
          <a:off x="5444836" y="2171703"/>
          <a:ext cx="4211782" cy="3174995"/>
        </p:xfrm>
        <a:graphic>
          <a:graphicData uri="http://schemas.openxmlformats.org/drawingml/2006/table">
            <a:tbl>
              <a:tblPr firstRow="1" firstCol="1" bandRow="1"/>
              <a:tblGrid>
                <a:gridCol w="2105891">
                  <a:extLst>
                    <a:ext uri="{9D8B030D-6E8A-4147-A177-3AD203B41FA5}">
                      <a16:colId xmlns:a16="http://schemas.microsoft.com/office/drawing/2014/main" val="1152453406"/>
                    </a:ext>
                  </a:extLst>
                </a:gridCol>
                <a:gridCol w="2105891">
                  <a:extLst>
                    <a:ext uri="{9D8B030D-6E8A-4147-A177-3AD203B41FA5}">
                      <a16:colId xmlns:a16="http://schemas.microsoft.com/office/drawing/2014/main" val="3636757288"/>
                    </a:ext>
                  </a:extLst>
                </a:gridCol>
              </a:tblGrid>
              <a:tr h="637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1.dan - sijanje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13.3.2018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438835"/>
                  </a:ext>
                </a:extLst>
              </a:tr>
              <a:tr h="601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Izlazak 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zemlje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172428"/>
                  </a:ext>
                </a:extLst>
              </a:tr>
              <a:tr h="6370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Izlazak 1. lista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21.3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332135"/>
                  </a:ext>
                </a:extLst>
              </a:tr>
              <a:tr h="601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Sušenje i otpadanje supki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28.3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695551"/>
                  </a:ext>
                </a:extLst>
              </a:tr>
              <a:tr h="697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Dužina i širina lista na 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kraju   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cm/ </a:t>
                      </a: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707684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 izdanaka:</a:t>
            </a:r>
            <a:endParaRPr kumimoji="0" lang="hr-HR" altLang="sr-Latn-R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Visina izdanaka:</a:t>
            </a:r>
            <a:endParaRPr kumimoji="0" lang="hr-HR" altLang="sr-Latn-R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711200"/>
            <a:ext cx="10515600" cy="1257300"/>
          </a:xfrm>
        </p:spPr>
        <p:txBody>
          <a:bodyPr/>
          <a:lstStyle/>
          <a:p>
            <a:r>
              <a:rPr lang="hr-HR" dirty="0" smtClean="0"/>
              <a:t>Visina izdanaka mjerena tjedno:</a:t>
            </a:r>
            <a:endParaRPr lang="hr-HR" dirty="0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idx="1"/>
          </p:nvPr>
        </p:nvSpPr>
        <p:spPr>
          <a:xfrm>
            <a:off x="839788" y="2333624"/>
            <a:ext cx="5157787" cy="815975"/>
          </a:xfrm>
        </p:spPr>
        <p:txBody>
          <a:bodyPr>
            <a:normAutofit/>
          </a:bodyPr>
          <a:lstStyle/>
          <a:p>
            <a:r>
              <a:rPr lang="hr-HR" dirty="0"/>
              <a:t>Biljka zalijevana ručno</a:t>
            </a:r>
          </a:p>
          <a:p>
            <a:endParaRPr lang="hr-HR" dirty="0"/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0472240"/>
              </p:ext>
            </p:extLst>
          </p:nvPr>
        </p:nvGraphicFramePr>
        <p:xfrm>
          <a:off x="977900" y="3975100"/>
          <a:ext cx="3133401" cy="1562100"/>
        </p:xfrm>
        <a:graphic>
          <a:graphicData uri="http://schemas.openxmlformats.org/drawingml/2006/table">
            <a:tbl>
              <a:tblPr firstRow="1" firstCol="1" bandRow="1"/>
              <a:tblGrid>
                <a:gridCol w="1044251">
                  <a:extLst>
                    <a:ext uri="{9D8B030D-6E8A-4147-A177-3AD203B41FA5}">
                      <a16:colId xmlns:a16="http://schemas.microsoft.com/office/drawing/2014/main" val="3440583040"/>
                    </a:ext>
                  </a:extLst>
                </a:gridCol>
                <a:gridCol w="1044251">
                  <a:extLst>
                    <a:ext uri="{9D8B030D-6E8A-4147-A177-3AD203B41FA5}">
                      <a16:colId xmlns:a16="http://schemas.microsoft.com/office/drawing/2014/main" val="1702541738"/>
                    </a:ext>
                  </a:extLst>
                </a:gridCol>
                <a:gridCol w="1044899">
                  <a:extLst>
                    <a:ext uri="{9D8B030D-6E8A-4147-A177-3AD203B41FA5}">
                      <a16:colId xmlns:a16="http://schemas.microsoft.com/office/drawing/2014/main" val="801507103"/>
                    </a:ext>
                  </a:extLst>
                </a:gridCol>
              </a:tblGrid>
              <a:tr h="803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1.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tjedan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tjedan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3.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tjedan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625774"/>
                  </a:ext>
                </a:extLst>
              </a:tr>
              <a:tr h="758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634709"/>
                  </a:ext>
                </a:extLst>
              </a:tr>
            </a:tbl>
          </a:graphicData>
        </a:graphic>
      </p:graphicFrame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638801" y="1968500"/>
            <a:ext cx="4544289" cy="1181099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Biljka </a:t>
            </a:r>
            <a:r>
              <a:rPr lang="hr-HR" dirty="0"/>
              <a:t>zalijevana </a:t>
            </a:r>
            <a:r>
              <a:rPr lang="hr-HR" dirty="0" err="1"/>
              <a:t>micro:bitom</a:t>
            </a:r>
            <a:endParaRPr lang="hr-HR" dirty="0"/>
          </a:p>
          <a:p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83187979"/>
              </p:ext>
            </p:extLst>
          </p:nvPr>
        </p:nvGraphicFramePr>
        <p:xfrm>
          <a:off x="5997576" y="3975100"/>
          <a:ext cx="3368098" cy="1608110"/>
        </p:xfrm>
        <a:graphic>
          <a:graphicData uri="http://schemas.openxmlformats.org/drawingml/2006/table">
            <a:tbl>
              <a:tblPr firstRow="1" firstCol="1" bandRow="1"/>
              <a:tblGrid>
                <a:gridCol w="1122467">
                  <a:extLst>
                    <a:ext uri="{9D8B030D-6E8A-4147-A177-3AD203B41FA5}">
                      <a16:colId xmlns:a16="http://schemas.microsoft.com/office/drawing/2014/main" val="1480320202"/>
                    </a:ext>
                  </a:extLst>
                </a:gridCol>
                <a:gridCol w="1122467">
                  <a:extLst>
                    <a:ext uri="{9D8B030D-6E8A-4147-A177-3AD203B41FA5}">
                      <a16:colId xmlns:a16="http://schemas.microsoft.com/office/drawing/2014/main" val="229224829"/>
                    </a:ext>
                  </a:extLst>
                </a:gridCol>
                <a:gridCol w="1123164">
                  <a:extLst>
                    <a:ext uri="{9D8B030D-6E8A-4147-A177-3AD203B41FA5}">
                      <a16:colId xmlns:a16="http://schemas.microsoft.com/office/drawing/2014/main" val="3923500309"/>
                    </a:ext>
                  </a:extLst>
                </a:gridCol>
              </a:tblGrid>
              <a:tr h="850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tjedan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tjedan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</a:t>
                      </a:r>
                      <a:r>
                        <a:rPr lang="hr-HR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tjedan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535211"/>
                  </a:ext>
                </a:extLst>
              </a:tr>
              <a:tr h="711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99975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5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Analizom rezultata dobivenih nakon praćenja i bilježenja podataka učenici su zapazili da je: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-  biljka zalijevana na klasičan način prva izišla iz zemlje i prva je izgubila supke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-  biljka zalijevana </a:t>
            </a:r>
            <a:r>
              <a:rPr lang="hr-HR" dirty="0" err="1" smtClean="0"/>
              <a:t>micro:bitom</a:t>
            </a:r>
            <a:r>
              <a:rPr lang="hr-HR" dirty="0" smtClean="0"/>
              <a:t> prva je dobila list, narasla viša i imala veće listove</a:t>
            </a:r>
          </a:p>
          <a:p>
            <a:pPr marL="0" indent="0">
              <a:buNone/>
            </a:pPr>
            <a:r>
              <a:rPr lang="hr-HR" dirty="0" smtClean="0"/>
              <a:t>Hipoteza je djelomično potvrđena.</a:t>
            </a:r>
          </a:p>
        </p:txBody>
      </p:sp>
    </p:spTree>
    <p:extLst>
      <p:ext uri="{BB962C8B-B14F-4D97-AF65-F5344CB8AC3E}">
        <p14:creationId xmlns:p14="http://schemas.microsoft.com/office/powerpoint/2010/main" val="7873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1130300"/>
            <a:ext cx="8596668" cy="11557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Učenici 2. razreda istražili su vrste graha i načine primjene graha u prehrani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590800"/>
            <a:ext cx="8596668" cy="3450562"/>
          </a:xfrm>
        </p:spPr>
        <p:txBody>
          <a:bodyPr/>
          <a:lstStyle/>
          <a:p>
            <a:r>
              <a:rPr lang="hr-HR" dirty="0" smtClean="0"/>
              <a:t>Vrste graha: crveni, bijeli, smeđi, zeleni, šareni</a:t>
            </a:r>
          </a:p>
          <a:p>
            <a:r>
              <a:rPr lang="hr-HR" dirty="0" smtClean="0"/>
              <a:t>Načini pripreme:</a:t>
            </a:r>
          </a:p>
          <a:p>
            <a:pPr>
              <a:buFontTx/>
              <a:buChar char="-"/>
            </a:pPr>
            <a:r>
              <a:rPr lang="hr-HR" dirty="0" smtClean="0"/>
              <a:t>Mahune: kao varivo i salata</a:t>
            </a:r>
          </a:p>
          <a:p>
            <a:pPr>
              <a:buFontTx/>
              <a:buChar char="-"/>
            </a:pPr>
            <a:r>
              <a:rPr lang="hr-HR" dirty="0" smtClean="0"/>
              <a:t>Grah zrna: varivo, zapečen, pomiješan s drugim povrćem, juha, krem juha, salata</a:t>
            </a:r>
          </a:p>
          <a:p>
            <a:pPr>
              <a:buFontTx/>
              <a:buChar char="-"/>
            </a:pPr>
            <a:r>
              <a:rPr lang="hr-HR" dirty="0" smtClean="0"/>
              <a:t>Obroci u kojima jedemo grah: najčešće za ručak i kao posno jelo na Badnjak u nekim obiteljima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34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16000" y="2967334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hlinkClick r:id="rId2"/>
            </a:endParaRPr>
          </a:p>
          <a:p>
            <a:r>
              <a:rPr lang="hr-HR" dirty="0" smtClean="0">
                <a:hlinkClick r:id="rId2"/>
              </a:rPr>
              <a:t>http</a:t>
            </a:r>
            <a:r>
              <a:rPr lang="hr-HR" dirty="0">
                <a:hlinkClick r:id="rId2"/>
              </a:rPr>
              <a:t>://www.os-domovinske-zahvalnosti-kn.skole.hr/?</a:t>
            </a:r>
            <a:r>
              <a:rPr lang="hr-HR" dirty="0" smtClean="0">
                <a:hlinkClick r:id="rId2"/>
              </a:rPr>
              <a:t>news_hk=1&amp;news_id=2141&amp;mshow=1574#mod_news</a:t>
            </a:r>
            <a:r>
              <a:rPr lang="hr-HR" dirty="0" smtClean="0"/>
              <a:t>  </a:t>
            </a:r>
          </a:p>
          <a:p>
            <a:endParaRPr lang="hr-HR" dirty="0" smtClean="0"/>
          </a:p>
          <a:p>
            <a:r>
              <a:rPr lang="hr-HR" dirty="0" smtClean="0">
                <a:hlinkClick r:id="rId3"/>
              </a:rPr>
              <a:t>http://www.os-domovinske-zahvalnosti-kn.skole.hr/?news_hk=1&amp;news_id=2136&amp;mshow=1574#mod_news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hlinkClick r:id="rId4"/>
              </a:rPr>
              <a:t>https://play.kahoot.it/#/k/36340ef1-eef3-4701-80df-7adec4ce99d1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>
                <a:hlinkClick r:id="rId5"/>
              </a:rPr>
              <a:t>https://play.kahoot.it/#/k/5bc326e9-0ca2-4df9-931b-fbbe24f556df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812800" y="1422400"/>
            <a:ext cx="72849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Prezentacija i vrednovanje projekta</a:t>
            </a:r>
            <a:r>
              <a:rPr lang="hr-HR" dirty="0" smtClean="0"/>
              <a:t>: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 smtClean="0"/>
              <a:t>Kviz u aplikaciji </a:t>
            </a:r>
            <a:r>
              <a:rPr lang="hr-HR" dirty="0" err="1" smtClean="0"/>
              <a:t>Kahoot</a:t>
            </a:r>
            <a:r>
              <a:rPr lang="hr-HR" dirty="0" smtClean="0"/>
              <a:t> za učenike 2. i 5. razreda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Prikaz aktivnosti i prezentacija o navodnjavanju kroz povijest na web stranici škole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Izvješće </a:t>
            </a:r>
            <a:r>
              <a:rPr lang="hr-HR" dirty="0" err="1" smtClean="0"/>
              <a:t>Profill</a:t>
            </a:r>
            <a:r>
              <a:rPr lang="hr-HR" dirty="0" smtClean="0"/>
              <a:t> </a:t>
            </a:r>
            <a:r>
              <a:rPr lang="hr-HR" dirty="0" err="1"/>
              <a:t>K</a:t>
            </a:r>
            <a:r>
              <a:rPr lang="hr-HR" dirty="0" err="1" smtClean="0"/>
              <a:t>lett</a:t>
            </a:r>
            <a:r>
              <a:rPr lang="hr-HR" dirty="0" smtClean="0"/>
              <a:t>-u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93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28700" y="711200"/>
            <a:ext cx="81153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dirty="0" smtClean="0"/>
          </a:p>
          <a:p>
            <a:endParaRPr lang="hr-HR" sz="2800" dirty="0"/>
          </a:p>
          <a:p>
            <a:r>
              <a:rPr lang="hr-HR" sz="2800" dirty="0" smtClean="0"/>
              <a:t>U projektu su sudjelovali učitelji</a:t>
            </a:r>
            <a:r>
              <a:rPr lang="hr-HR" sz="2800" dirty="0"/>
              <a:t>:  </a:t>
            </a:r>
            <a:endParaRPr lang="hr-HR" sz="2800" dirty="0" smtClean="0"/>
          </a:p>
          <a:p>
            <a:r>
              <a:rPr lang="hr-HR" sz="2800" dirty="0" smtClean="0"/>
              <a:t>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hr-HR" sz="2800" dirty="0" smtClean="0"/>
              <a:t>Danijel </a:t>
            </a:r>
            <a:r>
              <a:rPr lang="hr-HR" sz="2800" dirty="0" err="1"/>
              <a:t>Forjan</a:t>
            </a:r>
            <a:r>
              <a:rPr lang="hr-HR" sz="2800" dirty="0"/>
              <a:t>, učitelj </a:t>
            </a:r>
            <a:r>
              <a:rPr lang="hr-HR" sz="2800" dirty="0" smtClean="0"/>
              <a:t>informatike</a:t>
            </a:r>
          </a:p>
          <a:p>
            <a:endParaRPr lang="hr-HR" sz="2800" dirty="0"/>
          </a:p>
          <a:p>
            <a:r>
              <a:rPr lang="hr-HR" sz="2800" dirty="0"/>
              <a:t>Marina Lekić, učiteljica tehničke </a:t>
            </a:r>
            <a:r>
              <a:rPr lang="hr-HR" sz="2800" dirty="0" smtClean="0"/>
              <a:t>kulture</a:t>
            </a:r>
          </a:p>
          <a:p>
            <a:endParaRPr lang="hr-HR" sz="2800" dirty="0"/>
          </a:p>
          <a:p>
            <a:r>
              <a:rPr lang="hr-HR" sz="2800" dirty="0"/>
              <a:t>Zdenka Bilić, učiteljica </a:t>
            </a:r>
            <a:r>
              <a:rPr lang="hr-HR" sz="2800" dirty="0" smtClean="0"/>
              <a:t>prirode i biologije</a:t>
            </a:r>
          </a:p>
          <a:p>
            <a:endParaRPr lang="hr-HR" sz="2800" dirty="0"/>
          </a:p>
          <a:p>
            <a:r>
              <a:rPr lang="hr-HR" sz="2800" dirty="0"/>
              <a:t>Mira Radović, učiteljica razredne </a:t>
            </a:r>
            <a:r>
              <a:rPr lang="hr-HR" sz="2800" dirty="0" smtClean="0"/>
              <a:t>nastave </a:t>
            </a:r>
          </a:p>
          <a:p>
            <a:endParaRPr lang="hr-HR" sz="2800" dirty="0" smtClean="0"/>
          </a:p>
          <a:p>
            <a:r>
              <a:rPr lang="hr-HR" sz="2800" dirty="0" smtClean="0"/>
              <a:t>Učenici: 2.a</a:t>
            </a:r>
            <a:r>
              <a:rPr lang="hr-HR" sz="2800" dirty="0"/>
              <a:t> </a:t>
            </a:r>
            <a:r>
              <a:rPr lang="hr-HR" sz="2800" dirty="0" smtClean="0"/>
              <a:t>i petih razreda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097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projektu: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Željeli smo povezati više područja i učenika na zajedničkom projektu sadnje i brige za biljke graha. Uključili su se učenici 5.r. i nastavnik informatike programiranjem </a:t>
            </a:r>
            <a:r>
              <a:rPr lang="hr-HR" dirty="0" err="1" smtClean="0"/>
              <a:t>micro:bita</a:t>
            </a:r>
            <a:r>
              <a:rPr lang="hr-HR" dirty="0" smtClean="0"/>
              <a:t>, učenici 5.r. i nastavnica tehničke kulture izradom stalka za </a:t>
            </a:r>
            <a:r>
              <a:rPr lang="hr-HR" dirty="0" err="1" smtClean="0"/>
              <a:t>micro:bit</a:t>
            </a:r>
            <a:r>
              <a:rPr lang="hr-HR" dirty="0" smtClean="0"/>
              <a:t> , učenici 5.a i 2.a razreda s učiteljicama prirode i razredne nastave koji su posijali, pratili razvoj i brinuli se o biljkama. Cilj je bio kroz </a:t>
            </a:r>
            <a:r>
              <a:rPr lang="hr-HR" dirty="0" err="1" smtClean="0"/>
              <a:t>međupredmetnu</a:t>
            </a:r>
            <a:r>
              <a:rPr lang="hr-HR" dirty="0" smtClean="0"/>
              <a:t> suradnju učenika različitih uzrasta pratiti razvoj biljaka, koje će biti zalijevane pomoću </a:t>
            </a:r>
            <a:r>
              <a:rPr lang="hr-HR" dirty="0" err="1" smtClean="0"/>
              <a:t>micro:bita</a:t>
            </a:r>
            <a:r>
              <a:rPr lang="hr-HR" dirty="0" smtClean="0"/>
              <a:t> i na klasičan način, svakodnevno fotografirati njihov napredak, mjeriti ga, bilježiti u tablicu i na kraju usporediti rezultate.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56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821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Ponoviti značenje pojmova koje su upoznali kroz predmet Tehnička kultura</a:t>
            </a:r>
          </a:p>
          <a:p>
            <a:r>
              <a:rPr lang="hr-HR" dirty="0" smtClean="0"/>
              <a:t>Usavršiti motoričke sposobnosti kroz preciznost mjerenja, ocrtavanja, izrezivanja, obrade i spajanja pozicija stalka</a:t>
            </a:r>
          </a:p>
          <a:p>
            <a:r>
              <a:rPr lang="hr-HR" dirty="0"/>
              <a:t>P</a:t>
            </a:r>
            <a:r>
              <a:rPr lang="hr-HR" dirty="0" smtClean="0"/>
              <a:t>ridržavati se mjera zaštite na radu</a:t>
            </a:r>
          </a:p>
          <a:p>
            <a:r>
              <a:rPr lang="hr-HR" dirty="0" smtClean="0"/>
              <a:t>Uočiti važnost organizacije poslova, suradnje i doprinosa svakog člana tima</a:t>
            </a:r>
          </a:p>
          <a:p>
            <a:r>
              <a:rPr lang="hr-HR" dirty="0" smtClean="0"/>
              <a:t>Primijeniti znanja o procesu programiranja i praktično primijeniti programiranje </a:t>
            </a:r>
            <a:r>
              <a:rPr lang="hr-HR" dirty="0" err="1" smtClean="0"/>
              <a:t>micro:bita</a:t>
            </a:r>
            <a:endParaRPr lang="hr-HR" dirty="0" smtClean="0"/>
          </a:p>
          <a:p>
            <a:r>
              <a:rPr lang="hr-HR" dirty="0" smtClean="0"/>
              <a:t>Naučiti postavljati opremu za navodnjavanje</a:t>
            </a:r>
          </a:p>
          <a:p>
            <a:r>
              <a:rPr lang="hr-HR" dirty="0" smtClean="0"/>
              <a:t>Napraviti pokus, formulirati hipotezu i zaključak nakon provedbe</a:t>
            </a:r>
          </a:p>
          <a:p>
            <a:r>
              <a:rPr lang="hr-HR" dirty="0" smtClean="0"/>
              <a:t>Praktično primijeniti znanja o rastu biljke i uvjetima života, </a:t>
            </a:r>
            <a:r>
              <a:rPr lang="hr-HR" dirty="0"/>
              <a:t>uočiti prehrambenu važnost </a:t>
            </a:r>
            <a:r>
              <a:rPr lang="hr-HR" dirty="0" smtClean="0"/>
              <a:t>sjemenki,  </a:t>
            </a:r>
            <a:r>
              <a:rPr lang="hr-HR" dirty="0"/>
              <a:t>analizirati sjemenku </a:t>
            </a:r>
            <a:r>
              <a:rPr lang="hr-HR" dirty="0" smtClean="0"/>
              <a:t>graha, </a:t>
            </a:r>
            <a:r>
              <a:rPr lang="hr-HR" dirty="0"/>
              <a:t>objasniti uloge svakog dijela </a:t>
            </a:r>
            <a:r>
              <a:rPr lang="hr-HR" dirty="0" smtClean="0"/>
              <a:t>sjemenke, ukazati </a:t>
            </a:r>
            <a:r>
              <a:rPr lang="hr-HR" dirty="0"/>
              <a:t>na važnost klice za opstanak </a:t>
            </a:r>
            <a:r>
              <a:rPr lang="hr-HR" dirty="0" smtClean="0"/>
              <a:t>biljaka, procijeniti </a:t>
            </a:r>
            <a:r>
              <a:rPr lang="hr-HR" dirty="0"/>
              <a:t>povoljne uvjete za klijanje </a:t>
            </a:r>
            <a:r>
              <a:rPr lang="hr-HR" dirty="0" smtClean="0"/>
              <a:t>sjemenke</a:t>
            </a:r>
          </a:p>
          <a:p>
            <a:r>
              <a:rPr lang="hr-HR" dirty="0" smtClean="0"/>
              <a:t>Bilježiti i interpretirati podatke o rastu i razvoju biljke</a:t>
            </a:r>
          </a:p>
          <a:p>
            <a:r>
              <a:rPr lang="hr-HR" dirty="0" smtClean="0"/>
              <a:t>Praktično primijeniti IKT u nastavi i svakodnevnom životu</a:t>
            </a:r>
          </a:p>
          <a:p>
            <a:r>
              <a:rPr lang="hr-HR" dirty="0" smtClean="0"/>
              <a:t>Upoznati sustave za navodnjavanje kroz povijest</a:t>
            </a:r>
          </a:p>
          <a:p>
            <a:r>
              <a:rPr lang="hr-HR" dirty="0" smtClean="0"/>
              <a:t>Ponoviti naučeno o zdravoj prehrani i namirnicama biljnog porijekla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889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500"/>
          </a:xfrm>
        </p:spPr>
        <p:txBody>
          <a:bodyPr/>
          <a:lstStyle/>
          <a:p>
            <a:r>
              <a:rPr lang="hr-HR" dirty="0" smtClean="0"/>
              <a:t>Zadatci za učenike: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308100"/>
            <a:ext cx="9575800" cy="5372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000" dirty="0" smtClean="0"/>
              <a:t>1.Informatika (5 r.):</a:t>
            </a:r>
          </a:p>
          <a:p>
            <a:pPr marL="0" indent="0">
              <a:buNone/>
            </a:pPr>
            <a:r>
              <a:rPr lang="hr-HR" dirty="0" smtClean="0"/>
              <a:t>Učenici će naučili programirati </a:t>
            </a:r>
            <a:r>
              <a:rPr lang="hr-HR" dirty="0" err="1" smtClean="0"/>
              <a:t>micro:bit</a:t>
            </a:r>
            <a:r>
              <a:rPr lang="hr-HR" dirty="0" smtClean="0"/>
              <a:t>, spojiti ga s uređajem za navodnjavanje i </a:t>
            </a:r>
            <a:r>
              <a:rPr lang="hr-HR" dirty="0" smtClean="0"/>
              <a:t>naučiti o mogućnostima njegove primjene </a:t>
            </a:r>
            <a:r>
              <a:rPr lang="hr-HR" dirty="0" smtClean="0"/>
              <a:t>u svakodnevnom životu </a:t>
            </a:r>
          </a:p>
          <a:p>
            <a:pPr marL="0" indent="0">
              <a:buNone/>
            </a:pPr>
            <a:r>
              <a:rPr lang="hr-HR" sz="2000" dirty="0" smtClean="0"/>
              <a:t>2. Tehnička kultura (5.r.):</a:t>
            </a:r>
          </a:p>
          <a:p>
            <a:pPr marL="0" indent="0">
              <a:buNone/>
            </a:pPr>
            <a:r>
              <a:rPr lang="hr-HR" dirty="0" smtClean="0"/>
              <a:t>Učenici će uvježbati i praktično primijenili postupak izrade stalka za </a:t>
            </a:r>
            <a:r>
              <a:rPr lang="hr-HR" dirty="0" err="1" smtClean="0"/>
              <a:t>micro:bit</a:t>
            </a:r>
            <a:r>
              <a:rPr lang="hr-HR" dirty="0" smtClean="0"/>
              <a:t> s ciljem da: dizajniraju stalak, paze na </a:t>
            </a:r>
            <a:r>
              <a:rPr lang="hr-HR" dirty="0" smtClean="0"/>
              <a:t>točnost </a:t>
            </a:r>
            <a:r>
              <a:rPr lang="hr-HR" dirty="0" smtClean="0"/>
              <a:t>i preciznost, organiziranost radnog mjesta i mjere zaštite na radu, shvate svrhu predmeta TK, LK, Matematike, </a:t>
            </a:r>
            <a:r>
              <a:rPr lang="hr-HR" dirty="0" smtClean="0"/>
              <a:t>Informatike</a:t>
            </a:r>
            <a:r>
              <a:rPr lang="hr-HR" dirty="0" smtClean="0"/>
              <a:t> </a:t>
            </a:r>
            <a:r>
              <a:rPr lang="hr-HR" dirty="0" smtClean="0"/>
              <a:t>i </a:t>
            </a:r>
            <a:r>
              <a:rPr lang="hr-HR" dirty="0" smtClean="0"/>
              <a:t>njihove povezanosti i važnosti u svakodnevnom životu</a:t>
            </a:r>
          </a:p>
          <a:p>
            <a:pPr marL="0" indent="0">
              <a:buNone/>
            </a:pPr>
            <a:r>
              <a:rPr lang="hr-HR" sz="2000" dirty="0" smtClean="0"/>
              <a:t>3. Priroda i društvo (2. r.) i Priroda (5. r.)</a:t>
            </a:r>
          </a:p>
          <a:p>
            <a:pPr marL="0" indent="0">
              <a:buNone/>
            </a:pPr>
            <a:r>
              <a:rPr lang="hr-HR" dirty="0" smtClean="0"/>
              <a:t>Učenici će:</a:t>
            </a:r>
          </a:p>
          <a:p>
            <a:pPr marL="0" indent="0">
              <a:buNone/>
            </a:pPr>
            <a:r>
              <a:rPr lang="hr-HR" dirty="0"/>
              <a:t>P</a:t>
            </a:r>
            <a:r>
              <a:rPr lang="hr-HR" dirty="0" smtClean="0"/>
              <a:t>osaditi biljke, svakodnevno pratili rast i razvoj i fotografirati biljke, surađivati i uočavati što biljci treba za život, </a:t>
            </a:r>
            <a:r>
              <a:rPr lang="hr-HR" dirty="0" smtClean="0"/>
              <a:t>uspoređivati dobivene </a:t>
            </a:r>
            <a:r>
              <a:rPr lang="hr-HR" dirty="0" smtClean="0"/>
              <a:t>rezultate mjerenja, istraživati o navodnjavanju kroz povijest (5. r</a:t>
            </a:r>
            <a:r>
              <a:rPr lang="hr-HR" dirty="0"/>
              <a:t>.), </a:t>
            </a:r>
            <a:r>
              <a:rPr lang="hr-HR" dirty="0" smtClean="0"/>
              <a:t>učenici </a:t>
            </a:r>
            <a:r>
              <a:rPr lang="hr-HR" dirty="0"/>
              <a:t>2. razreda </a:t>
            </a:r>
            <a:r>
              <a:rPr lang="hr-HR" dirty="0" smtClean="0"/>
              <a:t>svakodnevno </a:t>
            </a:r>
            <a:r>
              <a:rPr lang="hr-HR" dirty="0"/>
              <a:t>će provjeravati </a:t>
            </a:r>
            <a:r>
              <a:rPr lang="hr-HR" dirty="0" smtClean="0"/>
              <a:t>vlažnost </a:t>
            </a:r>
            <a:r>
              <a:rPr lang="hr-HR" dirty="0"/>
              <a:t>zemlje i praskati i zalijevati biljke po </a:t>
            </a:r>
            <a:r>
              <a:rPr lang="hr-HR" dirty="0" smtClean="0"/>
              <a:t>potrebi, istraživati o grahu u prehrani, svi </a:t>
            </a:r>
            <a:r>
              <a:rPr lang="hr-HR" dirty="0" smtClean="0"/>
              <a:t>učenici </a:t>
            </a:r>
            <a:r>
              <a:rPr lang="hr-HR" dirty="0" smtClean="0"/>
              <a:t>će rješavati kviz u </a:t>
            </a:r>
            <a:r>
              <a:rPr lang="hr-HR" dirty="0" err="1" smtClean="0"/>
              <a:t>Kahootu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4.</a:t>
            </a:r>
            <a:r>
              <a:rPr lang="hr-HR" sz="2200" dirty="0" smtClean="0"/>
              <a:t> Likovna kultura</a:t>
            </a:r>
          </a:p>
          <a:p>
            <a:pPr marL="0" indent="0">
              <a:buNone/>
            </a:pPr>
            <a:r>
              <a:rPr lang="hr-HR" dirty="0" smtClean="0"/>
              <a:t>Ukrašavati stalak za </a:t>
            </a:r>
            <a:r>
              <a:rPr lang="hr-HR" dirty="0" err="1" smtClean="0"/>
              <a:t>micro:bit</a:t>
            </a:r>
            <a:r>
              <a:rPr lang="hr-HR" dirty="0" smtClean="0"/>
              <a:t> (2. r.)</a:t>
            </a:r>
          </a:p>
          <a:p>
            <a:pPr>
              <a:buFontTx/>
              <a:buChar char="-"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28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Postavljanje hipoteze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951018"/>
            <a:ext cx="8596668" cy="3090344"/>
          </a:xfrm>
        </p:spPr>
        <p:txBody>
          <a:bodyPr/>
          <a:lstStyle/>
          <a:p>
            <a:r>
              <a:rPr lang="hr-HR" dirty="0" smtClean="0"/>
              <a:t>Biljka koja se zalijeva pomoću </a:t>
            </a:r>
            <a:r>
              <a:rPr lang="hr-HR" dirty="0" err="1" smtClean="0"/>
              <a:t>micro:bita</a:t>
            </a:r>
            <a:r>
              <a:rPr lang="hr-HR" dirty="0" smtClean="0"/>
              <a:t> prije će izići iz zemlje, brže će rasti i narasti veća zbog toga što </a:t>
            </a:r>
            <a:r>
              <a:rPr lang="hr-HR" dirty="0" err="1" smtClean="0"/>
              <a:t>micro</a:t>
            </a:r>
            <a:r>
              <a:rPr lang="hr-HR" dirty="0" err="1"/>
              <a:t>:</a:t>
            </a:r>
            <a:r>
              <a:rPr lang="hr-HR" dirty="0" err="1" smtClean="0"/>
              <a:t>bit</a:t>
            </a:r>
            <a:r>
              <a:rPr lang="hr-HR" dirty="0" smtClean="0"/>
              <a:t> mjeri vlažnost tla i kontinuirano vrši ovlaživanje u količini koja je biljkama potrebna.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393700"/>
            <a:ext cx="5118100" cy="952500"/>
          </a:xfrm>
        </p:spPr>
        <p:txBody>
          <a:bodyPr/>
          <a:lstStyle/>
          <a:p>
            <a:r>
              <a:rPr lang="hr-HR" dirty="0" smtClean="0"/>
              <a:t>Tijek projekta: 1. dan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75745" y="1346200"/>
            <a:ext cx="4185623" cy="939801"/>
          </a:xfrm>
        </p:spPr>
        <p:txBody>
          <a:bodyPr/>
          <a:lstStyle/>
          <a:p>
            <a:r>
              <a:rPr lang="hr-HR" dirty="0" smtClean="0"/>
              <a:t>Izrada stalka (Tehnička kultura, 5. razred)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6390" y="2736850"/>
            <a:ext cx="3284419" cy="3305175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346700" y="1155700"/>
            <a:ext cx="5181600" cy="1581150"/>
          </a:xfrm>
        </p:spPr>
        <p:txBody>
          <a:bodyPr/>
          <a:lstStyle/>
          <a:p>
            <a:r>
              <a:rPr lang="hr-HR" dirty="0" smtClean="0"/>
              <a:t>Ukrašavanje stalka, programiranje </a:t>
            </a:r>
            <a:r>
              <a:rPr lang="hr-HR" dirty="0" err="1" smtClean="0"/>
              <a:t>micro:bita</a:t>
            </a:r>
            <a:r>
              <a:rPr lang="hr-HR" dirty="0" smtClean="0"/>
              <a:t> i spajanje </a:t>
            </a:r>
            <a:r>
              <a:rPr lang="hr-HR" dirty="0" err="1" smtClean="0"/>
              <a:t>micro:bita</a:t>
            </a:r>
            <a:r>
              <a:rPr lang="hr-HR" dirty="0" smtClean="0"/>
              <a:t> </a:t>
            </a:r>
            <a:r>
              <a:rPr lang="hr-HR" dirty="0"/>
              <a:t>s</a:t>
            </a:r>
            <a:r>
              <a:rPr lang="hr-HR" dirty="0" smtClean="0"/>
              <a:t> uređajem za navodnjavanje (Likovna kultura, 2. </a:t>
            </a:r>
            <a:r>
              <a:rPr lang="hr-HR" dirty="0"/>
              <a:t>r. Informatika, 5. r</a:t>
            </a:r>
            <a:r>
              <a:rPr lang="hr-HR" dirty="0" smtClean="0"/>
              <a:t>.)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28469" y="2736850"/>
            <a:ext cx="3745532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9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9" y="1066801"/>
            <a:ext cx="3783012" cy="800099"/>
          </a:xfrm>
        </p:spPr>
        <p:txBody>
          <a:bodyPr/>
          <a:lstStyle/>
          <a:p>
            <a:r>
              <a:rPr lang="hr-HR" dirty="0" smtClean="0"/>
              <a:t>Sadnja biljaka</a:t>
            </a:r>
            <a:endParaRPr lang="hr-HR" dirty="0"/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6012" y="2736850"/>
            <a:ext cx="3305175" cy="3305175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569528" y="787401"/>
            <a:ext cx="5126182" cy="1079499"/>
          </a:xfrm>
        </p:spPr>
        <p:txBody>
          <a:bodyPr>
            <a:normAutofit/>
          </a:bodyPr>
          <a:lstStyle/>
          <a:p>
            <a:r>
              <a:rPr lang="hr-HR" dirty="0" smtClean="0"/>
              <a:t>Spajanje uređaja za navodnjavanje  s posudom u koju je posađen grah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69527" y="2505075"/>
            <a:ext cx="4031673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Briga za biljku i praćenje rasta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7837"/>
          </a:xfrm>
        </p:spPr>
        <p:txBody>
          <a:bodyPr/>
          <a:lstStyle/>
          <a:p>
            <a:r>
              <a:rPr lang="hr-HR" dirty="0" smtClean="0"/>
              <a:t>Izlazak mlade biljke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05075"/>
            <a:ext cx="4421187" cy="3684588"/>
          </a:xfrm>
          <a:prstGeom prst="rect">
            <a:avLst/>
          </a:prstGeo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4" y="2505075"/>
            <a:ext cx="3908425" cy="3684588"/>
          </a:xfrm>
        </p:spPr>
      </p:pic>
    </p:spTree>
    <p:extLst>
      <p:ext uri="{BB962C8B-B14F-4D97-AF65-F5344CB8AC3E}">
        <p14:creationId xmlns:p14="http://schemas.microsoft.com/office/powerpoint/2010/main" val="34118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</TotalTime>
  <Words>850</Words>
  <Application>Microsoft Office PowerPoint</Application>
  <PresentationFormat>Široki zaslon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Faseta</vt:lpstr>
      <vt:lpstr>ŽELIM STABLO</vt:lpstr>
      <vt:lpstr>PowerPoint prezentacija</vt:lpstr>
      <vt:lpstr>O projektu:</vt:lpstr>
      <vt:lpstr>Ishodi:</vt:lpstr>
      <vt:lpstr>Zadatci za učenike:</vt:lpstr>
      <vt:lpstr>Postavljanje hipoteze</vt:lpstr>
      <vt:lpstr>Tijek projekta: 1. dan</vt:lpstr>
      <vt:lpstr>PowerPoint prezentacija</vt:lpstr>
      <vt:lpstr>Briga za biljku i praćenje rasta</vt:lpstr>
      <vt:lpstr>Svakodnevna briga za biljku</vt:lpstr>
      <vt:lpstr>Mjerenje visine biljke</vt:lpstr>
      <vt:lpstr>Zadnji dan mjerenja</vt:lpstr>
      <vt:lpstr>Rezultati mjerenja:</vt:lpstr>
      <vt:lpstr>Visina izdanaka mjerena tjedno:</vt:lpstr>
      <vt:lpstr>Zaključak</vt:lpstr>
      <vt:lpstr>Učenici 2. razreda istražili su vrste graha i načine primjene graha u prehrani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mira radovic</dc:creator>
  <cp:lastModifiedBy>mira radovic</cp:lastModifiedBy>
  <cp:revision>57</cp:revision>
  <dcterms:created xsi:type="dcterms:W3CDTF">2018-04-18T16:26:55Z</dcterms:created>
  <dcterms:modified xsi:type="dcterms:W3CDTF">2018-04-27T13:19:37Z</dcterms:modified>
</cp:coreProperties>
</file>