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60" r:id="rId3"/>
    <p:sldId id="272" r:id="rId4"/>
    <p:sldId id="262" r:id="rId5"/>
    <p:sldId id="267" r:id="rId6"/>
    <p:sldId id="277" r:id="rId7"/>
    <p:sldId id="273" r:id="rId8"/>
    <p:sldId id="268" r:id="rId9"/>
    <p:sldId id="269" r:id="rId10"/>
    <p:sldId id="275" r:id="rId11"/>
    <p:sldId id="276"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300" r:id="rId29"/>
    <p:sldId id="294" r:id="rId30"/>
    <p:sldId id="301" r:id="rId31"/>
    <p:sldId id="295" r:id="rId32"/>
    <p:sldId id="302" r:id="rId33"/>
    <p:sldId id="296" r:id="rId34"/>
    <p:sldId id="303" r:id="rId35"/>
    <p:sldId id="297" r:id="rId36"/>
    <p:sldId id="298" r:id="rId37"/>
    <p:sldId id="299" r:id="rId38"/>
    <p:sldId id="304" r:id="rId39"/>
    <p:sldId id="305" r:id="rId40"/>
    <p:sldId id="306" r:id="rId41"/>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3A45BA1-980A-4507-BE5A-5C1E7C2FFD8F}">
              <a:rPr lang="en-US"/>
              <a:pPr rtl="0"/>
              <a:t>24/8/2016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pPr rtl="0"/>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5A3416D-7FED-43BC-AA7C-D92DBA01ED64}">
              <a:rPr lang="en-US"/>
              <a:pPr rtl="0"/>
              <a:t>24/8/2016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pPr rtl="0"/>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hr-HR" smtClean="0"/>
              <a:t>Kliknite da biste uredili stil naslova matrice</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smtClean="0"/>
              <a:t>Kliknite da biste uredili stil podnaslova matrice</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hr-HR" smtClean="0"/>
              <a:t>Kliknite da biste uredili stil naslova matrice</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hr-HR" smtClean="0"/>
              <a:t>Kliknite da biste uredili stil naslova matrice</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hr-HR" smtClean="0"/>
              <a:t>Kliknite da biste uredili stil naslova matrice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smtClean="0"/>
              <a:t>Pritisnite ikonu za dodavanje slike</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sp>
        <p:nvSpPr>
          <p:cNvPr id="7" name="Slide Number Placeholder 6"/>
          <p:cNvSpPr>
            <a:spLocks noGrp="1"/>
          </p:cNvSpPr>
          <p:nvPr>
            <p:ph type="sldNum" sz="quarter" idx="12"/>
          </p:nvPr>
        </p:nvSpPr>
        <p:spPr/>
        <p:txBody>
          <a:bodyPr rtlCol="0"/>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smtClean="0"/>
              <a:t>Kliknite da biste uredili stil naslova matrice</a:t>
            </a:r>
            <a:endParaRPr/>
          </a:p>
        </p:txBody>
      </p:sp>
      <p:sp>
        <p:nvSpPr>
          <p:cNvPr id="3" name="Vertical Text Placeholder 2"/>
          <p:cNvSpPr>
            <a:spLocks noGrp="1"/>
          </p:cNvSpPr>
          <p:nvPr>
            <p:ph type="body" orient="vert" idx="1"/>
          </p:nvPr>
        </p:nvSpPr>
        <p:spPr/>
        <p:txBody>
          <a:bodyPr vert="eaVert" rtlCol="0"/>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pPr rtl="0"/>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hr-HR" smtClean="0"/>
              <a:t>Kliknite da biste uredili stil naslova matrice</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pPr rtl="0"/>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smtClean="0"/>
              <a:t>Kliknite da biste uredili stil naslova matrice</a:t>
            </a:r>
            <a:endParaRPr/>
          </a:p>
        </p:txBody>
      </p:sp>
      <p:sp>
        <p:nvSpPr>
          <p:cNvPr id="3" name="Content Placeholder 2"/>
          <p:cNvSpPr>
            <a:spLocks noGrp="1"/>
          </p:cNvSpPr>
          <p:nvPr>
            <p:ph idx="1"/>
          </p:nvPr>
        </p:nvSpPr>
        <p:spPr/>
        <p:txBody>
          <a:bodyPr rtlCol="0"/>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pPr rtl="0"/>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hr-HR" smtClean="0"/>
              <a:t>Kliknite da biste uredili stil naslova matrice</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hr-HR" smtClean="0"/>
              <a:t>Kliknite da biste uredili stilove teksta matrice</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smtClean="0"/>
              <a:t>Kliknite da biste uredili stil naslova matrice</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smtClean="0"/>
              <a:t>Kliknite da biste uredili stil naslova matrice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smtClean="0"/>
              <a:t>Kliknite da biste uredili stilove teksta matrice</a:t>
            </a:r>
          </a:p>
        </p:txBody>
      </p:sp>
      <p:sp>
        <p:nvSpPr>
          <p:cNvPr id="4" name="Content Placeholder 3"/>
          <p:cNvSpPr>
            <a:spLocks noGrp="1"/>
          </p:cNvSpPr>
          <p:nvPr>
            <p:ph sz="half" idx="2"/>
          </p:nvPr>
        </p:nvSpPr>
        <p:spPr>
          <a:xfrm>
            <a:off x="1069848" y="2505075"/>
            <a:ext cx="4956048" cy="3476625"/>
          </a:xfrm>
        </p:spPr>
        <p:txBody>
          <a:bodyPr rtlCol="0"/>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smtClean="0"/>
              <a:t>Kliknite da biste uredili stilove teksta matrice</a:t>
            </a:r>
          </a:p>
        </p:txBody>
      </p:sp>
      <p:sp>
        <p:nvSpPr>
          <p:cNvPr id="6" name="Content Placeholder 5"/>
          <p:cNvSpPr>
            <a:spLocks noGrp="1"/>
          </p:cNvSpPr>
          <p:nvPr>
            <p:ph sz="quarter" idx="4"/>
          </p:nvPr>
        </p:nvSpPr>
        <p:spPr>
          <a:xfrm>
            <a:off x="6172200" y="2505075"/>
            <a:ext cx="4956048" cy="3476625"/>
          </a:xfrm>
        </p:spPr>
        <p:txBody>
          <a:bodyPr rtlCol="0"/>
          <a:lstStyle/>
          <a:p>
            <a:pPr lvl="0" rtl="0"/>
            <a:r>
              <a:rPr lang="hr-HR" smtClean="0"/>
              <a:t>Kliknite da biste uredili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pPr rtl="0"/>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smtClean="0"/>
              <a:t>Kliknite da biste uredili stil naslova matrice</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pPr rtl="0"/>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pPr rtl="0"/>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hr-HR" smtClean="0"/>
              <a:t>Kliknite da biste uredili stil naslova matrice</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smtClean="0"/>
              <a:t>Kliknite da biste uredili stil naslova matrice</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hr-HR" smtClean="0"/>
              <a:t>Pritisnite ikonu za dodavanje slike</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smtClean="0"/>
              <a:t>Kliknite da biste uredili stilove teksta matrice</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hr-HR" smtClean="0"/>
              <a:t>Kliknite da biste uredili stil naslova matrice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rtl="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fld id="{4CF99945-0A15-4715-AB6C-F5E56CF20F70}">
              <a:rPr lang="en-US" smtClean="0"/>
              <a:pPr rtl="0"/>
              <a:t>24/8/2016</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9.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9.xml"/><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9.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9.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9.xml"/><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9.xml"/><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9.xml"/><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495097"/>
          </a:xfrm>
        </p:spPr>
        <p:txBody>
          <a:bodyPr rtlCol="0"/>
          <a:lstStyle/>
          <a:p>
            <a:pPr rtl="0"/>
            <a:r>
              <a:rPr lang="hr-HR" dirty="0" smtClean="0"/>
              <a:t>Želim stablo,2018.</a:t>
            </a:r>
            <a:endParaRPr lang="en-GB" dirty="0"/>
          </a:p>
        </p:txBody>
      </p:sp>
      <p:sp>
        <p:nvSpPr>
          <p:cNvPr id="3" name="Subtitle 2"/>
          <p:cNvSpPr>
            <a:spLocks noGrp="1"/>
          </p:cNvSpPr>
          <p:nvPr>
            <p:ph type="subTitle" idx="1"/>
          </p:nvPr>
        </p:nvSpPr>
        <p:spPr>
          <a:xfrm>
            <a:off x="4298730" y="3615559"/>
            <a:ext cx="6824881" cy="2417379"/>
          </a:xfrm>
        </p:spPr>
        <p:txBody>
          <a:bodyPr rtlCol="0">
            <a:normAutofit fontScale="92500" lnSpcReduction="20000"/>
          </a:bodyPr>
          <a:lstStyle/>
          <a:p>
            <a:pPr rtl="0"/>
            <a:r>
              <a:rPr lang="hr-HR" dirty="0" smtClean="0">
                <a:solidFill>
                  <a:schemeClr val="tx2"/>
                </a:solidFill>
              </a:rPr>
              <a:t>Osnovna </a:t>
            </a:r>
            <a:r>
              <a:rPr lang="hr-HR" dirty="0" smtClean="0">
                <a:solidFill>
                  <a:schemeClr val="tx2"/>
                </a:solidFill>
              </a:rPr>
              <a:t>škola, </a:t>
            </a:r>
            <a:r>
              <a:rPr lang="hr-HR" dirty="0" err="1" smtClean="0">
                <a:solidFill>
                  <a:schemeClr val="tx2"/>
                </a:solidFill>
              </a:rPr>
              <a:t>Okučani</a:t>
            </a:r>
            <a:endParaRPr lang="hr-HR" dirty="0" smtClean="0">
              <a:solidFill>
                <a:schemeClr val="tx2"/>
              </a:solidFill>
            </a:endParaRPr>
          </a:p>
          <a:p>
            <a:pPr rtl="0"/>
            <a:r>
              <a:rPr lang="hr-HR" dirty="0" smtClean="0">
                <a:solidFill>
                  <a:schemeClr val="tx2"/>
                </a:solidFill>
              </a:rPr>
              <a:t>Područna škola</a:t>
            </a:r>
            <a:r>
              <a:rPr lang="hr-HR" dirty="0" smtClean="0">
                <a:solidFill>
                  <a:schemeClr val="tx2"/>
                </a:solidFill>
              </a:rPr>
              <a:t>, Stara Gradiška</a:t>
            </a:r>
          </a:p>
          <a:p>
            <a:pPr rtl="0"/>
            <a:endParaRPr lang="hr-HR" dirty="0" smtClean="0">
              <a:solidFill>
                <a:schemeClr val="tx2"/>
              </a:solidFill>
            </a:endParaRPr>
          </a:p>
          <a:p>
            <a:pPr rtl="0"/>
            <a:r>
              <a:rPr lang="hr-HR" dirty="0" smtClean="0">
                <a:solidFill>
                  <a:schemeClr val="tx2"/>
                </a:solidFill>
              </a:rPr>
              <a:t>Učiteljice: Rahela </a:t>
            </a:r>
            <a:r>
              <a:rPr lang="hr-HR" dirty="0" err="1" smtClean="0">
                <a:solidFill>
                  <a:schemeClr val="tx2"/>
                </a:solidFill>
              </a:rPr>
              <a:t>Radecki</a:t>
            </a:r>
            <a:r>
              <a:rPr lang="hr-HR" dirty="0" smtClean="0">
                <a:solidFill>
                  <a:schemeClr val="tx2"/>
                </a:solidFill>
              </a:rPr>
              <a:t> </a:t>
            </a:r>
            <a:r>
              <a:rPr lang="hr-HR" dirty="0" err="1" smtClean="0">
                <a:solidFill>
                  <a:schemeClr val="tx2"/>
                </a:solidFill>
              </a:rPr>
              <a:t>Ivakić</a:t>
            </a:r>
            <a:r>
              <a:rPr lang="hr-HR" dirty="0" smtClean="0">
                <a:solidFill>
                  <a:schemeClr val="tx2"/>
                </a:solidFill>
              </a:rPr>
              <a:t>, RN</a:t>
            </a:r>
          </a:p>
          <a:p>
            <a:pPr rtl="0"/>
            <a:r>
              <a:rPr lang="hr-HR" dirty="0" smtClean="0">
                <a:solidFill>
                  <a:schemeClr val="tx2"/>
                </a:solidFill>
              </a:rPr>
              <a:t> </a:t>
            </a:r>
            <a:r>
              <a:rPr lang="hr-HR" dirty="0" smtClean="0">
                <a:solidFill>
                  <a:schemeClr val="tx2"/>
                </a:solidFill>
              </a:rPr>
              <a:t>            Antonija </a:t>
            </a:r>
            <a:r>
              <a:rPr lang="hr-HR" dirty="0" err="1" smtClean="0">
                <a:solidFill>
                  <a:schemeClr val="tx2"/>
                </a:solidFill>
              </a:rPr>
              <a:t>Šulekić</a:t>
            </a:r>
            <a:r>
              <a:rPr lang="hr-HR" dirty="0" smtClean="0">
                <a:solidFill>
                  <a:schemeClr val="tx2"/>
                </a:solidFill>
              </a:rPr>
              <a:t>, RN</a:t>
            </a:r>
          </a:p>
          <a:p>
            <a:pPr rtl="0"/>
            <a:r>
              <a:rPr lang="hr-HR" dirty="0" smtClean="0">
                <a:solidFill>
                  <a:schemeClr val="tx2"/>
                </a:solidFill>
              </a:rPr>
              <a:t> </a:t>
            </a:r>
            <a:r>
              <a:rPr lang="hr-HR" dirty="0" smtClean="0">
                <a:solidFill>
                  <a:schemeClr val="tx2"/>
                </a:solidFill>
              </a:rPr>
              <a:t>            Jasna </a:t>
            </a:r>
            <a:r>
              <a:rPr lang="hr-HR" dirty="0" err="1" smtClean="0">
                <a:solidFill>
                  <a:schemeClr val="tx2"/>
                </a:solidFill>
              </a:rPr>
              <a:t>Buturac</a:t>
            </a:r>
            <a:r>
              <a:rPr lang="hr-HR" dirty="0" smtClean="0">
                <a:solidFill>
                  <a:schemeClr val="tx2"/>
                </a:solidFill>
              </a:rPr>
              <a:t>, kemija</a:t>
            </a:r>
          </a:p>
          <a:p>
            <a:pPr rtl="0"/>
            <a:r>
              <a:rPr lang="hr-HR" dirty="0" smtClean="0">
                <a:solidFill>
                  <a:schemeClr val="tx2"/>
                </a:solidFill>
              </a:rPr>
              <a:t> </a:t>
            </a:r>
            <a:r>
              <a:rPr lang="hr-HR" dirty="0" smtClean="0">
                <a:solidFill>
                  <a:schemeClr val="tx2"/>
                </a:solidFill>
              </a:rPr>
              <a:t>            Maja Kovačević, informatika</a:t>
            </a:r>
          </a:p>
          <a:p>
            <a:pPr rtl="0"/>
            <a:r>
              <a:rPr lang="hr-HR" dirty="0" smtClean="0"/>
              <a:t> </a:t>
            </a:r>
            <a:endParaRPr lang="en-GB" dirty="0"/>
          </a:p>
        </p:txBody>
      </p:sp>
    </p:spTree>
    <p:extLst>
      <p:ext uri="{BB962C8B-B14F-4D97-AF65-F5344CB8AC3E}">
        <p14:creationId xmlns="" xmlns:p14="http://schemas.microsoft.com/office/powerpoint/2010/main" val="76967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Gosti nam se pridružuju sa svojim likovnim radovima na temu Želim stablo…</a:t>
            </a:r>
            <a:endParaRPr lang="hr-HR" dirty="0"/>
          </a:p>
        </p:txBody>
      </p:sp>
      <p:pic>
        <p:nvPicPr>
          <p:cNvPr id="9" name="Rezervirano mjesto slike 8" descr="IMG-482df6b1655225ff2fc801d6f78ba58e-V.jpg"/>
          <p:cNvPicPr>
            <a:picLocks noGrp="1" noChangeAspect="1"/>
          </p:cNvPicPr>
          <p:nvPr>
            <p:ph type="pic" sz="quarter" idx="19"/>
          </p:nvPr>
        </p:nvPicPr>
        <p:blipFill>
          <a:blip r:embed="rId2" cstate="print"/>
          <a:srcRect l="22502" r="22502"/>
          <a:stretch>
            <a:fillRect/>
          </a:stretch>
        </p:blipFill>
        <p:spPr/>
      </p:pic>
      <p:sp>
        <p:nvSpPr>
          <p:cNvPr id="4" name="Rezervirano mjesto teksta 3"/>
          <p:cNvSpPr>
            <a:spLocks noGrp="1"/>
          </p:cNvSpPr>
          <p:nvPr>
            <p:ph type="body" sz="half" idx="2"/>
          </p:nvPr>
        </p:nvSpPr>
        <p:spPr/>
        <p:txBody>
          <a:bodyPr/>
          <a:lstStyle/>
          <a:p>
            <a:r>
              <a:rPr lang="hr-HR" dirty="0" smtClean="0"/>
              <a:t>2.b razred</a:t>
            </a:r>
            <a:endParaRPr lang="hr-HR" dirty="0"/>
          </a:p>
        </p:txBody>
      </p:sp>
      <p:pic>
        <p:nvPicPr>
          <p:cNvPr id="10" name="Rezervirano mjesto slike 9" descr="IMG-cf175cd1b6bb93163816d1bea9a22746-V.jpg"/>
          <p:cNvPicPr>
            <a:picLocks noGrp="1" noChangeAspect="1"/>
          </p:cNvPicPr>
          <p:nvPr>
            <p:ph type="pic" sz="quarter" idx="18"/>
          </p:nvPr>
        </p:nvPicPr>
        <p:blipFill>
          <a:blip r:embed="rId3" cstate="print"/>
          <a:srcRect l="22486" r="22486"/>
          <a:stretch>
            <a:fillRect/>
          </a:stretch>
        </p:blipFill>
        <p:spPr/>
      </p:pic>
      <p:sp>
        <p:nvSpPr>
          <p:cNvPr id="6" name="Rezervirano mjesto teksta 5"/>
          <p:cNvSpPr>
            <a:spLocks noGrp="1"/>
          </p:cNvSpPr>
          <p:nvPr>
            <p:ph type="body" sz="half" idx="21"/>
          </p:nvPr>
        </p:nvSpPr>
        <p:spPr/>
        <p:txBody>
          <a:bodyPr/>
          <a:lstStyle/>
          <a:p>
            <a:r>
              <a:rPr lang="hr-HR" dirty="0" smtClean="0"/>
              <a:t>Osnovna škola </a:t>
            </a:r>
            <a:r>
              <a:rPr lang="hr-HR" dirty="0" err="1" smtClean="0"/>
              <a:t>Okučani</a:t>
            </a:r>
            <a:endParaRPr lang="hr-HR" dirty="0"/>
          </a:p>
        </p:txBody>
      </p:sp>
      <p:pic>
        <p:nvPicPr>
          <p:cNvPr id="11" name="Rezervirano mjesto slike 10" descr="IMG-d1724132c0941112dacbde1ea822ed3f-V.jpg"/>
          <p:cNvPicPr>
            <a:picLocks noGrp="1" noChangeAspect="1"/>
          </p:cNvPicPr>
          <p:nvPr>
            <p:ph type="pic" sz="quarter" idx="20"/>
          </p:nvPr>
        </p:nvPicPr>
        <p:blipFill>
          <a:blip r:embed="rId4" cstate="print"/>
          <a:srcRect l="22502" r="22502"/>
          <a:stretch>
            <a:fillRect/>
          </a:stretch>
        </p:blipFill>
        <p:spPr/>
      </p:pic>
      <p:sp>
        <p:nvSpPr>
          <p:cNvPr id="8" name="Rezervirano mjesto teksta 7"/>
          <p:cNvSpPr>
            <a:spLocks noGrp="1"/>
          </p:cNvSpPr>
          <p:nvPr>
            <p:ph type="body" sz="half" idx="22"/>
          </p:nvPr>
        </p:nvSpPr>
        <p:spPr/>
        <p:txBody>
          <a:bodyPr/>
          <a:lstStyle/>
          <a:p>
            <a:r>
              <a:rPr lang="hr-HR" dirty="0" smtClean="0"/>
              <a:t>Želim stablo!</a:t>
            </a:r>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smtClean="0"/>
              <a:t>Dan planeta Zemlje – pisanje eko poruka,2. a razred</a:t>
            </a:r>
            <a:endParaRPr lang="hr-HR" dirty="0"/>
          </a:p>
        </p:txBody>
      </p:sp>
      <p:pic>
        <p:nvPicPr>
          <p:cNvPr id="7" name="Rezervirano mjesto slike 6" descr="20180419_105610.jpg"/>
          <p:cNvPicPr>
            <a:picLocks noGrp="1" noChangeAspect="1"/>
          </p:cNvPicPr>
          <p:nvPr>
            <p:ph type="pic" sz="quarter" idx="17"/>
          </p:nvPr>
        </p:nvPicPr>
        <p:blipFill>
          <a:blip r:embed="rId2" cstate="print"/>
          <a:srcRect t="5882" b="5882"/>
          <a:stretch>
            <a:fillRect/>
          </a:stretch>
        </p:blipFill>
        <p:spPr/>
      </p:pic>
      <p:pic>
        <p:nvPicPr>
          <p:cNvPr id="8" name="Rezervirano mjesto slike 7" descr="20180419_105711.jpg"/>
          <p:cNvPicPr>
            <a:picLocks noGrp="1" noChangeAspect="1"/>
          </p:cNvPicPr>
          <p:nvPr>
            <p:ph type="pic" sz="quarter" idx="18"/>
          </p:nvPr>
        </p:nvPicPr>
        <p:blipFill>
          <a:blip r:embed="rId3" cstate="print"/>
          <a:srcRect t="21129" b="21129"/>
          <a:stretch>
            <a:fillRect/>
          </a:stretch>
        </p:blipFill>
        <p:spPr/>
      </p:pic>
      <p:pic>
        <p:nvPicPr>
          <p:cNvPr id="9" name="Rezervirano mjesto slike 8" descr="20180419_105737.jpg"/>
          <p:cNvPicPr>
            <a:picLocks noGrp="1" noChangeAspect="1"/>
          </p:cNvPicPr>
          <p:nvPr>
            <p:ph type="pic" sz="quarter" idx="19"/>
          </p:nvPr>
        </p:nvPicPr>
        <p:blipFill>
          <a:blip r:embed="rId4" cstate="print"/>
          <a:srcRect t="21129" b="21129"/>
          <a:stretch>
            <a:fillRect/>
          </a:stretch>
        </p:blipFill>
        <p:spPr/>
      </p:pic>
      <p:sp>
        <p:nvSpPr>
          <p:cNvPr id="6" name="Rezervirano mjesto teksta 5"/>
          <p:cNvSpPr>
            <a:spLocks noGrp="1"/>
          </p:cNvSpPr>
          <p:nvPr>
            <p:ph type="body" sz="half" idx="21"/>
          </p:nvPr>
        </p:nvSpPr>
        <p:spPr/>
        <p:txBody>
          <a:bodyPr/>
          <a:lstStyle/>
          <a:p>
            <a:r>
              <a:rPr lang="hr-HR" dirty="0" smtClean="0"/>
              <a:t>Osim likovnih radova pisali smo i literarne radove n temu Bogatstvo drveće i Želim stablo…</a:t>
            </a:r>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Dodatna nastava HJ – stvaralačko pisanje</a:t>
            </a:r>
            <a:endParaRPr lang="hr-HR" dirty="0"/>
          </a:p>
        </p:txBody>
      </p:sp>
      <p:pic>
        <p:nvPicPr>
          <p:cNvPr id="9" name="Rezervirano mjesto slike 8" descr="20180430_140933.jpg"/>
          <p:cNvPicPr>
            <a:picLocks noGrp="1" noChangeAspect="1"/>
          </p:cNvPicPr>
          <p:nvPr>
            <p:ph type="pic" sz="quarter" idx="19"/>
          </p:nvPr>
        </p:nvPicPr>
        <p:blipFill>
          <a:blip r:embed="rId2" cstate="print"/>
          <a:srcRect t="11645" b="11645"/>
          <a:stretch>
            <a:fillRect/>
          </a:stretch>
        </p:blipFill>
        <p:spPr/>
      </p:pic>
      <p:sp>
        <p:nvSpPr>
          <p:cNvPr id="4" name="Rezervirano mjesto teksta 3"/>
          <p:cNvSpPr>
            <a:spLocks noGrp="1"/>
          </p:cNvSpPr>
          <p:nvPr>
            <p:ph type="body" sz="half" idx="2"/>
          </p:nvPr>
        </p:nvSpPr>
        <p:spPr/>
        <p:txBody>
          <a:bodyPr/>
          <a:lstStyle/>
          <a:p>
            <a:r>
              <a:rPr lang="hr-HR" dirty="0" smtClean="0"/>
              <a:t>Ivano </a:t>
            </a:r>
            <a:r>
              <a:rPr lang="hr-HR" dirty="0" err="1" smtClean="0"/>
              <a:t>Artić</a:t>
            </a:r>
            <a:r>
              <a:rPr lang="hr-HR" dirty="0" smtClean="0"/>
              <a:t>, 2.a</a:t>
            </a:r>
            <a:endParaRPr lang="hr-HR" dirty="0"/>
          </a:p>
        </p:txBody>
      </p:sp>
      <p:pic>
        <p:nvPicPr>
          <p:cNvPr id="10" name="Rezervirano mjesto slike 9" descr="20180430_141100.jpg"/>
          <p:cNvPicPr>
            <a:picLocks noGrp="1" noChangeAspect="1"/>
          </p:cNvPicPr>
          <p:nvPr>
            <p:ph type="pic" sz="quarter" idx="18"/>
          </p:nvPr>
        </p:nvPicPr>
        <p:blipFill>
          <a:blip r:embed="rId3" cstate="print"/>
          <a:srcRect l="13315" r="13315"/>
          <a:stretch>
            <a:fillRect/>
          </a:stretch>
        </p:blipFill>
        <p:spPr/>
      </p:pic>
      <p:sp>
        <p:nvSpPr>
          <p:cNvPr id="6" name="Rezervirano mjesto teksta 5"/>
          <p:cNvSpPr>
            <a:spLocks noGrp="1"/>
          </p:cNvSpPr>
          <p:nvPr>
            <p:ph type="body" sz="half" idx="21"/>
          </p:nvPr>
        </p:nvSpPr>
        <p:spPr/>
        <p:txBody>
          <a:bodyPr/>
          <a:lstStyle/>
          <a:p>
            <a:r>
              <a:rPr lang="hr-HR" dirty="0" smtClean="0"/>
              <a:t>Leon </a:t>
            </a:r>
            <a:r>
              <a:rPr lang="hr-HR" dirty="0" err="1" smtClean="0"/>
              <a:t>Majdandžić</a:t>
            </a:r>
            <a:r>
              <a:rPr lang="hr-HR" dirty="0" smtClean="0"/>
              <a:t>, 2.a</a:t>
            </a:r>
            <a:endParaRPr lang="hr-HR" dirty="0"/>
          </a:p>
        </p:txBody>
      </p:sp>
      <p:pic>
        <p:nvPicPr>
          <p:cNvPr id="11" name="Rezervirano mjesto slike 10" descr="20180430_141119.jpg"/>
          <p:cNvPicPr>
            <a:picLocks noGrp="1" noChangeAspect="1"/>
          </p:cNvPicPr>
          <p:nvPr>
            <p:ph type="pic" sz="quarter" idx="20"/>
          </p:nvPr>
        </p:nvPicPr>
        <p:blipFill>
          <a:blip r:embed="rId4" cstate="print"/>
          <a:srcRect l="13336" r="13336"/>
          <a:stretch>
            <a:fillRect/>
          </a:stretch>
        </p:blipFill>
        <p:spPr/>
      </p:pic>
      <p:sp>
        <p:nvSpPr>
          <p:cNvPr id="8" name="Rezervirano mjesto teksta 7"/>
          <p:cNvSpPr>
            <a:spLocks noGrp="1"/>
          </p:cNvSpPr>
          <p:nvPr>
            <p:ph type="body" sz="half" idx="22"/>
          </p:nvPr>
        </p:nvSpPr>
        <p:spPr/>
        <p:txBody>
          <a:bodyPr/>
          <a:lstStyle/>
          <a:p>
            <a:r>
              <a:rPr lang="hr-HR" dirty="0" smtClean="0"/>
              <a:t>Antonio Cota, 2.a</a:t>
            </a:r>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LIKOVNI MOZAIK – Drvo iz mašte</a:t>
            </a:r>
            <a:endParaRPr lang="hr-HR" dirty="0"/>
          </a:p>
        </p:txBody>
      </p:sp>
      <p:pic>
        <p:nvPicPr>
          <p:cNvPr id="7" name="Rezervirano mjesto slike 6" descr="20180412_115904.jpg"/>
          <p:cNvPicPr>
            <a:picLocks noGrp="1" noChangeAspect="1"/>
          </p:cNvPicPr>
          <p:nvPr>
            <p:ph type="pic" sz="quarter" idx="17"/>
          </p:nvPr>
        </p:nvPicPr>
        <p:blipFill>
          <a:blip r:embed="rId2" cstate="print"/>
          <a:srcRect t="5882" b="5882"/>
          <a:stretch>
            <a:fillRect/>
          </a:stretch>
        </p:blipFill>
        <p:spPr/>
      </p:pic>
      <p:pic>
        <p:nvPicPr>
          <p:cNvPr id="8" name="Rezervirano mjesto slike 7" descr="20180412_120003.jpg"/>
          <p:cNvPicPr>
            <a:picLocks noGrp="1" noChangeAspect="1"/>
          </p:cNvPicPr>
          <p:nvPr>
            <p:ph type="pic" sz="quarter" idx="18"/>
          </p:nvPr>
        </p:nvPicPr>
        <p:blipFill>
          <a:blip r:embed="rId3" cstate="print"/>
          <a:srcRect t="21129" b="21129"/>
          <a:stretch>
            <a:fillRect/>
          </a:stretch>
        </p:blipFill>
        <p:spPr/>
      </p:pic>
      <p:pic>
        <p:nvPicPr>
          <p:cNvPr id="9" name="Rezervirano mjesto slike 8" descr="20180412_120204.jpg"/>
          <p:cNvPicPr>
            <a:picLocks noGrp="1" noChangeAspect="1"/>
          </p:cNvPicPr>
          <p:nvPr>
            <p:ph type="pic" sz="quarter" idx="19"/>
          </p:nvPr>
        </p:nvPicPr>
        <p:blipFill>
          <a:blip r:embed="rId4" cstate="print"/>
          <a:srcRect t="21129" b="21129"/>
          <a:stretch>
            <a:fillRect/>
          </a:stretch>
        </p:blipFill>
        <p:spPr/>
      </p:pic>
      <p:sp>
        <p:nvSpPr>
          <p:cNvPr id="6" name="Rezervirano mjesto teksta 5"/>
          <p:cNvSpPr>
            <a:spLocks noGrp="1"/>
          </p:cNvSpPr>
          <p:nvPr>
            <p:ph type="body" sz="half" idx="21"/>
          </p:nvPr>
        </p:nvSpPr>
        <p:spPr/>
        <p:txBody>
          <a:bodyPr/>
          <a:lstStyle/>
          <a:p>
            <a:r>
              <a:rPr lang="hr-HR" dirty="0" smtClean="0"/>
              <a:t>U sklopu proljetnog praktikuma na satu likovne kulture radimo mozaik na temu – drvo iz mašte…2.arazred </a:t>
            </a:r>
            <a:r>
              <a:rPr lang="hr-HR" dirty="0" err="1" smtClean="0"/>
              <a:t>Okučani</a:t>
            </a:r>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4" name="Rezervirano mjesto teksta 3"/>
          <p:cNvSpPr>
            <a:spLocks noGrp="1"/>
          </p:cNvSpPr>
          <p:nvPr>
            <p:ph type="body" sz="half" idx="2"/>
          </p:nvPr>
        </p:nvSpPr>
        <p:spPr/>
        <p:txBody>
          <a:bodyPr/>
          <a:lstStyle/>
          <a:p>
            <a:endParaRPr lang="hr-HR"/>
          </a:p>
        </p:txBody>
      </p:sp>
      <p:pic>
        <p:nvPicPr>
          <p:cNvPr id="10" name="Rezervirano mjesto slike 9" descr="20180412_120550.jpg"/>
          <p:cNvPicPr>
            <a:picLocks noGrp="1" noChangeAspect="1"/>
          </p:cNvPicPr>
          <p:nvPr>
            <p:ph type="pic" sz="quarter" idx="18"/>
          </p:nvPr>
        </p:nvPicPr>
        <p:blipFill>
          <a:blip r:embed="rId2" cstate="print"/>
          <a:srcRect t="6951" b="6951"/>
          <a:stretch>
            <a:fillRect/>
          </a:stretch>
        </p:blipFill>
        <p:spPr>
          <a:xfrm>
            <a:off x="6764776" y="788276"/>
            <a:ext cx="3937000" cy="4960883"/>
          </a:xfrm>
        </p:spPr>
      </p:pic>
      <p:sp>
        <p:nvSpPr>
          <p:cNvPr id="6" name="Rezervirano mjesto teksta 5"/>
          <p:cNvSpPr>
            <a:spLocks noGrp="1"/>
          </p:cNvSpPr>
          <p:nvPr>
            <p:ph type="body" sz="half" idx="19"/>
          </p:nvPr>
        </p:nvSpPr>
        <p:spPr/>
        <p:txBody>
          <a:bodyPr/>
          <a:lstStyle/>
          <a:p>
            <a:endParaRPr lang="hr-HR"/>
          </a:p>
        </p:txBody>
      </p:sp>
      <p:pic>
        <p:nvPicPr>
          <p:cNvPr id="9" name="Rezervirano mjesto slike 8" descr="20180412_120236.jpg"/>
          <p:cNvPicPr>
            <a:picLocks noGrp="1" noChangeAspect="1"/>
          </p:cNvPicPr>
          <p:nvPr>
            <p:ph type="pic" sz="quarter" idx="17"/>
          </p:nvPr>
        </p:nvPicPr>
        <p:blipFill>
          <a:blip r:embed="rId3" cstate="print"/>
          <a:srcRect t="4099" b="4099"/>
          <a:stretch>
            <a:fillRect/>
          </a:stretch>
        </p:blipFill>
        <p:spPr>
          <a:xfrm>
            <a:off x="1286259" y="914181"/>
            <a:ext cx="3727450" cy="4750895"/>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PŠ, Stara Gradiška, Dan planeta Zemlje, obilježila je s nekoliko aktivnosti:</a:t>
            </a:r>
            <a:endParaRPr lang="hr-HR" dirty="0"/>
          </a:p>
        </p:txBody>
      </p:sp>
      <p:pic>
        <p:nvPicPr>
          <p:cNvPr id="9" name="Rezervirano mjesto slike 8" descr="IMG-4e817c78dcb5a87d1bbd357cb8189455-V.jpg"/>
          <p:cNvPicPr>
            <a:picLocks noGrp="1" noChangeAspect="1"/>
          </p:cNvPicPr>
          <p:nvPr>
            <p:ph type="pic" sz="quarter" idx="19"/>
          </p:nvPr>
        </p:nvPicPr>
        <p:blipFill>
          <a:blip r:embed="rId2" cstate="print"/>
          <a:srcRect l="22502" r="22502"/>
          <a:stretch>
            <a:fillRect/>
          </a:stretch>
        </p:blipFill>
        <p:spPr/>
      </p:pic>
      <p:sp>
        <p:nvSpPr>
          <p:cNvPr id="4" name="Rezervirano mjesto teksta 3"/>
          <p:cNvSpPr>
            <a:spLocks noGrp="1"/>
          </p:cNvSpPr>
          <p:nvPr>
            <p:ph type="body" sz="half" idx="2"/>
          </p:nvPr>
        </p:nvSpPr>
        <p:spPr/>
        <p:txBody>
          <a:bodyPr/>
          <a:lstStyle/>
          <a:p>
            <a:r>
              <a:rPr lang="hr-HR" dirty="0" smtClean="0"/>
              <a:t>Skupljanje starog papira</a:t>
            </a:r>
            <a:endParaRPr lang="hr-HR" dirty="0"/>
          </a:p>
        </p:txBody>
      </p:sp>
      <p:pic>
        <p:nvPicPr>
          <p:cNvPr id="10" name="Rezervirano mjesto slike 9" descr="IMG-35d83cd7ae4b6560211ce36863d041b8-V.jpg"/>
          <p:cNvPicPr>
            <a:picLocks noGrp="1" noChangeAspect="1"/>
          </p:cNvPicPr>
          <p:nvPr>
            <p:ph type="pic" sz="quarter" idx="18"/>
          </p:nvPr>
        </p:nvPicPr>
        <p:blipFill>
          <a:blip r:embed="rId3" cstate="print"/>
          <a:srcRect l="22486" r="22486"/>
          <a:stretch>
            <a:fillRect/>
          </a:stretch>
        </p:blipFill>
        <p:spPr/>
      </p:pic>
      <p:sp>
        <p:nvSpPr>
          <p:cNvPr id="6" name="Rezervirano mjesto teksta 5"/>
          <p:cNvSpPr>
            <a:spLocks noGrp="1"/>
          </p:cNvSpPr>
          <p:nvPr>
            <p:ph type="body" sz="half" idx="21"/>
          </p:nvPr>
        </p:nvSpPr>
        <p:spPr/>
        <p:txBody>
          <a:bodyPr/>
          <a:lstStyle/>
          <a:p>
            <a:r>
              <a:rPr lang="hr-HR" dirty="0" smtClean="0"/>
              <a:t>Kartona</a:t>
            </a:r>
            <a:endParaRPr lang="hr-HR" dirty="0"/>
          </a:p>
        </p:txBody>
      </p:sp>
      <p:pic>
        <p:nvPicPr>
          <p:cNvPr id="11" name="Rezervirano mjesto slike 10" descr="IMG-d09874cfb3466e7b8779811088931422-V.jpg"/>
          <p:cNvPicPr>
            <a:picLocks noGrp="1" noChangeAspect="1"/>
          </p:cNvPicPr>
          <p:nvPr>
            <p:ph type="pic" sz="quarter" idx="20"/>
          </p:nvPr>
        </p:nvPicPr>
        <p:blipFill>
          <a:blip r:embed="rId4" cstate="print"/>
          <a:srcRect l="22502" r="22502"/>
          <a:stretch>
            <a:fillRect/>
          </a:stretch>
        </p:blipFill>
        <p:spPr/>
      </p:pic>
      <p:sp>
        <p:nvSpPr>
          <p:cNvPr id="8" name="Rezervirano mjesto teksta 7"/>
          <p:cNvSpPr>
            <a:spLocks noGrp="1"/>
          </p:cNvSpPr>
          <p:nvPr>
            <p:ph type="body" sz="half" idx="22"/>
          </p:nvPr>
        </p:nvSpPr>
        <p:spPr/>
        <p:txBody>
          <a:bodyPr/>
          <a:lstStyle/>
          <a:p>
            <a:r>
              <a:rPr lang="hr-HR" dirty="0" smtClean="0"/>
              <a:t>otpada</a:t>
            </a:r>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Skupljanje starih čepova…</a:t>
            </a:r>
            <a:endParaRPr lang="hr-HR" dirty="0"/>
          </a:p>
        </p:txBody>
      </p:sp>
      <p:pic>
        <p:nvPicPr>
          <p:cNvPr id="5" name="Rezervirano mjesto sadržaja 4" descr="IMG-ef443987c8e2e90faba55b53374b6774-V.jpg"/>
          <p:cNvPicPr>
            <a:picLocks noGrp="1" noChangeAspect="1"/>
          </p:cNvPicPr>
          <p:nvPr>
            <p:ph sz="half" idx="1"/>
          </p:nvPr>
        </p:nvPicPr>
        <p:blipFill>
          <a:blip r:embed="rId2" cstate="print"/>
          <a:stretch>
            <a:fillRect/>
          </a:stretch>
        </p:blipFill>
        <p:spPr>
          <a:xfrm>
            <a:off x="1408906" y="2719387"/>
            <a:ext cx="4267200" cy="2400300"/>
          </a:xfrm>
        </p:spPr>
      </p:pic>
      <p:pic>
        <p:nvPicPr>
          <p:cNvPr id="6" name="Rezervirano mjesto sadržaja 5" descr="IMG-ea198586c9df71722af72d9e878abca3-V.jpg"/>
          <p:cNvPicPr>
            <a:picLocks noGrp="1" noChangeAspect="1"/>
          </p:cNvPicPr>
          <p:nvPr>
            <p:ph sz="half" idx="2"/>
          </p:nvPr>
        </p:nvPicPr>
        <p:blipFill>
          <a:blip r:embed="rId3" cstate="print"/>
          <a:stretch>
            <a:fillRect/>
          </a:stretch>
        </p:blipFill>
        <p:spPr>
          <a:xfrm>
            <a:off x="7470080" y="1825625"/>
            <a:ext cx="2355652" cy="4187825"/>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Sadnja stabla magnolije u školskom dvorištu…</a:t>
            </a:r>
            <a:endParaRPr lang="hr-HR" dirty="0"/>
          </a:p>
        </p:txBody>
      </p:sp>
      <p:pic>
        <p:nvPicPr>
          <p:cNvPr id="9" name="Rezervirano mjesto slike 8" descr="IMG-1f2f4b47a8c39664d31e93beac5ba0b4-V.jpg"/>
          <p:cNvPicPr>
            <a:picLocks noGrp="1" noChangeAspect="1"/>
          </p:cNvPicPr>
          <p:nvPr>
            <p:ph type="pic" sz="quarter" idx="19"/>
          </p:nvPr>
        </p:nvPicPr>
        <p:blipFill>
          <a:blip r:embed="rId2" cstate="print"/>
          <a:srcRect l="22502" r="22502"/>
          <a:stretch>
            <a:fillRect/>
          </a:stretch>
        </p:blipFill>
        <p:spPr/>
      </p:pic>
      <p:sp>
        <p:nvSpPr>
          <p:cNvPr id="4" name="Rezervirano mjesto teksta 3"/>
          <p:cNvSpPr>
            <a:spLocks noGrp="1"/>
          </p:cNvSpPr>
          <p:nvPr>
            <p:ph type="body" sz="half" idx="2"/>
          </p:nvPr>
        </p:nvSpPr>
        <p:spPr/>
        <p:txBody>
          <a:bodyPr/>
          <a:lstStyle/>
          <a:p>
            <a:endParaRPr lang="hr-HR" dirty="0"/>
          </a:p>
        </p:txBody>
      </p:sp>
      <p:pic>
        <p:nvPicPr>
          <p:cNvPr id="10" name="Rezervirano mjesto slike 9" descr="IMG-2a42bca237c0c07700f44226f1a8156b-V.jpg"/>
          <p:cNvPicPr>
            <a:picLocks noGrp="1" noChangeAspect="1"/>
          </p:cNvPicPr>
          <p:nvPr>
            <p:ph type="pic" sz="quarter" idx="18"/>
          </p:nvPr>
        </p:nvPicPr>
        <p:blipFill>
          <a:blip r:embed="rId3" cstate="print"/>
          <a:srcRect l="22486" r="22486"/>
          <a:stretch>
            <a:fillRect/>
          </a:stretch>
        </p:blipFill>
        <p:spPr/>
      </p:pic>
      <p:sp>
        <p:nvSpPr>
          <p:cNvPr id="6" name="Rezervirano mjesto teksta 5"/>
          <p:cNvSpPr>
            <a:spLocks noGrp="1"/>
          </p:cNvSpPr>
          <p:nvPr>
            <p:ph type="body" sz="half" idx="21"/>
          </p:nvPr>
        </p:nvSpPr>
        <p:spPr/>
        <p:txBody>
          <a:bodyPr/>
          <a:lstStyle/>
          <a:p>
            <a:endParaRPr lang="hr-HR"/>
          </a:p>
        </p:txBody>
      </p:sp>
      <p:sp>
        <p:nvSpPr>
          <p:cNvPr id="8" name="Rezervirano mjesto teksta 7"/>
          <p:cNvSpPr>
            <a:spLocks noGrp="1"/>
          </p:cNvSpPr>
          <p:nvPr>
            <p:ph type="body" sz="half" idx="22"/>
          </p:nvPr>
        </p:nvSpPr>
        <p:spPr/>
        <p:txBody>
          <a:bodyPr/>
          <a:lstStyle/>
          <a:p>
            <a:endParaRPr lang="hr-HR"/>
          </a:p>
        </p:txBody>
      </p:sp>
      <p:pic>
        <p:nvPicPr>
          <p:cNvPr id="13" name="Rezervirano mjesto slike 12" descr="IMG-89c25f6b7bd5325a609e36a582a3d636-V.jpg"/>
          <p:cNvPicPr>
            <a:picLocks noGrp="1" noChangeAspect="1"/>
          </p:cNvPicPr>
          <p:nvPr>
            <p:ph type="pic" sz="quarter" idx="20"/>
          </p:nvPr>
        </p:nvPicPr>
        <p:blipFill>
          <a:blip r:embed="rId4" cstate="print"/>
          <a:srcRect l="22502" r="22502"/>
          <a:stretch>
            <a:fillRect/>
          </a:stretch>
        </p:blip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Ponovno timskim radom dovršavamo sve poslove radosno i zadovoljno…</a:t>
            </a:r>
            <a:endParaRPr lang="hr-HR" dirty="0"/>
          </a:p>
        </p:txBody>
      </p:sp>
      <p:pic>
        <p:nvPicPr>
          <p:cNvPr id="9" name="Rezervirano mjesto slike 8" descr="IMG-009422dcc491c4aed07b3afa87730215-V.jpg"/>
          <p:cNvPicPr>
            <a:picLocks noGrp="1" noChangeAspect="1"/>
          </p:cNvPicPr>
          <p:nvPr>
            <p:ph type="pic" sz="quarter" idx="19"/>
          </p:nvPr>
        </p:nvPicPr>
        <p:blipFill>
          <a:blip r:embed="rId2" cstate="print"/>
          <a:srcRect l="22540" r="22540"/>
          <a:stretch>
            <a:fillRect/>
          </a:stretch>
        </p:blipFill>
        <p:spPr>
          <a:xfrm>
            <a:off x="8637940" y="2076533"/>
            <a:ext cx="2715289" cy="2776308"/>
          </a:xfrm>
        </p:spPr>
      </p:pic>
      <p:sp>
        <p:nvSpPr>
          <p:cNvPr id="4" name="Rezervirano mjesto teksta 3"/>
          <p:cNvSpPr>
            <a:spLocks noGrp="1"/>
          </p:cNvSpPr>
          <p:nvPr>
            <p:ph type="body" sz="half" idx="2"/>
          </p:nvPr>
        </p:nvSpPr>
        <p:spPr/>
        <p:txBody>
          <a:bodyPr/>
          <a:lstStyle/>
          <a:p>
            <a:endParaRPr lang="hr-HR"/>
          </a:p>
        </p:txBody>
      </p:sp>
      <p:pic>
        <p:nvPicPr>
          <p:cNvPr id="10" name="Rezervirano mjesto slike 9" descr="IMG-a8d2252a17caec4304e7d492ac41f3de-V.jpg"/>
          <p:cNvPicPr>
            <a:picLocks noGrp="1" noChangeAspect="1"/>
          </p:cNvPicPr>
          <p:nvPr>
            <p:ph type="pic" sz="quarter" idx="18"/>
          </p:nvPr>
        </p:nvPicPr>
        <p:blipFill>
          <a:blip r:embed="rId3" cstate="print"/>
          <a:srcRect t="21250" b="21250"/>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IMG-781a65b8716dd6158bfbd9e5a9fa33a7-V.jpg"/>
          <p:cNvPicPr>
            <a:picLocks noGrp="1" noChangeAspect="1"/>
          </p:cNvPicPr>
          <p:nvPr>
            <p:ph type="pic" sz="quarter" idx="20"/>
          </p:nvPr>
        </p:nvPicPr>
        <p:blipFill>
          <a:blip r:embed="rId4" cstate="print"/>
          <a:srcRect l="22502" r="22502"/>
          <a:stretch>
            <a:fillRect/>
          </a:stretch>
        </p:blipFill>
        <p:spPr>
          <a:xfrm>
            <a:off x="1296481" y="1771734"/>
            <a:ext cx="2715768" cy="2776308"/>
          </a:xfrm>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Likovna kultura, PŠ Stara Gradiška</a:t>
            </a:r>
            <a:endParaRPr lang="hr-HR" dirty="0"/>
          </a:p>
        </p:txBody>
      </p:sp>
      <p:pic>
        <p:nvPicPr>
          <p:cNvPr id="9" name="Rezervirano mjesto slike 8" descr="IMG-144d8a58b44eb4de465e71c1507da3c7-V.jpg"/>
          <p:cNvPicPr>
            <a:picLocks noGrp="1" noChangeAspect="1"/>
          </p:cNvPicPr>
          <p:nvPr>
            <p:ph type="pic" sz="quarter" idx="19"/>
          </p:nvPr>
        </p:nvPicPr>
        <p:blipFill>
          <a:blip r:embed="rId2" cstate="print"/>
          <a:srcRect t="21274" b="21274"/>
          <a:stretch>
            <a:fillRect/>
          </a:stretch>
        </p:blipFill>
        <p:spPr/>
      </p:pic>
      <p:sp>
        <p:nvSpPr>
          <p:cNvPr id="4" name="Rezervirano mjesto teksta 3"/>
          <p:cNvSpPr>
            <a:spLocks noGrp="1"/>
          </p:cNvSpPr>
          <p:nvPr>
            <p:ph type="body" sz="half" idx="2"/>
          </p:nvPr>
        </p:nvSpPr>
        <p:spPr/>
        <p:txBody>
          <a:bodyPr/>
          <a:lstStyle/>
          <a:p>
            <a:endParaRPr lang="hr-HR"/>
          </a:p>
        </p:txBody>
      </p:sp>
      <p:pic>
        <p:nvPicPr>
          <p:cNvPr id="10" name="Rezervirano mjesto slike 9" descr="IMG-68276f6b3e146e434184a0b5c01336b1-V.jpg"/>
          <p:cNvPicPr>
            <a:picLocks noGrp="1" noChangeAspect="1"/>
          </p:cNvPicPr>
          <p:nvPr>
            <p:ph type="pic" sz="quarter" idx="18"/>
          </p:nvPr>
        </p:nvPicPr>
        <p:blipFill>
          <a:blip r:embed="rId3" cstate="print"/>
          <a:srcRect t="21250" b="21250"/>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IMG-2cda97ef9bd7e1742369ba0ccbe55da5-V.jpg"/>
          <p:cNvPicPr>
            <a:picLocks noGrp="1" noChangeAspect="1"/>
          </p:cNvPicPr>
          <p:nvPr>
            <p:ph type="pic" sz="quarter" idx="20"/>
          </p:nvPr>
        </p:nvPicPr>
        <p:blipFill>
          <a:blip r:embed="rId4" cstate="print"/>
          <a:srcRect l="22502" r="22502"/>
          <a:stretch>
            <a:fillRect/>
          </a:stretch>
        </p:blipFill>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035972" y="693683"/>
            <a:ext cx="7087641" cy="3289737"/>
          </a:xfrm>
        </p:spPr>
        <p:txBody>
          <a:bodyPr>
            <a:normAutofit fontScale="90000"/>
          </a:bodyPr>
          <a:lstStyle/>
          <a:p>
            <a:r>
              <a:rPr lang="hr-HR" sz="1800" dirty="0" smtClean="0"/>
              <a:t/>
            </a:r>
            <a:br>
              <a:rPr lang="hr-HR" sz="1800" dirty="0" smtClean="0"/>
            </a:br>
            <a:r>
              <a:rPr lang="hr-HR" sz="1800" dirty="0" smtClean="0"/>
              <a:t/>
            </a:r>
            <a:br>
              <a:rPr lang="hr-HR" sz="1800" dirty="0" smtClean="0"/>
            </a:br>
            <a:r>
              <a:rPr lang="hr-HR" sz="1800" dirty="0" smtClean="0"/>
              <a:t/>
            </a:r>
            <a:br>
              <a:rPr lang="hr-HR" sz="1800" dirty="0" smtClean="0"/>
            </a:br>
            <a:r>
              <a:rPr lang="hr-HR" sz="1800" dirty="0" smtClean="0"/>
              <a:t/>
            </a:r>
            <a:br>
              <a:rPr lang="hr-HR" sz="1800" dirty="0" smtClean="0"/>
            </a:br>
            <a:r>
              <a:rPr lang="hr-HR" sz="1800" dirty="0" smtClean="0"/>
              <a:t/>
            </a:r>
            <a:br>
              <a:rPr lang="hr-HR" sz="1800" dirty="0" smtClean="0"/>
            </a:br>
            <a:r>
              <a:rPr lang="hr-HR" sz="1800" dirty="0" smtClean="0"/>
              <a:t/>
            </a:r>
            <a:br>
              <a:rPr lang="hr-HR" sz="1800" dirty="0" smtClean="0"/>
            </a:br>
            <a:r>
              <a:rPr lang="hr-HR" sz="1800" dirty="0" smtClean="0"/>
              <a:t>CILJ PROJEKTA: </a:t>
            </a:r>
            <a:r>
              <a:rPr lang="hr-HR" sz="1800" dirty="0" smtClean="0"/>
              <a:t/>
            </a:r>
            <a:br>
              <a:rPr lang="hr-HR" sz="1800" dirty="0" smtClean="0"/>
            </a:br>
            <a:r>
              <a:rPr lang="hr-HR" sz="1800" dirty="0" smtClean="0"/>
              <a:t/>
            </a:r>
            <a:br>
              <a:rPr lang="hr-HR" sz="1800" dirty="0" smtClean="0"/>
            </a:br>
            <a:r>
              <a:rPr lang="hr-HR" sz="1800" dirty="0" smtClean="0">
                <a:solidFill>
                  <a:schemeClr val="tx2"/>
                </a:solidFill>
              </a:rPr>
              <a:t>Šume su neprocjenjivo i nezamjenjivo bogatstvo. Njihova je uloga ključna u opstanku svih živih bića na našem planetu. Puno puta smo čuli da su šume „pluća svijeta“ jer procesom fotosinteze proizvode kisik koji udišemo.</a:t>
            </a:r>
            <a:br>
              <a:rPr lang="hr-HR" sz="1800" dirty="0" smtClean="0">
                <a:solidFill>
                  <a:schemeClr val="tx2"/>
                </a:solidFill>
              </a:rPr>
            </a:br>
            <a:r>
              <a:rPr lang="hr-HR" sz="1800" dirty="0" smtClean="0">
                <a:solidFill>
                  <a:schemeClr val="tx2"/>
                </a:solidFill>
              </a:rPr>
              <a:t>Profil </a:t>
            </a:r>
            <a:r>
              <a:rPr lang="hr-HR" sz="1800" dirty="0" err="1" smtClean="0">
                <a:solidFill>
                  <a:schemeClr val="tx2"/>
                </a:solidFill>
              </a:rPr>
              <a:t>Klett</a:t>
            </a:r>
            <a:r>
              <a:rPr lang="hr-HR" sz="1800" dirty="0" smtClean="0">
                <a:solidFill>
                  <a:schemeClr val="tx2"/>
                </a:solidFill>
              </a:rPr>
              <a:t> pokreće projekt </a:t>
            </a:r>
            <a:r>
              <a:rPr lang="hr-HR" sz="1800" i="1" dirty="0" smtClean="0">
                <a:solidFill>
                  <a:schemeClr val="tx2"/>
                </a:solidFill>
              </a:rPr>
              <a:t>Želim stablo</a:t>
            </a:r>
            <a:r>
              <a:rPr lang="hr-HR" sz="1800" b="1" i="1" dirty="0" smtClean="0">
                <a:solidFill>
                  <a:schemeClr val="tx2"/>
                </a:solidFill>
              </a:rPr>
              <a:t> </a:t>
            </a:r>
            <a:r>
              <a:rPr lang="hr-HR" sz="1800" dirty="0" smtClean="0">
                <a:solidFill>
                  <a:schemeClr val="tx2"/>
                </a:solidFill>
              </a:rPr>
              <a:t>kojim potiče sadnju drveća i podiže kvalitetu zraka u učionicama. Cilj projekta je spoznati pravu vrijednost svakog stabla za okoliš, zajednicu i pojedinca te poboljšati zrak koji u školi udišu naša djeca.</a:t>
            </a:r>
            <a:br>
              <a:rPr lang="hr-HR" sz="1800" dirty="0" smtClean="0">
                <a:solidFill>
                  <a:schemeClr val="tx2"/>
                </a:solidFill>
              </a:rPr>
            </a:br>
            <a:endParaRPr lang="hr-HR" sz="1800" dirty="0">
              <a:solidFill>
                <a:schemeClr val="tx2"/>
              </a:solidFill>
            </a:endParaRPr>
          </a:p>
        </p:txBody>
      </p:sp>
      <p:sp>
        <p:nvSpPr>
          <p:cNvPr id="3" name="Podnaslov 2"/>
          <p:cNvSpPr>
            <a:spLocks noGrp="1"/>
          </p:cNvSpPr>
          <p:nvPr>
            <p:ph type="subTitle" idx="1"/>
          </p:nvPr>
        </p:nvSpPr>
        <p:spPr>
          <a:xfrm flipV="1">
            <a:off x="4540468" y="4529959"/>
            <a:ext cx="4960883" cy="935420"/>
          </a:xfrm>
        </p:spPr>
        <p:txBody>
          <a:bodyPr/>
          <a:lstStyle/>
          <a:p>
            <a:endParaRPr lang="hr-HR" dirty="0">
              <a:solidFill>
                <a:schemeClr val="tx2"/>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pic>
        <p:nvPicPr>
          <p:cNvPr id="4" name="Rezervirano mjesto sadržaja 3" descr="IMG-b2e251435059cf0bd4cc39b60e52f86c-V.jpg"/>
          <p:cNvPicPr>
            <a:picLocks noGrp="1" noChangeAspect="1"/>
          </p:cNvPicPr>
          <p:nvPr>
            <p:ph idx="1"/>
          </p:nvPr>
        </p:nvPicPr>
        <p:blipFill>
          <a:blip r:embed="rId2" cstate="print"/>
          <a:stretch>
            <a:fillRect/>
          </a:stretch>
        </p:blipFill>
        <p:spPr>
          <a:xfrm>
            <a:off x="1891862" y="1629104"/>
            <a:ext cx="7104993" cy="4088524"/>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Izrada plakata za Dan planeta Zemlje, PŠ, Stara </a:t>
            </a:r>
            <a:r>
              <a:rPr lang="hr-HR" dirty="0" err="1" smtClean="0"/>
              <a:t>Gardiška</a:t>
            </a:r>
            <a:r>
              <a:rPr lang="hr-HR" dirty="0" smtClean="0"/>
              <a:t>…</a:t>
            </a:r>
            <a:endParaRPr lang="hr-HR" dirty="0"/>
          </a:p>
        </p:txBody>
      </p:sp>
      <p:pic>
        <p:nvPicPr>
          <p:cNvPr id="9" name="Rezervirano mjesto slike 8" descr="IMG-17f65c6f3f5c26ef860cc2f26a532f1e-V.jpg"/>
          <p:cNvPicPr>
            <a:picLocks noGrp="1" noChangeAspect="1"/>
          </p:cNvPicPr>
          <p:nvPr>
            <p:ph type="pic" sz="quarter" idx="19"/>
          </p:nvPr>
        </p:nvPicPr>
        <p:blipFill>
          <a:blip r:embed="rId2" cstate="print"/>
          <a:srcRect l="22540" r="22540"/>
          <a:stretch>
            <a:fillRect/>
          </a:stretch>
        </p:blipFill>
        <p:spPr/>
      </p:pic>
      <p:sp>
        <p:nvSpPr>
          <p:cNvPr id="4" name="Rezervirano mjesto teksta 3"/>
          <p:cNvSpPr>
            <a:spLocks noGrp="1"/>
          </p:cNvSpPr>
          <p:nvPr>
            <p:ph type="body" sz="half" idx="2"/>
          </p:nvPr>
        </p:nvSpPr>
        <p:spPr/>
        <p:txBody>
          <a:bodyPr/>
          <a:lstStyle/>
          <a:p>
            <a:endParaRPr lang="hr-HR"/>
          </a:p>
        </p:txBody>
      </p:sp>
      <p:pic>
        <p:nvPicPr>
          <p:cNvPr id="10" name="Rezervirano mjesto slike 9" descr="IMG-a818a969f6c0165dfb31a2d0fc2d9792-V.jpg"/>
          <p:cNvPicPr>
            <a:picLocks noGrp="1" noChangeAspect="1"/>
          </p:cNvPicPr>
          <p:nvPr>
            <p:ph type="pic" sz="quarter" idx="18"/>
          </p:nvPr>
        </p:nvPicPr>
        <p:blipFill>
          <a:blip r:embed="rId3" cstate="print"/>
          <a:srcRect l="22583" r="22583"/>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IMG-eac324b72c95da1fbc95236faf755819-V.jpg"/>
          <p:cNvPicPr>
            <a:picLocks noGrp="1" noChangeAspect="1"/>
          </p:cNvPicPr>
          <p:nvPr>
            <p:ph type="pic" sz="quarter" idx="20"/>
          </p:nvPr>
        </p:nvPicPr>
        <p:blipFill>
          <a:blip r:embed="rId4" cstate="print"/>
          <a:srcRect l="22502" r="22502"/>
          <a:stretch>
            <a:fillRect/>
          </a:stretch>
        </p:blipFill>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Djeca smišljaju i pišu eko poruke…</a:t>
            </a:r>
            <a:endParaRPr lang="hr-HR" dirty="0"/>
          </a:p>
        </p:txBody>
      </p:sp>
      <p:pic>
        <p:nvPicPr>
          <p:cNvPr id="9" name="Rezervirano mjesto slike 8" descr="IMG-7f15aac5b021b36aaf178fee35d004ec-V.jpg"/>
          <p:cNvPicPr>
            <a:picLocks noGrp="1" noChangeAspect="1"/>
          </p:cNvPicPr>
          <p:nvPr>
            <p:ph type="pic" sz="quarter" idx="19"/>
          </p:nvPr>
        </p:nvPicPr>
        <p:blipFill>
          <a:blip r:embed="rId2" cstate="print"/>
          <a:srcRect t="21234" b="21234"/>
          <a:stretch>
            <a:fillRect/>
          </a:stretch>
        </p:blipFill>
        <p:spPr/>
      </p:pic>
      <p:sp>
        <p:nvSpPr>
          <p:cNvPr id="4" name="Rezervirano mjesto teksta 3"/>
          <p:cNvSpPr>
            <a:spLocks noGrp="1"/>
          </p:cNvSpPr>
          <p:nvPr>
            <p:ph type="body" sz="half" idx="2"/>
          </p:nvPr>
        </p:nvSpPr>
        <p:spPr/>
        <p:txBody>
          <a:bodyPr/>
          <a:lstStyle/>
          <a:p>
            <a:endParaRPr lang="hr-HR"/>
          </a:p>
        </p:txBody>
      </p:sp>
      <p:pic>
        <p:nvPicPr>
          <p:cNvPr id="10" name="Rezervirano mjesto slike 9" descr="IMG-83a834eb418d360252239d40bad19927-V.jpg"/>
          <p:cNvPicPr>
            <a:picLocks noGrp="1" noChangeAspect="1"/>
          </p:cNvPicPr>
          <p:nvPr>
            <p:ph type="pic" sz="quarter" idx="18"/>
          </p:nvPr>
        </p:nvPicPr>
        <p:blipFill>
          <a:blip r:embed="rId3" cstate="print"/>
          <a:srcRect t="21250" b="21250"/>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IMG-156990297e1487875d1c3234182e5822-V.jpg"/>
          <p:cNvPicPr>
            <a:picLocks noGrp="1" noChangeAspect="1"/>
          </p:cNvPicPr>
          <p:nvPr>
            <p:ph type="pic" sz="quarter" idx="20"/>
          </p:nvPr>
        </p:nvPicPr>
        <p:blipFill>
          <a:blip r:embed="rId4" cstate="print"/>
          <a:srcRect l="22540" r="22540"/>
          <a:stretch>
            <a:fillRect/>
          </a:stretch>
        </p:blipFill>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Još kreativnih aktivnosti…</a:t>
            </a:r>
            <a:r>
              <a:rPr lang="hr-HR" dirty="0" err="1" smtClean="0"/>
              <a:t>Pš</a:t>
            </a:r>
            <a:r>
              <a:rPr lang="hr-HR" dirty="0" smtClean="0"/>
              <a:t>, Stara </a:t>
            </a:r>
            <a:r>
              <a:rPr lang="hr-HR" dirty="0" err="1" smtClean="0"/>
              <a:t>Gardiška</a:t>
            </a:r>
            <a:endParaRPr lang="hr-HR" dirty="0"/>
          </a:p>
        </p:txBody>
      </p:sp>
      <p:pic>
        <p:nvPicPr>
          <p:cNvPr id="9" name="Rezervirano mjesto slike 8" descr="IMG-8e6176a39d88e3e459ed62f809d3cf04-V.jpg"/>
          <p:cNvPicPr>
            <a:picLocks noGrp="1" noChangeAspect="1"/>
          </p:cNvPicPr>
          <p:nvPr>
            <p:ph type="pic" sz="quarter" idx="19"/>
          </p:nvPr>
        </p:nvPicPr>
        <p:blipFill>
          <a:blip r:embed="rId2" cstate="print"/>
          <a:srcRect l="22502" r="22502"/>
          <a:stretch>
            <a:fillRect/>
          </a:stretch>
        </p:blipFill>
        <p:spPr/>
      </p:pic>
      <p:sp>
        <p:nvSpPr>
          <p:cNvPr id="4" name="Rezervirano mjesto teksta 3"/>
          <p:cNvSpPr>
            <a:spLocks noGrp="1"/>
          </p:cNvSpPr>
          <p:nvPr>
            <p:ph type="body" sz="half" idx="2"/>
          </p:nvPr>
        </p:nvSpPr>
        <p:spPr/>
        <p:txBody>
          <a:bodyPr/>
          <a:lstStyle/>
          <a:p>
            <a:r>
              <a:rPr lang="hr-HR" dirty="0" smtClean="0"/>
              <a:t>Ukrašavanje lončanice kontrolne biljke…</a:t>
            </a:r>
            <a:endParaRPr lang="hr-HR" dirty="0"/>
          </a:p>
        </p:txBody>
      </p:sp>
      <p:pic>
        <p:nvPicPr>
          <p:cNvPr id="10" name="Rezervirano mjesto slike 9" descr="IMG-90083ede905dbb0bce33a31d53c60c40-V.jpg"/>
          <p:cNvPicPr>
            <a:picLocks noGrp="1" noChangeAspect="1"/>
          </p:cNvPicPr>
          <p:nvPr>
            <p:ph type="pic" sz="quarter" idx="18"/>
          </p:nvPr>
        </p:nvPicPr>
        <p:blipFill>
          <a:blip r:embed="rId3" cstate="print"/>
          <a:srcRect l="22486" r="22486"/>
          <a:stretch>
            <a:fillRect/>
          </a:stretch>
        </p:blipFill>
        <p:spPr/>
      </p:pic>
      <p:sp>
        <p:nvSpPr>
          <p:cNvPr id="6" name="Rezervirano mjesto teksta 5"/>
          <p:cNvSpPr>
            <a:spLocks noGrp="1"/>
          </p:cNvSpPr>
          <p:nvPr>
            <p:ph type="body" sz="half" idx="21"/>
          </p:nvPr>
        </p:nvSpPr>
        <p:spPr/>
        <p:txBody>
          <a:bodyPr/>
          <a:lstStyle/>
          <a:p>
            <a:r>
              <a:rPr lang="hr-HR" dirty="0" err="1" smtClean="0"/>
              <a:t>dekoupage</a:t>
            </a:r>
            <a:r>
              <a:rPr lang="hr-HR" dirty="0" smtClean="0"/>
              <a:t> </a:t>
            </a:r>
            <a:r>
              <a:rPr lang="hr-HR" dirty="0" err="1" smtClean="0"/>
              <a:t>salvetnom</a:t>
            </a:r>
            <a:r>
              <a:rPr lang="hr-HR" dirty="0" smtClean="0"/>
              <a:t> tehnikom.</a:t>
            </a:r>
            <a:endParaRPr lang="hr-HR" dirty="0"/>
          </a:p>
        </p:txBody>
      </p:sp>
      <p:pic>
        <p:nvPicPr>
          <p:cNvPr id="11" name="Rezervirano mjesto slike 10" descr="IMG-249259f98b156c10737a29dce39fa6fb-V.jpg"/>
          <p:cNvPicPr>
            <a:picLocks noGrp="1" noChangeAspect="1"/>
          </p:cNvPicPr>
          <p:nvPr>
            <p:ph type="pic" sz="quarter" idx="20"/>
          </p:nvPr>
        </p:nvPicPr>
        <p:blipFill>
          <a:blip r:embed="rId4" cstate="print"/>
          <a:srcRect l="22502" r="22502"/>
          <a:stretch>
            <a:fillRect/>
          </a:stretch>
        </p:blipFill>
        <p:spPr/>
      </p:pic>
      <p:sp>
        <p:nvSpPr>
          <p:cNvPr id="8" name="Rezervirano mjesto teksta 7"/>
          <p:cNvSpPr>
            <a:spLocks noGrp="1"/>
          </p:cNvSpPr>
          <p:nvPr>
            <p:ph type="body" sz="half" idx="22"/>
          </p:nvPr>
        </p:nvSpPr>
        <p:spPr/>
        <p:txBody>
          <a:bodyPr/>
          <a:lstStyle/>
          <a:p>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7" name="Rezervirano mjesto slike 6" descr="IMG-8e7b24046cfd45e737e832e9aadc4784-V.jpg"/>
          <p:cNvPicPr>
            <a:picLocks noGrp="1" noChangeAspect="1"/>
          </p:cNvPicPr>
          <p:nvPr>
            <p:ph type="pic" sz="quarter" idx="17"/>
          </p:nvPr>
        </p:nvPicPr>
        <p:blipFill>
          <a:blip r:embed="rId2" cstate="print"/>
          <a:srcRect t="31686" b="31686"/>
          <a:stretch>
            <a:fillRect/>
          </a:stretch>
        </p:blipFill>
        <p:spPr>
          <a:xfrm>
            <a:off x="1265028" y="1900209"/>
            <a:ext cx="3935536" cy="2755873"/>
          </a:xfrm>
        </p:spPr>
      </p:pic>
      <p:sp>
        <p:nvSpPr>
          <p:cNvPr id="4" name="Rezervirano mjesto teksta 3"/>
          <p:cNvSpPr>
            <a:spLocks noGrp="1"/>
          </p:cNvSpPr>
          <p:nvPr>
            <p:ph type="body" sz="half" idx="2"/>
          </p:nvPr>
        </p:nvSpPr>
        <p:spPr/>
        <p:txBody>
          <a:bodyPr/>
          <a:lstStyle/>
          <a:p>
            <a:endParaRPr lang="hr-HR"/>
          </a:p>
        </p:txBody>
      </p:sp>
      <p:pic>
        <p:nvPicPr>
          <p:cNvPr id="8" name="Rezervirano mjesto slike 7" descr="IMG-170bcb1aa1e8092edaa6f32c5375a802-V.jpg"/>
          <p:cNvPicPr>
            <a:picLocks noGrp="1" noChangeAspect="1"/>
          </p:cNvPicPr>
          <p:nvPr>
            <p:ph type="pic" sz="quarter" idx="18"/>
          </p:nvPr>
        </p:nvPicPr>
        <p:blipFill>
          <a:blip r:embed="rId3" cstate="print"/>
          <a:srcRect t="31646" b="31646"/>
          <a:stretch>
            <a:fillRect/>
          </a:stretch>
        </p:blipFill>
        <p:spPr>
          <a:xfrm>
            <a:off x="6975717" y="1900210"/>
            <a:ext cx="3935536" cy="2976590"/>
          </a:xfrm>
        </p:spPr>
      </p:pic>
      <p:sp>
        <p:nvSpPr>
          <p:cNvPr id="6" name="Rezervirano mjesto teksta 5"/>
          <p:cNvSpPr>
            <a:spLocks noGrp="1"/>
          </p:cNvSpPr>
          <p:nvPr>
            <p:ph type="body" sz="half" idx="19"/>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 međuvremenu u </a:t>
            </a:r>
            <a:r>
              <a:rPr lang="hr-HR" dirty="0" err="1" smtClean="0"/>
              <a:t>Okučanima</a:t>
            </a:r>
            <a:r>
              <a:rPr lang="hr-HR" dirty="0" smtClean="0"/>
              <a:t>…</a:t>
            </a:r>
            <a:endParaRPr lang="hr-HR" dirty="0"/>
          </a:p>
        </p:txBody>
      </p:sp>
      <p:pic>
        <p:nvPicPr>
          <p:cNvPr id="9" name="Rezervirano mjesto slike 8" descr="20180420_091719.jpg"/>
          <p:cNvPicPr>
            <a:picLocks noGrp="1" noChangeAspect="1"/>
          </p:cNvPicPr>
          <p:nvPr>
            <p:ph type="pic" sz="quarter" idx="19"/>
          </p:nvPr>
        </p:nvPicPr>
        <p:blipFill>
          <a:blip r:embed="rId2" cstate="print"/>
          <a:srcRect t="11645" b="11645"/>
          <a:stretch>
            <a:fillRect/>
          </a:stretch>
        </p:blipFill>
        <p:spPr/>
      </p:pic>
      <p:sp>
        <p:nvSpPr>
          <p:cNvPr id="4" name="Rezervirano mjesto teksta 3"/>
          <p:cNvSpPr>
            <a:spLocks noGrp="1"/>
          </p:cNvSpPr>
          <p:nvPr>
            <p:ph type="body" sz="half" idx="2"/>
          </p:nvPr>
        </p:nvSpPr>
        <p:spPr/>
        <p:txBody>
          <a:bodyPr/>
          <a:lstStyle/>
          <a:p>
            <a:r>
              <a:rPr lang="hr-HR" dirty="0" smtClean="0"/>
              <a:t>Kontroliramo napredak biljke…</a:t>
            </a:r>
            <a:endParaRPr lang="hr-HR" dirty="0"/>
          </a:p>
        </p:txBody>
      </p:sp>
      <p:pic>
        <p:nvPicPr>
          <p:cNvPr id="10" name="Rezervirano mjesto slike 9" descr="20180420_091912.jpg"/>
          <p:cNvPicPr>
            <a:picLocks noGrp="1" noChangeAspect="1"/>
          </p:cNvPicPr>
          <p:nvPr>
            <p:ph type="pic" sz="quarter" idx="18"/>
          </p:nvPr>
        </p:nvPicPr>
        <p:blipFill>
          <a:blip r:embed="rId3" cstate="print"/>
          <a:srcRect t="11667" b="11667"/>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20180427_111227.jpg"/>
          <p:cNvPicPr>
            <a:picLocks noGrp="1" noChangeAspect="1"/>
          </p:cNvPicPr>
          <p:nvPr>
            <p:ph type="pic" sz="quarter" idx="20"/>
          </p:nvPr>
        </p:nvPicPr>
        <p:blipFill>
          <a:blip r:embed="rId4" cstate="print"/>
          <a:srcRect t="11645" b="11645"/>
          <a:stretch>
            <a:fillRect/>
          </a:stretch>
        </p:blipFill>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pic>
        <p:nvPicPr>
          <p:cNvPr id="9" name="Rezervirano mjesto slike 8" descr="20180419_084902.jpg"/>
          <p:cNvPicPr>
            <a:picLocks noGrp="1" noChangeAspect="1"/>
          </p:cNvPicPr>
          <p:nvPr>
            <p:ph type="pic" sz="quarter" idx="19"/>
          </p:nvPr>
        </p:nvPicPr>
        <p:blipFill>
          <a:blip r:embed="rId2" cstate="print"/>
          <a:srcRect l="13336" r="13336"/>
          <a:stretch>
            <a:fillRect/>
          </a:stretch>
        </p:blipFill>
        <p:spPr/>
      </p:pic>
      <p:sp>
        <p:nvSpPr>
          <p:cNvPr id="4" name="Rezervirano mjesto teksta 3"/>
          <p:cNvSpPr>
            <a:spLocks noGrp="1"/>
          </p:cNvSpPr>
          <p:nvPr>
            <p:ph type="body" sz="half" idx="2"/>
          </p:nvPr>
        </p:nvSpPr>
        <p:spPr/>
        <p:txBody>
          <a:bodyPr/>
          <a:lstStyle/>
          <a:p>
            <a:endParaRPr lang="hr-HR"/>
          </a:p>
        </p:txBody>
      </p:sp>
      <p:pic>
        <p:nvPicPr>
          <p:cNvPr id="10" name="Rezervirano mjesto slike 9" descr="20180419_084927.jpg"/>
          <p:cNvPicPr>
            <a:picLocks noGrp="1" noChangeAspect="1"/>
          </p:cNvPicPr>
          <p:nvPr>
            <p:ph type="pic" sz="quarter" idx="18"/>
          </p:nvPr>
        </p:nvPicPr>
        <p:blipFill>
          <a:blip r:embed="rId3" cstate="print"/>
          <a:srcRect l="13315" r="13315"/>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20180427_111219.jpg"/>
          <p:cNvPicPr>
            <a:picLocks noGrp="1" noChangeAspect="1"/>
          </p:cNvPicPr>
          <p:nvPr>
            <p:ph type="pic" sz="quarter" idx="20"/>
          </p:nvPr>
        </p:nvPicPr>
        <p:blipFill>
          <a:blip r:embed="rId4" cstate="print"/>
          <a:srcRect l="13336" r="13336"/>
          <a:stretch>
            <a:fillRect/>
          </a:stretch>
        </p:blipFill>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Mjerenje pH vrijednosti tla</a:t>
            </a:r>
            <a:br>
              <a:rPr lang="hr-HR" dirty="0" smtClean="0"/>
            </a:br>
            <a:endParaRPr lang="hr-HR" dirty="0"/>
          </a:p>
        </p:txBody>
      </p:sp>
      <p:sp>
        <p:nvSpPr>
          <p:cNvPr id="3" name="Rezervirano mjesto sadržaja 2"/>
          <p:cNvSpPr>
            <a:spLocks noGrp="1"/>
          </p:cNvSpPr>
          <p:nvPr>
            <p:ph idx="1"/>
          </p:nvPr>
        </p:nvSpPr>
        <p:spPr/>
        <p:txBody>
          <a:bodyPr>
            <a:normAutofit fontScale="77500" lnSpcReduction="20000"/>
          </a:bodyPr>
          <a:lstStyle/>
          <a:p>
            <a:r>
              <a:rPr lang="hr-HR" dirty="0" smtClean="0"/>
              <a:t>pH reakcija tla ima velik utjecaj na rast i razvoj biljaka jer neodgovarajuće tlo rezultira lošim izgledom, propadanjem biljaka i/ili gubitkom prinosa.</a:t>
            </a:r>
          </a:p>
          <a:p>
            <a:r>
              <a:rPr lang="hr-HR" dirty="0" smtClean="0"/>
              <a:t>pH-vrijednost je broj koji služi kao mjera kiselosti (aciditeta), odnosno lužnatosti (alkaliteta) vodenih. otopina</a:t>
            </a:r>
          </a:p>
          <a:p>
            <a:r>
              <a:rPr lang="hr-HR" dirty="0" smtClean="0"/>
              <a:t>pH vrijednost može biti između 0 i 14</a:t>
            </a:r>
          </a:p>
          <a:p>
            <a:r>
              <a:rPr lang="hr-HR" u="sng" dirty="0" smtClean="0"/>
              <a:t>Aktivnosti:</a:t>
            </a:r>
            <a:r>
              <a:rPr lang="hr-HR" dirty="0" smtClean="0"/>
              <a:t>  </a:t>
            </a:r>
          </a:p>
          <a:p>
            <a:r>
              <a:rPr lang="hr-HR" dirty="0" smtClean="0"/>
              <a:t>1. eksperimentalni rad- mjerenje pH vrijednost tla univerzalnim indikator papirom i        pH - metrom </a:t>
            </a:r>
          </a:p>
          <a:p>
            <a:r>
              <a:rPr lang="hr-HR" dirty="0" smtClean="0"/>
              <a:t>2. istražiti utjecaj pH vrijednosti na rast biljaka</a:t>
            </a:r>
          </a:p>
          <a:p>
            <a:r>
              <a:rPr lang="hr-HR" dirty="0" smtClean="0"/>
              <a:t>3. zaključiti kakav je utjecaj dobivenih rezultata mjerenja pH vrijednost tla na rast biljaka posađenih tijekom projekta Želim stablo – grah i jagoda </a:t>
            </a:r>
          </a:p>
          <a:p>
            <a:endParaRPr lang="hr-HR" dirty="0" smtClean="0"/>
          </a:p>
          <a:p>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Uzimanje uzorka…</a:t>
            </a:r>
            <a:endParaRPr lang="hr-HR" dirty="0"/>
          </a:p>
        </p:txBody>
      </p:sp>
      <p:pic>
        <p:nvPicPr>
          <p:cNvPr id="5" name="Rezervirano mjesto sadržaja 4" descr="IMG-b0463aef0c7f6f2eae8271a5d242e246-V.jpg"/>
          <p:cNvPicPr>
            <a:picLocks noGrp="1" noChangeAspect="1"/>
          </p:cNvPicPr>
          <p:nvPr>
            <p:ph sz="half" idx="1"/>
          </p:nvPr>
        </p:nvPicPr>
        <p:blipFill>
          <a:blip r:embed="rId2" cstate="print"/>
          <a:stretch>
            <a:fillRect/>
          </a:stretch>
        </p:blipFill>
        <p:spPr>
          <a:xfrm>
            <a:off x="1978615" y="1825625"/>
            <a:ext cx="3127782" cy="4187825"/>
          </a:xfrm>
        </p:spPr>
      </p:pic>
      <p:pic>
        <p:nvPicPr>
          <p:cNvPr id="6" name="Rezervirano mjesto sadržaja 5" descr="IMG-c1bf5f7838001fd25f69e00af964dbfc-V.jpg"/>
          <p:cNvPicPr>
            <a:picLocks noGrp="1" noChangeAspect="1"/>
          </p:cNvPicPr>
          <p:nvPr>
            <p:ph sz="half" idx="2"/>
          </p:nvPr>
        </p:nvPicPr>
        <p:blipFill>
          <a:blip r:embed="rId3" cstate="print"/>
          <a:stretch>
            <a:fillRect/>
          </a:stretch>
        </p:blipFill>
        <p:spPr>
          <a:xfrm>
            <a:off x="7084015" y="1825625"/>
            <a:ext cx="3127782" cy="4187825"/>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u="sng" dirty="0" smtClean="0"/>
              <a:t>eksperimentalni rad</a:t>
            </a:r>
            <a:br>
              <a:rPr lang="hr-HR" u="sng" dirty="0" smtClean="0"/>
            </a:br>
            <a:endParaRPr lang="hr-HR" dirty="0"/>
          </a:p>
        </p:txBody>
      </p:sp>
      <p:sp>
        <p:nvSpPr>
          <p:cNvPr id="3" name="Rezervirano mjesto sadržaja 2"/>
          <p:cNvSpPr>
            <a:spLocks noGrp="1"/>
          </p:cNvSpPr>
          <p:nvPr>
            <p:ph idx="1"/>
          </p:nvPr>
        </p:nvSpPr>
        <p:spPr>
          <a:xfrm>
            <a:off x="1086235" y="1752600"/>
            <a:ext cx="10058400" cy="4229100"/>
          </a:xfrm>
        </p:spPr>
        <p:txBody>
          <a:bodyPr>
            <a:normAutofit fontScale="32500" lnSpcReduction="20000"/>
          </a:bodyPr>
          <a:lstStyle/>
          <a:p>
            <a:pPr lvl="0"/>
            <a:r>
              <a:rPr lang="hr-HR" sz="7200" dirty="0" smtClean="0"/>
              <a:t>Uzorkovanje zemlje iz cvjetnjaka</a:t>
            </a:r>
          </a:p>
          <a:p>
            <a:pPr lvl="0"/>
            <a:r>
              <a:rPr lang="hr-HR" sz="7200" dirty="0" smtClean="0"/>
              <a:t>Izrada vodenog iscrpka tla – u uzorak tla  dodali smo destilirane vode i snažno mućkali nekoliko minuta.  Heterogenu smjesu smo ostavili stajati 10 – tak minuta da se talog slegne</a:t>
            </a:r>
          </a:p>
          <a:p>
            <a:pPr lvl="0"/>
            <a:r>
              <a:rPr lang="hr-HR" sz="7200" dirty="0" smtClean="0"/>
              <a:t>Filtriranje - slaganje aparature za filtriranje. Postupak filtriranja heterogene smjese preko </a:t>
            </a:r>
            <a:r>
              <a:rPr lang="hr-HR" sz="7200" dirty="0" err="1" smtClean="0"/>
              <a:t>filtrirnog</a:t>
            </a:r>
            <a:r>
              <a:rPr lang="hr-HR" sz="7200" dirty="0" smtClean="0"/>
              <a:t> papira.</a:t>
            </a:r>
          </a:p>
          <a:p>
            <a:pPr lvl="0"/>
            <a:r>
              <a:rPr lang="hr-HR" sz="7200" dirty="0" smtClean="0"/>
              <a:t>Mjerenje pH vrijednost -  Dobivenoj bistroj tekućini smo izmjerili pH vrijednost univerzalnim indikator papirom i pH metrom( digitalni uređaj za ispitivanje pH vrijednosti).  </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93076" y="325821"/>
            <a:ext cx="10030538" cy="5812220"/>
          </a:xfrm>
        </p:spPr>
        <p:txBody>
          <a:bodyPr>
            <a:normAutofit/>
          </a:bodyPr>
          <a:lstStyle/>
          <a:p>
            <a:r>
              <a:rPr lang="hr-HR" dirty="0" smtClean="0"/>
              <a:t> </a:t>
            </a:r>
            <a:r>
              <a:rPr lang="hr-HR" dirty="0" smtClean="0"/>
              <a:t>Kako smo se mi uključili?</a:t>
            </a:r>
            <a:br>
              <a:rPr lang="hr-HR" dirty="0" smtClean="0"/>
            </a:br>
            <a:r>
              <a:rPr lang="hr-HR" dirty="0" smtClean="0"/>
              <a:t/>
            </a:r>
            <a:br>
              <a:rPr lang="hr-HR" dirty="0" smtClean="0"/>
            </a:br>
            <a:r>
              <a:rPr lang="hr-HR" dirty="0" smtClean="0"/>
              <a:t> </a:t>
            </a:r>
            <a:r>
              <a:rPr lang="hr-HR" sz="2200" dirty="0" smtClean="0"/>
              <a:t>- </a:t>
            </a:r>
            <a:r>
              <a:rPr lang="hr-HR" sz="2200" dirty="0" smtClean="0"/>
              <a:t>upoznavanje s projektom</a:t>
            </a:r>
            <a:br>
              <a:rPr lang="hr-HR" sz="2200" dirty="0" smtClean="0"/>
            </a:br>
            <a:r>
              <a:rPr lang="hr-HR" sz="2200" dirty="0" smtClean="0"/>
              <a:t> - sadnja biljke i programiranje </a:t>
            </a:r>
            <a:r>
              <a:rPr lang="hr-HR" sz="2200" dirty="0" err="1" smtClean="0"/>
              <a:t>microbita</a:t>
            </a:r>
            <a:r>
              <a:rPr lang="hr-HR" sz="2200" dirty="0" smtClean="0"/>
              <a:t/>
            </a:r>
            <a:br>
              <a:rPr lang="hr-HR" sz="2200" dirty="0" smtClean="0"/>
            </a:br>
            <a:r>
              <a:rPr lang="hr-HR" sz="2200" dirty="0" smtClean="0"/>
              <a:t> - praćenje napretka sadnice</a:t>
            </a:r>
            <a:br>
              <a:rPr lang="hr-HR" sz="2200" dirty="0" smtClean="0"/>
            </a:br>
            <a:r>
              <a:rPr lang="hr-HR" sz="2200" dirty="0" smtClean="0"/>
              <a:t> - pisanje pisanih sastavaka na temu Bogatstvo drveća</a:t>
            </a:r>
            <a:br>
              <a:rPr lang="hr-HR" sz="2200" dirty="0" smtClean="0"/>
            </a:br>
            <a:r>
              <a:rPr lang="hr-HR" sz="2200" dirty="0" smtClean="0"/>
              <a:t> - likovni radovi</a:t>
            </a:r>
            <a:br>
              <a:rPr lang="hr-HR" sz="2200" dirty="0" smtClean="0"/>
            </a:br>
            <a:r>
              <a:rPr lang="hr-HR" sz="2200" dirty="0" smtClean="0"/>
              <a:t> - proljetni praktikum u sklopu obilježavanja Dana planeta Zemlje</a:t>
            </a:r>
            <a:br>
              <a:rPr lang="hr-HR" sz="2200" dirty="0" smtClean="0"/>
            </a:br>
            <a:r>
              <a:rPr lang="hr-HR" sz="2200" dirty="0" smtClean="0"/>
              <a:t> - kemičari ( dodatna nastava) ispitivanje utjecaja  </a:t>
            </a:r>
            <a:r>
              <a:rPr lang="hr-HR" sz="2200" dirty="0" err="1" smtClean="0"/>
              <a:t>ph</a:t>
            </a:r>
            <a:r>
              <a:rPr lang="hr-HR" sz="2200" dirty="0" smtClean="0"/>
              <a:t> </a:t>
            </a:r>
            <a:r>
              <a:rPr lang="hr-HR" sz="2200" dirty="0" smtClean="0"/>
              <a:t>vrijednosti</a:t>
            </a:r>
            <a:br>
              <a:rPr lang="hr-HR" sz="2200" dirty="0" smtClean="0"/>
            </a:br>
            <a:r>
              <a:rPr lang="hr-HR" sz="2200" dirty="0" smtClean="0"/>
              <a:t> </a:t>
            </a:r>
            <a:r>
              <a:rPr lang="hr-HR" sz="2200" dirty="0" smtClean="0"/>
              <a:t>  </a:t>
            </a:r>
            <a:r>
              <a:rPr lang="hr-HR" sz="2200" dirty="0" smtClean="0"/>
              <a:t> na razvoj </a:t>
            </a:r>
            <a:r>
              <a:rPr lang="hr-HR" sz="2200" dirty="0" smtClean="0"/>
              <a:t>i rast biljke</a:t>
            </a:r>
            <a:br>
              <a:rPr lang="hr-HR" sz="2200" dirty="0" smtClean="0"/>
            </a:br>
            <a:r>
              <a:rPr lang="hr-HR" sz="2200" dirty="0" smtClean="0"/>
              <a:t> - radionica kreativnog plesa “ Život u sjemenci” – </a:t>
            </a:r>
            <a:r>
              <a:rPr lang="hr-HR" sz="2200" dirty="0" smtClean="0"/>
              <a:t>video uradak</a:t>
            </a:r>
            <a:r>
              <a:rPr lang="hr-HR" dirty="0" smtClean="0"/>
              <a:t/>
            </a:r>
            <a:br>
              <a:rPr lang="hr-HR" dirty="0" smtClean="0"/>
            </a:br>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Mjerenje…</a:t>
            </a:r>
            <a:endParaRPr lang="hr-HR" dirty="0"/>
          </a:p>
        </p:txBody>
      </p:sp>
      <p:pic>
        <p:nvPicPr>
          <p:cNvPr id="5" name="Rezervirano mjesto sadržaja 4" descr="IMG-30e97c7fdc24339b5f81b6b651ab2c8d-V.jpg"/>
          <p:cNvPicPr>
            <a:picLocks noGrp="1" noChangeAspect="1"/>
          </p:cNvPicPr>
          <p:nvPr>
            <p:ph sz="half" idx="1"/>
          </p:nvPr>
        </p:nvPicPr>
        <p:blipFill>
          <a:blip r:embed="rId2" cstate="print"/>
          <a:stretch>
            <a:fillRect/>
          </a:stretch>
        </p:blipFill>
        <p:spPr>
          <a:xfrm>
            <a:off x="1978615" y="1825625"/>
            <a:ext cx="3127782" cy="4187825"/>
          </a:xfrm>
        </p:spPr>
      </p:pic>
      <p:pic>
        <p:nvPicPr>
          <p:cNvPr id="6" name="Rezervirano mjesto sadržaja 5" descr="IMG-693db641629c73a50bcfe51c70779511-V.jpg"/>
          <p:cNvPicPr>
            <a:picLocks noGrp="1" noChangeAspect="1"/>
          </p:cNvPicPr>
          <p:nvPr>
            <p:ph sz="half" idx="2"/>
          </p:nvPr>
        </p:nvPicPr>
        <p:blipFill>
          <a:blip r:embed="rId3" cstate="print"/>
          <a:stretch>
            <a:fillRect/>
          </a:stretch>
        </p:blipFill>
        <p:spPr>
          <a:xfrm>
            <a:off x="7084015" y="1825625"/>
            <a:ext cx="3127782" cy="4187825"/>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u="sng" dirty="0" smtClean="0"/>
              <a:t>Rezultati eksperimentalnog rada</a:t>
            </a:r>
            <a:r>
              <a:rPr lang="hr-HR" dirty="0" smtClean="0"/>
              <a:t>: </a:t>
            </a:r>
            <a:br>
              <a:rPr lang="hr-HR" dirty="0" smtClean="0"/>
            </a:br>
            <a:endParaRPr lang="hr-HR" dirty="0"/>
          </a:p>
        </p:txBody>
      </p:sp>
      <p:sp>
        <p:nvSpPr>
          <p:cNvPr id="3" name="Rezervirano mjesto sadržaja 2"/>
          <p:cNvSpPr>
            <a:spLocks noGrp="1"/>
          </p:cNvSpPr>
          <p:nvPr>
            <p:ph idx="1"/>
          </p:nvPr>
        </p:nvSpPr>
        <p:spPr/>
        <p:txBody>
          <a:bodyPr>
            <a:normAutofit fontScale="32500" lnSpcReduction="20000"/>
          </a:bodyPr>
          <a:lstStyle/>
          <a:p>
            <a:r>
              <a:rPr lang="hr-HR" sz="6400" dirty="0" smtClean="0"/>
              <a:t> univerzalni indikator papirom (manja preciznost)</a:t>
            </a:r>
          </a:p>
          <a:p>
            <a:r>
              <a:rPr lang="hr-HR" sz="6400" dirty="0" smtClean="0"/>
              <a:t>pH – metrom (veća preciznost)</a:t>
            </a:r>
          </a:p>
          <a:p>
            <a:r>
              <a:rPr lang="hr-HR" sz="6400" dirty="0" smtClean="0"/>
              <a:t>pH vrijednosti bistre otopine nakon filtriranja</a:t>
            </a:r>
          </a:p>
          <a:p>
            <a:r>
              <a:rPr lang="hr-HR" sz="6400" dirty="0" smtClean="0"/>
              <a:t>pH = 6</a:t>
            </a:r>
          </a:p>
          <a:p>
            <a:r>
              <a:rPr lang="hr-HR" sz="6400" dirty="0" smtClean="0"/>
              <a:t>pH =  6,8 </a:t>
            </a:r>
          </a:p>
          <a:p>
            <a:r>
              <a:rPr lang="hr-HR" sz="6400" u="sng" dirty="0" smtClean="0"/>
              <a:t>1. dio  - Istražili smo kojem tipu tla pripada tlo koje smo koristili pri sadnji odabranih biljnih vrsti - graha i jagoda</a:t>
            </a:r>
          </a:p>
          <a:p>
            <a:pPr>
              <a:buNone/>
            </a:pPr>
            <a:r>
              <a:rPr lang="hr-HR" sz="6400" dirty="0" smtClean="0"/>
              <a:t> </a:t>
            </a:r>
          </a:p>
          <a:p>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Eksperiment</a:t>
            </a:r>
            <a:endParaRPr lang="hr-HR" dirty="0"/>
          </a:p>
        </p:txBody>
      </p:sp>
      <p:pic>
        <p:nvPicPr>
          <p:cNvPr id="9" name="Rezervirano mjesto slike 8" descr="IMG-4e9012609f200907ba07702ea948001a-V.jpg"/>
          <p:cNvPicPr>
            <a:picLocks noGrp="1" noChangeAspect="1"/>
          </p:cNvPicPr>
          <p:nvPr>
            <p:ph type="pic" sz="quarter" idx="19"/>
          </p:nvPr>
        </p:nvPicPr>
        <p:blipFill>
          <a:blip r:embed="rId2" cstate="print"/>
          <a:srcRect t="11805" b="11805"/>
          <a:stretch>
            <a:fillRect/>
          </a:stretch>
        </p:blipFill>
        <p:spPr/>
      </p:pic>
      <p:sp>
        <p:nvSpPr>
          <p:cNvPr id="4" name="Rezervirano mjesto teksta 3"/>
          <p:cNvSpPr>
            <a:spLocks noGrp="1"/>
          </p:cNvSpPr>
          <p:nvPr>
            <p:ph type="body" sz="half" idx="2"/>
          </p:nvPr>
        </p:nvSpPr>
        <p:spPr/>
        <p:txBody>
          <a:bodyPr/>
          <a:lstStyle/>
          <a:p>
            <a:endParaRPr lang="hr-HR"/>
          </a:p>
        </p:txBody>
      </p:sp>
      <p:pic>
        <p:nvPicPr>
          <p:cNvPr id="10" name="Rezervirano mjesto slike 9" descr="IMG-1177c6d67d28cd80770e83f8b6878535-V.jpg"/>
          <p:cNvPicPr>
            <a:picLocks noGrp="1" noChangeAspect="1"/>
          </p:cNvPicPr>
          <p:nvPr>
            <p:ph type="pic" sz="quarter" idx="18"/>
          </p:nvPr>
        </p:nvPicPr>
        <p:blipFill>
          <a:blip r:embed="rId3" cstate="print"/>
          <a:srcRect t="11827" b="11827"/>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IMG-df3af87ec336198632a5cc7252046c88-V.jpg"/>
          <p:cNvPicPr>
            <a:picLocks noGrp="1" noChangeAspect="1"/>
          </p:cNvPicPr>
          <p:nvPr>
            <p:ph type="pic" sz="quarter" idx="20"/>
          </p:nvPr>
        </p:nvPicPr>
        <p:blipFill>
          <a:blip r:embed="rId4" cstate="print"/>
          <a:srcRect t="11805" b="11805"/>
          <a:stretch>
            <a:fillRect/>
          </a:stretch>
        </p:blipFill>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Podjela tla prema pH vrijednosti:</a:t>
            </a:r>
            <a:endParaRPr lang="hr-HR" dirty="0"/>
          </a:p>
        </p:txBody>
      </p:sp>
      <p:pic>
        <p:nvPicPr>
          <p:cNvPr id="4" name="Rezervirano mjesto sadržaja 3" descr="20180430_151001[1].jpg"/>
          <p:cNvPicPr>
            <a:picLocks noGrp="1" noChangeAspect="1"/>
          </p:cNvPicPr>
          <p:nvPr>
            <p:ph idx="1"/>
          </p:nvPr>
        </p:nvPicPr>
        <p:blipFill>
          <a:blip r:embed="rId2" cstate="print"/>
          <a:stretch>
            <a:fillRect/>
          </a:stretch>
        </p:blipFill>
        <p:spPr>
          <a:xfrm>
            <a:off x="3275013" y="1752600"/>
            <a:ext cx="5638800" cy="422910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Uspoređivanje</a:t>
            </a:r>
            <a:endParaRPr lang="hr-HR" dirty="0"/>
          </a:p>
        </p:txBody>
      </p:sp>
      <p:pic>
        <p:nvPicPr>
          <p:cNvPr id="5" name="Rezervirano mjesto sadržaja 4" descr="IMG-f02e4b311a6b9e76511b0d6e1917fcdd-V.jpg"/>
          <p:cNvPicPr>
            <a:picLocks noGrp="1" noChangeAspect="1"/>
          </p:cNvPicPr>
          <p:nvPr>
            <p:ph sz="half" idx="1"/>
          </p:nvPr>
        </p:nvPicPr>
        <p:blipFill>
          <a:blip r:embed="rId2" cstate="print"/>
          <a:stretch>
            <a:fillRect/>
          </a:stretch>
        </p:blipFill>
        <p:spPr>
          <a:xfrm>
            <a:off x="1978615" y="1825625"/>
            <a:ext cx="3127782" cy="4187825"/>
          </a:xfrm>
        </p:spPr>
      </p:pic>
      <p:pic>
        <p:nvPicPr>
          <p:cNvPr id="6" name="Rezervirano mjesto sadržaja 5" descr="IMG-f76ee71ce0033f70fa0bd6b9e5b7a120-V.jpg"/>
          <p:cNvPicPr>
            <a:picLocks noGrp="1" noChangeAspect="1"/>
          </p:cNvPicPr>
          <p:nvPr>
            <p:ph sz="half" idx="2"/>
          </p:nvPr>
        </p:nvPicPr>
        <p:blipFill>
          <a:blip r:embed="rId3" cstate="print"/>
          <a:stretch>
            <a:fillRect/>
          </a:stretch>
        </p:blipFill>
        <p:spPr>
          <a:xfrm>
            <a:off x="7084015" y="1825625"/>
            <a:ext cx="3127782" cy="4187825"/>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idx="1"/>
          </p:nvPr>
        </p:nvSpPr>
        <p:spPr/>
        <p:txBody>
          <a:bodyPr>
            <a:normAutofit fontScale="92500" lnSpcReduction="20000"/>
          </a:bodyPr>
          <a:lstStyle/>
          <a:p>
            <a:r>
              <a:rPr lang="hr-HR" dirty="0" smtClean="0"/>
              <a:t>Na temelju istraživanja  (Tablica 1.)  zaključili smo da tlo koje smo upotrijebili u sadnji odabranih biljnih vrsta ( dobivena vrijednost pH =  6,8)  pripada u neutralno tlo čija vrijednost iznosi 6,</a:t>
            </a:r>
            <a:r>
              <a:rPr lang="hr-HR" dirty="0" err="1" smtClean="0"/>
              <a:t>6</a:t>
            </a:r>
            <a:r>
              <a:rPr lang="hr-HR" dirty="0" smtClean="0"/>
              <a:t> – 7,3. Većina poljoprivrednih kultura najbolje uvjete za rast i razvoj ima u umjereno kiselim do neutralnim tlima.</a:t>
            </a:r>
          </a:p>
          <a:p>
            <a:pPr lvl="0"/>
            <a:r>
              <a:rPr lang="hr-HR" u="sng" dirty="0" smtClean="0"/>
              <a:t>2. dio - Istražili smo kako dobivena vrijednost tla utječe na rast odabranih biljaka / grah i jagoda/</a:t>
            </a:r>
          </a:p>
          <a:p>
            <a:r>
              <a:rPr lang="hr-HR" dirty="0" smtClean="0"/>
              <a:t>Ovisno o pH vrijednosti tla biljne vrste su podijeljene u tri skupine: </a:t>
            </a:r>
          </a:p>
          <a:p>
            <a:r>
              <a:rPr lang="hr-HR" dirty="0" smtClean="0"/>
              <a:t>Acidofilne (uspijevaju na kiselim tlima pH ˂ 7 )</a:t>
            </a:r>
          </a:p>
          <a:p>
            <a:r>
              <a:rPr lang="hr-HR" dirty="0" smtClean="0"/>
              <a:t> </a:t>
            </a:r>
            <a:r>
              <a:rPr lang="hr-HR" dirty="0" err="1" smtClean="0"/>
              <a:t>Neutrofilne</a:t>
            </a:r>
            <a:r>
              <a:rPr lang="hr-HR" dirty="0" smtClean="0"/>
              <a:t> (uspijevaju kod pH 7) </a:t>
            </a:r>
          </a:p>
          <a:p>
            <a:r>
              <a:rPr lang="hr-HR" dirty="0" err="1" smtClean="0"/>
              <a:t>Alkalofilne</a:t>
            </a:r>
            <a:r>
              <a:rPr lang="hr-HR" dirty="0" smtClean="0"/>
              <a:t> (uspijevaju na alkalnim/ lužnatim tlima pH ˃ 7)</a:t>
            </a:r>
          </a:p>
          <a:p>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Zahtjevi nekih biljnih vrsta u pogledu pH:</a:t>
            </a:r>
            <a:br>
              <a:rPr lang="hr-HR" dirty="0" smtClean="0"/>
            </a:br>
            <a:endParaRPr lang="hr-HR" dirty="0"/>
          </a:p>
        </p:txBody>
      </p:sp>
      <p:pic>
        <p:nvPicPr>
          <p:cNvPr id="4" name="Rezervirano mjesto sadržaja 3" descr="20180430_151224[1].jpg"/>
          <p:cNvPicPr>
            <a:picLocks noGrp="1" noChangeAspect="1"/>
          </p:cNvPicPr>
          <p:nvPr>
            <p:ph idx="1"/>
          </p:nvPr>
        </p:nvPicPr>
        <p:blipFill>
          <a:blip r:embed="rId2" cstate="print"/>
          <a:stretch>
            <a:fillRect/>
          </a:stretch>
        </p:blipFill>
        <p:spPr>
          <a:xfrm>
            <a:off x="3249613" y="2305050"/>
            <a:ext cx="5689600" cy="312420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Zaključak: </a:t>
            </a:r>
            <a:endParaRPr lang="hr-HR" dirty="0"/>
          </a:p>
        </p:txBody>
      </p:sp>
      <p:sp>
        <p:nvSpPr>
          <p:cNvPr id="3" name="Rezervirano mjesto sadržaja 2"/>
          <p:cNvSpPr>
            <a:spLocks noGrp="1"/>
          </p:cNvSpPr>
          <p:nvPr>
            <p:ph idx="1"/>
          </p:nvPr>
        </p:nvSpPr>
        <p:spPr/>
        <p:txBody>
          <a:bodyPr/>
          <a:lstStyle/>
          <a:p>
            <a:pPr>
              <a:buNone/>
            </a:pPr>
            <a:endParaRPr lang="hr-HR" dirty="0" smtClean="0"/>
          </a:p>
          <a:p>
            <a:r>
              <a:rPr lang="hr-HR" dirty="0" smtClean="0"/>
              <a:t>Na temelju istraživanja  (Tablica 2.)  zaključili smo da je tlo koje smo upotrijebili za sadnju odabranih biljnih vrsta pogodno za rast i razvoj odabranih biljaka – graha i jagoda (dobivena vrijednost pH =  6,8)  </a:t>
            </a:r>
          </a:p>
          <a:p>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dirty="0"/>
          </a:p>
        </p:txBody>
      </p:sp>
      <p:pic>
        <p:nvPicPr>
          <p:cNvPr id="9" name="Rezervirano mjesto slike 8" descr="IMG-47a2f9b4b3a0bc4df279b0429ddf50fe-V.jpg"/>
          <p:cNvPicPr>
            <a:picLocks noGrp="1" noChangeAspect="1"/>
          </p:cNvPicPr>
          <p:nvPr>
            <p:ph type="pic" sz="quarter" idx="19"/>
          </p:nvPr>
        </p:nvPicPr>
        <p:blipFill>
          <a:blip r:embed="rId2" cstate="print"/>
          <a:srcRect l="13489" r="13489"/>
          <a:stretch>
            <a:fillRect/>
          </a:stretch>
        </p:blipFill>
        <p:spPr/>
      </p:pic>
      <p:sp>
        <p:nvSpPr>
          <p:cNvPr id="4" name="Rezervirano mjesto teksta 3"/>
          <p:cNvSpPr>
            <a:spLocks noGrp="1"/>
          </p:cNvSpPr>
          <p:nvPr>
            <p:ph type="body" sz="half" idx="2"/>
          </p:nvPr>
        </p:nvSpPr>
        <p:spPr/>
        <p:txBody>
          <a:bodyPr/>
          <a:lstStyle/>
          <a:p>
            <a:endParaRPr lang="hr-HR"/>
          </a:p>
        </p:txBody>
      </p:sp>
      <p:pic>
        <p:nvPicPr>
          <p:cNvPr id="10" name="Rezervirano mjesto slike 9" descr="IMG-b4a8e2204e7eac7649f774cd36c1a9c2-V.jpg"/>
          <p:cNvPicPr>
            <a:picLocks noGrp="1" noChangeAspect="1"/>
          </p:cNvPicPr>
          <p:nvPr>
            <p:ph type="pic" sz="quarter" idx="18"/>
          </p:nvPr>
        </p:nvPicPr>
        <p:blipFill>
          <a:blip r:embed="rId3" cstate="print"/>
          <a:srcRect l="13468" r="13468"/>
          <a:stretch>
            <a:fillRect/>
          </a:stretch>
        </p:blipFill>
        <p:spPr/>
      </p:pic>
      <p:sp>
        <p:nvSpPr>
          <p:cNvPr id="6" name="Rezervirano mjesto teksta 5"/>
          <p:cNvSpPr>
            <a:spLocks noGrp="1"/>
          </p:cNvSpPr>
          <p:nvPr>
            <p:ph type="body" sz="half" idx="21"/>
          </p:nvPr>
        </p:nvSpPr>
        <p:spPr/>
        <p:txBody>
          <a:bodyPr/>
          <a:lstStyle/>
          <a:p>
            <a:endParaRPr lang="hr-HR"/>
          </a:p>
        </p:txBody>
      </p:sp>
      <p:pic>
        <p:nvPicPr>
          <p:cNvPr id="11" name="Rezervirano mjesto slike 10" descr="IMG-ce353e09c61f7375b8c7eea39389c652-V.jpg"/>
          <p:cNvPicPr>
            <a:picLocks noGrp="1" noChangeAspect="1"/>
          </p:cNvPicPr>
          <p:nvPr>
            <p:ph type="pic" sz="quarter" idx="20"/>
          </p:nvPr>
        </p:nvPicPr>
        <p:blipFill>
          <a:blip r:embed="rId4" cstate="print"/>
          <a:srcRect l="13489" r="13489"/>
          <a:stretch>
            <a:fillRect/>
          </a:stretch>
        </p:blipFill>
        <p:spPr/>
      </p:pic>
      <p:sp>
        <p:nvSpPr>
          <p:cNvPr id="8" name="Rezervirano mjesto teksta 7"/>
          <p:cNvSpPr>
            <a:spLocks noGrp="1"/>
          </p:cNvSpPr>
          <p:nvPr>
            <p:ph type="body" sz="half" idx="22"/>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Završna kontrola i pregled biljke…</a:t>
            </a:r>
            <a:endParaRPr lang="hr-HR" dirty="0"/>
          </a:p>
        </p:txBody>
      </p:sp>
      <p:pic>
        <p:nvPicPr>
          <p:cNvPr id="7" name="Rezervirano mjesto slike 6" descr="20180427_111105.jpg"/>
          <p:cNvPicPr>
            <a:picLocks noGrp="1" noChangeAspect="1"/>
          </p:cNvPicPr>
          <p:nvPr>
            <p:ph type="pic" sz="quarter" idx="17"/>
          </p:nvPr>
        </p:nvPicPr>
        <p:blipFill>
          <a:blip r:embed="rId2" cstate="print"/>
          <a:srcRect t="25494" b="25494"/>
          <a:stretch>
            <a:fillRect/>
          </a:stretch>
        </p:blipFill>
        <p:spPr/>
      </p:pic>
      <p:sp>
        <p:nvSpPr>
          <p:cNvPr id="4" name="Rezervirano mjesto teksta 3"/>
          <p:cNvSpPr>
            <a:spLocks noGrp="1"/>
          </p:cNvSpPr>
          <p:nvPr>
            <p:ph type="body" sz="half" idx="2"/>
          </p:nvPr>
        </p:nvSpPr>
        <p:spPr/>
        <p:txBody>
          <a:bodyPr/>
          <a:lstStyle/>
          <a:p>
            <a:endParaRPr lang="hr-HR"/>
          </a:p>
        </p:txBody>
      </p:sp>
      <p:pic>
        <p:nvPicPr>
          <p:cNvPr id="8" name="Rezervirano mjesto slike 7" descr="20180427_111145.jpg"/>
          <p:cNvPicPr>
            <a:picLocks noGrp="1" noChangeAspect="1"/>
          </p:cNvPicPr>
          <p:nvPr>
            <p:ph type="pic" sz="quarter" idx="18"/>
          </p:nvPr>
        </p:nvPicPr>
        <p:blipFill>
          <a:blip r:embed="rId3" cstate="print"/>
          <a:srcRect t="6434" b="6434"/>
          <a:stretch>
            <a:fillRect/>
          </a:stretch>
        </p:blipFill>
        <p:spPr/>
      </p:pic>
      <p:sp>
        <p:nvSpPr>
          <p:cNvPr id="6" name="Rezervirano mjesto teksta 5"/>
          <p:cNvSpPr>
            <a:spLocks noGrp="1"/>
          </p:cNvSpPr>
          <p:nvPr>
            <p:ph type="body" sz="half" idx="19"/>
          </p:nvPr>
        </p:nvSpPr>
        <p:spPr/>
        <p:txBody>
          <a:bodyPr/>
          <a:lstStyle/>
          <a:p>
            <a:endParaRPr lang="hr-H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hr-HR" dirty="0" smtClean="0"/>
              <a:t>Pa da vidimo…</a:t>
            </a:r>
            <a:endParaRPr lang="en-GB" dirty="0"/>
          </a:p>
        </p:txBody>
      </p:sp>
      <p:pic>
        <p:nvPicPr>
          <p:cNvPr id="9" name="Picture Placeholder 8" descr="Three young children in raincoats holding hands and playing outside"/>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a:stretch/>
        </p:blipFill>
        <p:spPr/>
      </p:pic>
      <p:sp>
        <p:nvSpPr>
          <p:cNvPr id="4" name="Text Placeholder 3"/>
          <p:cNvSpPr>
            <a:spLocks noGrp="1"/>
          </p:cNvSpPr>
          <p:nvPr>
            <p:ph type="body" sz="half" idx="2"/>
          </p:nvPr>
        </p:nvSpPr>
        <p:spPr/>
        <p:txBody>
          <a:bodyPr rtlCol="0"/>
          <a:lstStyle/>
          <a:p>
            <a:pPr rtl="0"/>
            <a:r>
              <a:rPr lang="en-GB"/>
              <a:t>Caption</a:t>
            </a:r>
            <a:endParaRPr lang="en-US" dirty="0"/>
          </a:p>
        </p:txBody>
      </p:sp>
    </p:spTree>
    <p:extLst>
      <p:ext uri="{BB962C8B-B14F-4D97-AF65-F5344CB8AC3E}">
        <p14:creationId xmlns="" xmlns:p14="http://schemas.microsoft.com/office/powerpoint/2010/main" val="219715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Za kraj…</a:t>
            </a:r>
            <a:endParaRPr lang="hr-HR" dirty="0"/>
          </a:p>
        </p:txBody>
      </p:sp>
      <p:sp>
        <p:nvSpPr>
          <p:cNvPr id="3" name="Rezervirano mjesto sadržaja 2"/>
          <p:cNvSpPr>
            <a:spLocks noGrp="1"/>
          </p:cNvSpPr>
          <p:nvPr>
            <p:ph idx="1"/>
          </p:nvPr>
        </p:nvSpPr>
        <p:spPr/>
        <p:txBody>
          <a:bodyPr/>
          <a:lstStyle/>
          <a:p>
            <a:r>
              <a:rPr lang="hr-HR" dirty="0" smtClean="0"/>
              <a:t>Projekt smo uspješno proveli i uz to se dobro zabavili. Posebno smo uživali prikupljati slike i podatke te surađivati kroz razne aktivnosti sa svojim prijateljima u  područnoj školi. I ostali učenici naše škole pratili su naše aktivnosti, a učiteljice su rado svima objasnile što točno radimo i zašto. </a:t>
            </a:r>
          </a:p>
          <a:p>
            <a:r>
              <a:rPr lang="hr-HR" dirty="0" smtClean="0"/>
              <a:t>Nadamo se sličnom projektu i suradnji kroz igru, učenje </a:t>
            </a:r>
            <a:r>
              <a:rPr lang="hr-HR" smtClean="0"/>
              <a:t>i među predmetnu </a:t>
            </a:r>
            <a:r>
              <a:rPr lang="hr-HR" dirty="0" smtClean="0"/>
              <a:t>suradnju u budućnosti!</a:t>
            </a:r>
            <a:endParaRPr lang="hr-H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rtl="0"/>
            <a:r>
              <a:rPr lang="en-GB"/>
              <a:t>Add a Slide Title - 1</a:t>
            </a:r>
          </a:p>
        </p:txBody>
      </p:sp>
      <p:sp>
        <p:nvSpPr>
          <p:cNvPr id="7" name="Text Placeholder 6"/>
          <p:cNvSpPr>
            <a:spLocks noGrp="1"/>
          </p:cNvSpPr>
          <p:nvPr>
            <p:ph type="body" sz="half" idx="2"/>
          </p:nvPr>
        </p:nvSpPr>
        <p:spPr/>
        <p:txBody>
          <a:bodyPr rtlCol="0"/>
          <a:lstStyle/>
          <a:p>
            <a:pPr rtl="0"/>
            <a:r>
              <a:rPr lang="hr-HR" dirty="0" smtClean="0"/>
              <a:t>2. a razred OŠ </a:t>
            </a:r>
            <a:r>
              <a:rPr lang="hr-HR" dirty="0" err="1" smtClean="0"/>
              <a:t>Okučani</a:t>
            </a:r>
            <a:endParaRPr lang="en-US" dirty="0"/>
          </a:p>
        </p:txBody>
      </p:sp>
      <p:sp>
        <p:nvSpPr>
          <p:cNvPr id="10" name="Text Placeholder 9"/>
          <p:cNvSpPr>
            <a:spLocks noGrp="1"/>
          </p:cNvSpPr>
          <p:nvPr>
            <p:ph type="body" sz="half" idx="19"/>
          </p:nvPr>
        </p:nvSpPr>
        <p:spPr/>
        <p:txBody>
          <a:bodyPr rtlCol="0"/>
          <a:lstStyle/>
          <a:p>
            <a:r>
              <a:rPr lang="hr-HR" dirty="0" smtClean="0"/>
              <a:t>Sadnja sjemenki graha </a:t>
            </a:r>
            <a:endParaRPr lang="en-US" dirty="0" smtClean="0"/>
          </a:p>
          <a:p>
            <a:pPr rtl="0"/>
            <a:endParaRPr lang="en-US" dirty="0"/>
          </a:p>
        </p:txBody>
      </p:sp>
      <p:pic>
        <p:nvPicPr>
          <p:cNvPr id="17" name="Rezervirano mjesto slike 16" descr="20180412_083635.jpg"/>
          <p:cNvPicPr>
            <a:picLocks noGrp="1" noChangeAspect="1"/>
          </p:cNvPicPr>
          <p:nvPr>
            <p:ph type="pic" sz="quarter" idx="18"/>
          </p:nvPr>
        </p:nvPicPr>
        <p:blipFill>
          <a:blip r:embed="rId2" cstate="print"/>
          <a:srcRect t="6434" b="6434"/>
          <a:stretch>
            <a:fillRect/>
          </a:stretch>
        </p:blipFill>
        <p:spPr/>
      </p:pic>
      <p:pic>
        <p:nvPicPr>
          <p:cNvPr id="16" name="Rezervirano mjesto slike 15" descr="20180412_083555.jpg"/>
          <p:cNvPicPr>
            <a:picLocks noGrp="1" noChangeAspect="1"/>
          </p:cNvPicPr>
          <p:nvPr>
            <p:ph type="pic" sz="quarter" idx="17"/>
          </p:nvPr>
        </p:nvPicPr>
        <p:blipFill>
          <a:blip r:embed="rId3" cstate="print"/>
          <a:srcRect t="25494" b="25494"/>
          <a:stretch>
            <a:fillRect/>
          </a:stretch>
        </p:blipFill>
        <p:spPr/>
      </p:pic>
    </p:spTree>
    <p:extLst>
      <p:ext uri="{BB962C8B-B14F-4D97-AF65-F5344CB8AC3E}">
        <p14:creationId xmlns="" xmlns:p14="http://schemas.microsoft.com/office/powerpoint/2010/main" val="21616337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 obje kontrolne biljke postavljamo </a:t>
            </a:r>
            <a:r>
              <a:rPr lang="hr-HR" dirty="0" err="1" smtClean="0"/>
              <a:t>microbit</a:t>
            </a:r>
            <a:r>
              <a:rPr lang="hr-HR" dirty="0" smtClean="0"/>
              <a:t>…</a:t>
            </a:r>
            <a:endParaRPr lang="hr-HR" dirty="0"/>
          </a:p>
        </p:txBody>
      </p:sp>
      <p:pic>
        <p:nvPicPr>
          <p:cNvPr id="5" name="Rezervirano mjesto sadržaja 4" descr="20180413_113407.jpg"/>
          <p:cNvPicPr>
            <a:picLocks noGrp="1" noChangeAspect="1"/>
          </p:cNvPicPr>
          <p:nvPr>
            <p:ph sz="half" idx="1"/>
          </p:nvPr>
        </p:nvPicPr>
        <p:blipFill>
          <a:blip r:embed="rId2" cstate="print"/>
          <a:stretch>
            <a:fillRect/>
          </a:stretch>
        </p:blipFill>
        <p:spPr>
          <a:xfrm>
            <a:off x="1065213" y="2061567"/>
            <a:ext cx="4954587" cy="3715940"/>
          </a:xfrm>
        </p:spPr>
      </p:pic>
      <p:pic>
        <p:nvPicPr>
          <p:cNvPr id="6" name="Rezervirano mjesto sadržaja 5" descr="mlmb024_b_2048x2048.jpg"/>
          <p:cNvPicPr>
            <a:picLocks noGrp="1" noChangeAspect="1"/>
          </p:cNvPicPr>
          <p:nvPr>
            <p:ph sz="half" idx="2"/>
          </p:nvPr>
        </p:nvPicPr>
        <p:blipFill>
          <a:blip r:embed="rId3" cstate="print"/>
          <a:stretch>
            <a:fillRect/>
          </a:stretch>
        </p:blipFill>
        <p:spPr>
          <a:xfrm>
            <a:off x="6514306" y="2643187"/>
            <a:ext cx="4267200" cy="255270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Priprema sadnica jagoda , PŠ Stara </a:t>
            </a:r>
            <a:r>
              <a:rPr lang="hr-HR" dirty="0" err="1" smtClean="0"/>
              <a:t>Gardiška</a:t>
            </a:r>
            <a:endParaRPr lang="hr-HR" dirty="0"/>
          </a:p>
        </p:txBody>
      </p:sp>
      <p:pic>
        <p:nvPicPr>
          <p:cNvPr id="5" name="Rezervirano mjesto sadržaja 4" descr="IMG-a2ef2c5eedc5626745c21b820a9ed4b2-V.jpg"/>
          <p:cNvPicPr>
            <a:picLocks noGrp="1" noChangeAspect="1"/>
          </p:cNvPicPr>
          <p:nvPr>
            <p:ph sz="half" idx="1"/>
          </p:nvPr>
        </p:nvPicPr>
        <p:blipFill>
          <a:blip r:embed="rId2" cstate="print"/>
          <a:stretch>
            <a:fillRect/>
          </a:stretch>
        </p:blipFill>
        <p:spPr>
          <a:xfrm>
            <a:off x="2364680" y="1825625"/>
            <a:ext cx="2355652" cy="4187825"/>
          </a:xfrm>
        </p:spPr>
      </p:pic>
      <p:pic>
        <p:nvPicPr>
          <p:cNvPr id="9" name="Rezervirano mjesto sadržaja 8" descr="IMG-c5e65246bbbdc4ef50c0bf136d5aeeb3-V.jpg"/>
          <p:cNvPicPr>
            <a:picLocks noGrp="1" noChangeAspect="1"/>
          </p:cNvPicPr>
          <p:nvPr>
            <p:ph sz="half" idx="2"/>
          </p:nvPr>
        </p:nvPicPr>
        <p:blipFill>
          <a:blip r:embed="rId3" cstate="print"/>
          <a:stretch>
            <a:fillRect/>
          </a:stretch>
        </p:blipFill>
        <p:spPr>
          <a:xfrm>
            <a:off x="6514306" y="2719387"/>
            <a:ext cx="4267200" cy="240030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GB"/>
              <a:t>Add a Slide Title - 2</a:t>
            </a:r>
          </a:p>
        </p:txBody>
      </p:sp>
      <p:pic>
        <p:nvPicPr>
          <p:cNvPr id="15" name="Rezervirano mjesto slike 14" descr="IMG-73d9e17e4f975ef915c281570c859b85-V.jpg"/>
          <p:cNvPicPr>
            <a:picLocks noGrp="1" noChangeAspect="1"/>
          </p:cNvPicPr>
          <p:nvPr>
            <p:ph type="pic" sz="quarter" idx="19"/>
          </p:nvPr>
        </p:nvPicPr>
        <p:blipFill>
          <a:blip r:embed="rId2" cstate="print"/>
          <a:srcRect l="22502" r="22502"/>
          <a:stretch>
            <a:fillRect/>
          </a:stretch>
        </p:blipFill>
        <p:spPr/>
      </p:pic>
      <p:sp>
        <p:nvSpPr>
          <p:cNvPr id="9" name="Text Placeholder 8"/>
          <p:cNvSpPr>
            <a:spLocks noGrp="1"/>
          </p:cNvSpPr>
          <p:nvPr>
            <p:ph type="body" sz="half" idx="2"/>
          </p:nvPr>
        </p:nvSpPr>
        <p:spPr/>
        <p:txBody>
          <a:bodyPr rtlCol="0"/>
          <a:lstStyle/>
          <a:p>
            <a:pPr rtl="0"/>
            <a:r>
              <a:rPr lang="hr-HR" dirty="0" smtClean="0"/>
              <a:t>Zadovoljeni </a:t>
            </a:r>
            <a:r>
              <a:rPr lang="hr-HR" smtClean="0"/>
              <a:t>uvjeti života</a:t>
            </a:r>
            <a:r>
              <a:rPr lang="hr-HR" dirty="0" smtClean="0"/>
              <a:t>: svjetlost i toplina</a:t>
            </a:r>
            <a:endParaRPr lang="en-US" dirty="0"/>
          </a:p>
        </p:txBody>
      </p:sp>
      <p:sp>
        <p:nvSpPr>
          <p:cNvPr id="13" name="Text Placeholder 12"/>
          <p:cNvSpPr>
            <a:spLocks noGrp="1"/>
          </p:cNvSpPr>
          <p:nvPr>
            <p:ph type="body" sz="half" idx="21"/>
          </p:nvPr>
        </p:nvSpPr>
        <p:spPr/>
        <p:txBody>
          <a:bodyPr rtlCol="0"/>
          <a:lstStyle/>
          <a:p>
            <a:pPr rtl="0"/>
            <a:r>
              <a:rPr lang="hr-HR" dirty="0" smtClean="0"/>
              <a:t>Voda…</a:t>
            </a:r>
            <a:endParaRPr lang="en-US" dirty="0"/>
          </a:p>
        </p:txBody>
      </p:sp>
      <p:sp>
        <p:nvSpPr>
          <p:cNvPr id="14" name="Text Placeholder 13"/>
          <p:cNvSpPr>
            <a:spLocks noGrp="1"/>
          </p:cNvSpPr>
          <p:nvPr>
            <p:ph type="body" sz="half" idx="22"/>
          </p:nvPr>
        </p:nvSpPr>
        <p:spPr/>
        <p:txBody>
          <a:bodyPr rtlCol="0"/>
          <a:lstStyle/>
          <a:p>
            <a:pPr rtl="0"/>
            <a:r>
              <a:rPr lang="hr-HR" dirty="0" smtClean="0"/>
              <a:t>Timski rad</a:t>
            </a:r>
            <a:endParaRPr lang="en-US" dirty="0"/>
          </a:p>
        </p:txBody>
      </p:sp>
      <p:pic>
        <p:nvPicPr>
          <p:cNvPr id="23" name="Rezervirano mjesto slike 22" descr="IMG-ff12e5399201570d3da61a2810e7af04-V.jpg"/>
          <p:cNvPicPr>
            <a:picLocks noGrp="1" noChangeAspect="1"/>
          </p:cNvPicPr>
          <p:nvPr>
            <p:ph type="pic" sz="quarter" idx="20"/>
          </p:nvPr>
        </p:nvPicPr>
        <p:blipFill>
          <a:blip r:embed="rId3" cstate="print"/>
          <a:srcRect l="22502" r="22502"/>
          <a:stretch>
            <a:fillRect/>
          </a:stretch>
        </p:blipFill>
        <p:spPr/>
      </p:pic>
      <p:pic>
        <p:nvPicPr>
          <p:cNvPr id="22" name="Rezervirano mjesto slike 21" descr="IMG-0691f4bf29591ab3a946428926bd7326-V.jpg"/>
          <p:cNvPicPr>
            <a:picLocks noGrp="1" noChangeAspect="1"/>
          </p:cNvPicPr>
          <p:nvPr>
            <p:ph type="pic" sz="quarter" idx="18"/>
          </p:nvPr>
        </p:nvPicPr>
        <p:blipFill>
          <a:blip r:embed="rId4" cstate="print"/>
          <a:srcRect l="22524" r="22524"/>
          <a:stretch>
            <a:fillRect/>
          </a:stretch>
        </p:blipFill>
        <p:spPr/>
      </p:pic>
    </p:spTree>
    <p:extLst>
      <p:ext uri="{BB962C8B-B14F-4D97-AF65-F5344CB8AC3E}">
        <p14:creationId xmlns="" xmlns:p14="http://schemas.microsoft.com/office/powerpoint/2010/main" val="32423031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rtl="0"/>
            <a:endParaRPr lang="en-GB" dirty="0"/>
          </a:p>
        </p:txBody>
      </p:sp>
      <p:pic>
        <p:nvPicPr>
          <p:cNvPr id="11" name="Rezervirano mjesto slike 10" descr="IMG-8c6fedbf8bd86b681bd993b0f8986991-V.jpg"/>
          <p:cNvPicPr>
            <a:picLocks noGrp="1" noChangeAspect="1"/>
          </p:cNvPicPr>
          <p:nvPr>
            <p:ph type="pic" sz="quarter" idx="17"/>
          </p:nvPr>
        </p:nvPicPr>
        <p:blipFill>
          <a:blip r:embed="rId2" cstate="print"/>
          <a:srcRect t="5882" b="5882"/>
          <a:stretch>
            <a:fillRect/>
          </a:stretch>
        </p:blipFill>
        <p:spPr/>
      </p:pic>
      <p:pic>
        <p:nvPicPr>
          <p:cNvPr id="12" name="Rezervirano mjesto slike 11" descr="IMG-8f35c67f3e93673fc4b04d819e0fecb6-V.jpg"/>
          <p:cNvPicPr>
            <a:picLocks noGrp="1" noChangeAspect="1"/>
          </p:cNvPicPr>
          <p:nvPr>
            <p:ph type="pic" sz="quarter" idx="18"/>
          </p:nvPr>
        </p:nvPicPr>
        <p:blipFill>
          <a:blip r:embed="rId3" cstate="print"/>
          <a:srcRect l="13519" r="13519"/>
          <a:stretch>
            <a:fillRect/>
          </a:stretch>
        </p:blipFill>
        <p:spPr/>
      </p:pic>
      <p:pic>
        <p:nvPicPr>
          <p:cNvPr id="13" name="Rezervirano mjesto slike 12" descr="IMG-a1f2d6d7a0f3db647993f32875f1f11f-V.jpg"/>
          <p:cNvPicPr>
            <a:picLocks noGrp="1" noChangeAspect="1"/>
          </p:cNvPicPr>
          <p:nvPr>
            <p:ph type="pic" sz="quarter" idx="19"/>
          </p:nvPr>
        </p:nvPicPr>
        <p:blipFill>
          <a:blip r:embed="rId4" cstate="print"/>
          <a:srcRect l="1291" r="1291"/>
          <a:stretch>
            <a:fillRect/>
          </a:stretch>
        </p:blipFill>
        <p:spPr/>
      </p:pic>
      <p:sp>
        <p:nvSpPr>
          <p:cNvPr id="10" name="Text Placeholder 9"/>
          <p:cNvSpPr>
            <a:spLocks noGrp="1"/>
          </p:cNvSpPr>
          <p:nvPr>
            <p:ph type="body" sz="half" idx="21"/>
          </p:nvPr>
        </p:nvSpPr>
        <p:spPr>
          <a:xfrm>
            <a:off x="9066214" y="2484992"/>
            <a:ext cx="2286000" cy="1330263"/>
          </a:xfrm>
        </p:spPr>
        <p:txBody>
          <a:bodyPr rtlCol="0"/>
          <a:lstStyle/>
          <a:p>
            <a:pPr rtl="0"/>
            <a:r>
              <a:rPr lang="hr-HR" dirty="0" smtClean="0"/>
              <a:t>Informatičari programiraju </a:t>
            </a:r>
            <a:r>
              <a:rPr lang="hr-HR" dirty="0" err="1" smtClean="0"/>
              <a:t>micro</a:t>
            </a:r>
            <a:r>
              <a:rPr lang="hr-HR" dirty="0" smtClean="0"/>
              <a:t> bit…</a:t>
            </a:r>
            <a:endParaRPr lang="en-US" dirty="0"/>
          </a:p>
        </p:txBody>
      </p:sp>
    </p:spTree>
    <p:extLst>
      <p:ext uri="{BB962C8B-B14F-4D97-AF65-F5344CB8AC3E}">
        <p14:creationId xmlns="" xmlns:p14="http://schemas.microsoft.com/office/powerpoint/2010/main" val="34604190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178</TotalTime>
  <Words>643</Words>
  <Application>Microsoft Office PowerPoint</Application>
  <PresentationFormat>Prilagođeno</PresentationFormat>
  <Paragraphs>90</Paragraphs>
  <Slides>40</Slides>
  <Notes>0</Notes>
  <HiddenSlides>0</HiddenSlides>
  <MMClips>0</MMClips>
  <ScaleCrop>false</ScaleCrop>
  <HeadingPairs>
    <vt:vector size="4" baseType="variant">
      <vt:variant>
        <vt:lpstr>Tema</vt:lpstr>
      </vt:variant>
      <vt:variant>
        <vt:i4>1</vt:i4>
      </vt:variant>
      <vt:variant>
        <vt:lpstr>Naslovi slajdova</vt:lpstr>
      </vt:variant>
      <vt:variant>
        <vt:i4>40</vt:i4>
      </vt:variant>
    </vt:vector>
  </HeadingPairs>
  <TitlesOfParts>
    <vt:vector size="41" baseType="lpstr">
      <vt:lpstr>tf03431377</vt:lpstr>
      <vt:lpstr>Želim stablo,2018.</vt:lpstr>
      <vt:lpstr>      CILJ PROJEKTA:   Šume su neprocjenjivo i nezamjenjivo bogatstvo. Njihova je uloga ključna u opstanku svih živih bića na našem planetu. Puno puta smo čuli da su šume „pluća svijeta“ jer procesom fotosinteze proizvode kisik koji udišemo. Profil Klett pokreće projekt Želim stablo kojim potiče sadnju drveća i podiže kvalitetu zraka u učionicama. Cilj projekta je spoznati pravu vrijednost svakog stabla za okoliš, zajednicu i pojedinca te poboljšati zrak koji u školi udišu naša djeca. </vt:lpstr>
      <vt:lpstr> Kako smo se mi uključili?   - upoznavanje s projektom  - sadnja biljke i programiranje microbita  - praćenje napretka sadnice  - pisanje pisanih sastavaka na temu Bogatstvo drveća  - likovni radovi  - proljetni praktikum u sklopu obilježavanja Dana planeta Zemlje  - kemičari ( dodatna nastava) ispitivanje utjecaja  ph vrijednosti     na razvoj i rast biljke  - radionica kreativnog plesa “ Život u sjemenci” – video uradak </vt:lpstr>
      <vt:lpstr>Pa da vidimo…</vt:lpstr>
      <vt:lpstr>Add a Slide Title - 1</vt:lpstr>
      <vt:lpstr>Na obje kontrolne biljke postavljamo microbit…</vt:lpstr>
      <vt:lpstr>Priprema sadnica jagoda , PŠ Stara Gardiška</vt:lpstr>
      <vt:lpstr>Add a Slide Title - 2</vt:lpstr>
      <vt:lpstr>Slajd 9</vt:lpstr>
      <vt:lpstr>Gosti nam se pridružuju sa svojim likovnim radovima na temu Želim stablo…</vt:lpstr>
      <vt:lpstr>Dan planeta Zemlje – pisanje eko poruka,2. a razred</vt:lpstr>
      <vt:lpstr>Dodatna nastava HJ – stvaralačko pisanje</vt:lpstr>
      <vt:lpstr>LIKOVNI MOZAIK – Drvo iz mašte</vt:lpstr>
      <vt:lpstr>Slajd 14</vt:lpstr>
      <vt:lpstr>PŠ, Stara Gradiška, Dan planeta Zemlje, obilježila je s nekoliko aktivnosti:</vt:lpstr>
      <vt:lpstr>Skupljanje starih čepova…</vt:lpstr>
      <vt:lpstr>Sadnja stabla magnolije u školskom dvorištu…</vt:lpstr>
      <vt:lpstr>Ponovno timskim radom dovršavamo sve poslove radosno i zadovoljno…</vt:lpstr>
      <vt:lpstr>Likovna kultura, PŠ Stara Gradiška</vt:lpstr>
      <vt:lpstr>Slajd 20</vt:lpstr>
      <vt:lpstr>Izrada plakata za Dan planeta Zemlje, PŠ, Stara Gardiška…</vt:lpstr>
      <vt:lpstr>Djeca smišljaju i pišu eko poruke…</vt:lpstr>
      <vt:lpstr>Još kreativnih aktivnosti…Pš, Stara Gardiška</vt:lpstr>
      <vt:lpstr>Slajd 24</vt:lpstr>
      <vt:lpstr>U međuvremenu u Okučanima…</vt:lpstr>
      <vt:lpstr>Slajd 26</vt:lpstr>
      <vt:lpstr>Mjerenje pH vrijednosti tla </vt:lpstr>
      <vt:lpstr>Uzimanje uzorka…</vt:lpstr>
      <vt:lpstr>eksperimentalni rad </vt:lpstr>
      <vt:lpstr>Mjerenje…</vt:lpstr>
      <vt:lpstr>Rezultati eksperimentalnog rada:  </vt:lpstr>
      <vt:lpstr>Eksperiment</vt:lpstr>
      <vt:lpstr>Podjela tla prema pH vrijednosti:</vt:lpstr>
      <vt:lpstr>Uspoređivanje</vt:lpstr>
      <vt:lpstr>Slajd 35</vt:lpstr>
      <vt:lpstr>Zahtjevi nekih biljnih vrsta u pogledu pH: </vt:lpstr>
      <vt:lpstr>Zaključak: </vt:lpstr>
      <vt:lpstr>Slajd 38</vt:lpstr>
      <vt:lpstr>Završna kontrola i pregled biljke…</vt:lpstr>
      <vt:lpstr>Za kraj…</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Želim stablo</dc:title>
  <dc:creator>Goran</dc:creator>
  <cp:lastModifiedBy>Goran</cp:lastModifiedBy>
  <cp:revision>34</cp:revision>
  <dcterms:created xsi:type="dcterms:W3CDTF">2018-04-19T18:08:02Z</dcterms:created>
  <dcterms:modified xsi:type="dcterms:W3CDTF">2018-04-30T13:38:50Z</dcterms:modified>
</cp:coreProperties>
</file>